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6.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7.xml" ContentType="application/vnd.openxmlformats-officedocument.theme+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9.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10.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11.xml" ContentType="application/vnd.openxmlformats-officedocument.theme+xml"/>
  <Override PartName="/ppt/slideLayouts/slideLayout33.xml" ContentType="application/vnd.openxmlformats-officedocument.presentationml.slideLayout+xml"/>
  <Override PartName="/ppt/theme/theme12.xml" ContentType="application/vnd.openxmlformats-officedocument.theme+xml"/>
  <Override PartName="/ppt/slideLayouts/slideLayout34.xml" ContentType="application/vnd.openxmlformats-officedocument.presentationml.slideLayout+xml"/>
  <Override PartName="/ppt/theme/theme13.xml" ContentType="application/vnd.openxmlformats-officedocument.theme+xml"/>
  <Override PartName="/ppt/slideLayouts/slideLayout35.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0" r:id="rId5"/>
    <p:sldMasterId id="2147483672" r:id="rId6"/>
    <p:sldMasterId id="2147483675" r:id="rId7"/>
    <p:sldMasterId id="2147483679" r:id="rId8"/>
    <p:sldMasterId id="2147483681" r:id="rId9"/>
    <p:sldMasterId id="2147483684" r:id="rId10"/>
    <p:sldMasterId id="2147483687" r:id="rId11"/>
    <p:sldMasterId id="2147483691" r:id="rId12"/>
    <p:sldMasterId id="2147483693" r:id="rId13"/>
    <p:sldMasterId id="2147483695" r:id="rId14"/>
  </p:sldMasterIdLst>
  <p:notesMasterIdLst>
    <p:notesMasterId r:id="rId96"/>
  </p:notesMasterIdLst>
  <p:sldIdLst>
    <p:sldId id="257" r:id="rId15"/>
    <p:sldId id="465" r:id="rId16"/>
    <p:sldId id="291" r:id="rId17"/>
    <p:sldId id="292" r:id="rId18"/>
    <p:sldId id="271" r:id="rId19"/>
    <p:sldId id="466" r:id="rId20"/>
    <p:sldId id="293" r:id="rId21"/>
    <p:sldId id="294" r:id="rId22"/>
    <p:sldId id="258" r:id="rId23"/>
    <p:sldId id="295" r:id="rId24"/>
    <p:sldId id="259" r:id="rId25"/>
    <p:sldId id="260" r:id="rId26"/>
    <p:sldId id="261" r:id="rId27"/>
    <p:sldId id="296" r:id="rId28"/>
    <p:sldId id="297" r:id="rId29"/>
    <p:sldId id="281" r:id="rId30"/>
    <p:sldId id="298" r:id="rId31"/>
    <p:sldId id="275" r:id="rId32"/>
    <p:sldId id="276" r:id="rId33"/>
    <p:sldId id="278" r:id="rId34"/>
    <p:sldId id="279" r:id="rId35"/>
    <p:sldId id="299" r:id="rId36"/>
    <p:sldId id="300" r:id="rId37"/>
    <p:sldId id="301" r:id="rId38"/>
    <p:sldId id="302" r:id="rId39"/>
    <p:sldId id="303" r:id="rId40"/>
    <p:sldId id="304" r:id="rId41"/>
    <p:sldId id="262" r:id="rId42"/>
    <p:sldId id="305" r:id="rId43"/>
    <p:sldId id="306" r:id="rId44"/>
    <p:sldId id="307" r:id="rId45"/>
    <p:sldId id="308" r:id="rId46"/>
    <p:sldId id="309" r:id="rId47"/>
    <p:sldId id="277" r:id="rId48"/>
    <p:sldId id="310" r:id="rId49"/>
    <p:sldId id="311" r:id="rId50"/>
    <p:sldId id="266" r:id="rId51"/>
    <p:sldId id="312" r:id="rId52"/>
    <p:sldId id="392" r:id="rId53"/>
    <p:sldId id="441" r:id="rId54"/>
    <p:sldId id="428" r:id="rId55"/>
    <p:sldId id="442" r:id="rId56"/>
    <p:sldId id="444" r:id="rId57"/>
    <p:sldId id="426" r:id="rId58"/>
    <p:sldId id="435" r:id="rId59"/>
    <p:sldId id="445" r:id="rId60"/>
    <p:sldId id="264" r:id="rId61"/>
    <p:sldId id="265" r:id="rId62"/>
    <p:sldId id="446" r:id="rId63"/>
    <p:sldId id="267" r:id="rId64"/>
    <p:sldId id="268" r:id="rId65"/>
    <p:sldId id="269" r:id="rId66"/>
    <p:sldId id="270" r:id="rId67"/>
    <p:sldId id="447" r:id="rId68"/>
    <p:sldId id="448" r:id="rId69"/>
    <p:sldId id="449" r:id="rId70"/>
    <p:sldId id="450" r:id="rId71"/>
    <p:sldId id="451" r:id="rId72"/>
    <p:sldId id="452" r:id="rId73"/>
    <p:sldId id="453" r:id="rId74"/>
    <p:sldId id="454" r:id="rId75"/>
    <p:sldId id="263" r:id="rId76"/>
    <p:sldId id="455" r:id="rId77"/>
    <p:sldId id="456" r:id="rId78"/>
    <p:sldId id="457" r:id="rId79"/>
    <p:sldId id="458" r:id="rId80"/>
    <p:sldId id="459" r:id="rId81"/>
    <p:sldId id="460" r:id="rId82"/>
    <p:sldId id="461" r:id="rId83"/>
    <p:sldId id="462" r:id="rId84"/>
    <p:sldId id="463" r:id="rId85"/>
    <p:sldId id="464" r:id="rId86"/>
    <p:sldId id="256" r:id="rId87"/>
    <p:sldId id="467" r:id="rId88"/>
    <p:sldId id="468" r:id="rId89"/>
    <p:sldId id="469" r:id="rId90"/>
    <p:sldId id="470" r:id="rId91"/>
    <p:sldId id="471" r:id="rId92"/>
    <p:sldId id="472" r:id="rId93"/>
    <p:sldId id="473" r:id="rId94"/>
    <p:sldId id="274" r:id="rId9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9" d="100"/>
          <a:sy n="69" d="100"/>
        </p:scale>
        <p:origin x="78"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slide" Target="slides/slide54.xml"/><Relationship Id="rId76" Type="http://schemas.openxmlformats.org/officeDocument/2006/relationships/slide" Target="slides/slide62.xml"/><Relationship Id="rId84" Type="http://schemas.openxmlformats.org/officeDocument/2006/relationships/slide" Target="slides/slide70.xml"/><Relationship Id="rId89"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slide" Target="slides/slide65.xml"/><Relationship Id="rId87" Type="http://schemas.openxmlformats.org/officeDocument/2006/relationships/slide" Target="slides/slide73.xml"/><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slide" Target="slides/slide68.xml"/><Relationship Id="rId90" Type="http://schemas.openxmlformats.org/officeDocument/2006/relationships/slide" Target="slides/slide76.xml"/><Relationship Id="rId95" Type="http://schemas.openxmlformats.org/officeDocument/2006/relationships/slide" Target="slides/slide81.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100"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slide" Target="slides/slide79.xml"/><Relationship Id="rId98"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slide" Target="slides/slide77.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407B0E-AF6C-4006-85CD-E8283C3DD621}" type="datetimeFigureOut">
              <a:rPr lang="en-US" smtClean="0"/>
              <a:t>6/12/2018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8C264B-59A9-4E47-8C3F-C84A91CA96EF}" type="slidenum">
              <a:rPr lang="en-US" smtClean="0"/>
              <a:t>‹#›</a:t>
            </a:fld>
            <a:endParaRPr lang="en-US"/>
          </a:p>
        </p:txBody>
      </p:sp>
    </p:spTree>
    <p:extLst>
      <p:ext uri="{BB962C8B-B14F-4D97-AF65-F5344CB8AC3E}">
        <p14:creationId xmlns:p14="http://schemas.microsoft.com/office/powerpoint/2010/main" val="2231964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9F22C-795C-431F-A888-4D4F598FD89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8683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A07008E-E817-46FE-ACEF-21B69BAB4B78}" type="slidenum">
              <a:rPr kumimoji="0" lang="de-DE"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de-DE"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p:spPr>
        <p:txBody>
          <a:bodyPr/>
          <a:lstStyle/>
          <a:p>
            <a:pPr eaLnBrk="1" hangingPunct="1"/>
            <a:r>
              <a:rPr lang="de-DE"/>
              <a:t>19 Landesverbände</a:t>
            </a:r>
          </a:p>
        </p:txBody>
      </p:sp>
    </p:spTree>
    <p:extLst>
      <p:ext uri="{BB962C8B-B14F-4D97-AF65-F5344CB8AC3E}">
        <p14:creationId xmlns:p14="http://schemas.microsoft.com/office/powerpoint/2010/main" val="1547857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F26D88C-5E66-4040-8FFD-24B631E7CA85}" type="slidenum">
              <a:rPr kumimoji="0" lang="de-DE"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de-DE"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r>
              <a:rPr lang="de-DE"/>
              <a:t>21 DVMB Bundesverband</a:t>
            </a:r>
          </a:p>
        </p:txBody>
      </p:sp>
    </p:spTree>
    <p:extLst>
      <p:ext uri="{BB962C8B-B14F-4D97-AF65-F5344CB8AC3E}">
        <p14:creationId xmlns:p14="http://schemas.microsoft.com/office/powerpoint/2010/main" val="3150328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2B5645A-496A-4ADF-B557-43DFF0D9F345}"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e-CH"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2006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C6F23-42E0-428C-AD28-52A53387C6E8}"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24054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We have a very extensive and information website which is regularly updated. We developed the current website in 2011, although the information is regularly updated. Although we have mobile optimised it and added additional security we will be developing and moving to a new website in 2018. We are keen to capture user experiences during the redevelopment phase so the finished website meets users needs so please do get involved and contribute to this process in the New Year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C6F23-42E0-428C-AD28-52A53387C6E8}"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1482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know lots of people, especially the younger demographic like to obtain information through videos so we started to develop a range of videos in 2016. These initially concentrated more on wellbeing. Our ‘leaving room for your golf balls’ video was developed by OT Clare Clark and covers the importance of prioritising in your daily life. It really applies to anyone, not just people with AS.</a:t>
            </a:r>
          </a:p>
          <a:p>
            <a:r>
              <a:rPr lang="en-GB" dirty="0"/>
              <a:t>In 2017 we received a hands off education grant from AbbVie to produce a series of videos explaining AS. </a:t>
            </a:r>
          </a:p>
          <a:p>
            <a:r>
              <a:rPr lang="en-GB" dirty="0"/>
              <a:t>What is AS was released on World AS Day in May 2017. To date had </a:t>
            </a:r>
            <a:r>
              <a:rPr lang="en-GB" sz="1200" b="0" i="0" kern="1200" dirty="0">
                <a:solidFill>
                  <a:schemeClr val="tx1"/>
                </a:solidFill>
                <a:effectLst/>
                <a:latin typeface="+mn-lt"/>
                <a:ea typeface="+mn-ea"/>
                <a:cs typeface="+mn-cs"/>
              </a:rPr>
              <a:t>9,968 views. It covers the basics of AS.</a:t>
            </a:r>
          </a:p>
          <a:p>
            <a:r>
              <a:rPr lang="en-GB" sz="1200" b="0" i="0" u="none" strike="noStrike" kern="1200" dirty="0">
                <a:solidFill>
                  <a:schemeClr val="tx1"/>
                </a:solidFill>
                <a:effectLst/>
                <a:latin typeface="+mn-lt"/>
                <a:ea typeface="+mn-ea"/>
                <a:cs typeface="+mn-cs"/>
              </a:rPr>
              <a:t>Ankylosing Spondylitis – Not just back pain was released in August 2017. To date had </a:t>
            </a:r>
            <a:r>
              <a:rPr lang="en-GB" sz="1200" b="0" i="0" kern="1200" dirty="0">
                <a:solidFill>
                  <a:schemeClr val="tx1"/>
                </a:solidFill>
                <a:effectLst/>
                <a:latin typeface="+mn-lt"/>
                <a:ea typeface="+mn-ea"/>
                <a:cs typeface="+mn-cs"/>
              </a:rPr>
              <a:t>8,445 views. It covers all the extra-articular manifestations of AS along with issues like rib pain and foot problems</a:t>
            </a:r>
          </a:p>
          <a:p>
            <a:r>
              <a:rPr lang="en-GB" sz="1200" b="0" i="0" kern="1200" dirty="0">
                <a:solidFill>
                  <a:schemeClr val="tx1"/>
                </a:solidFill>
                <a:effectLst/>
                <a:latin typeface="+mn-lt"/>
                <a:ea typeface="+mn-ea"/>
                <a:cs typeface="+mn-cs"/>
              </a:rPr>
              <a:t>Managing your AS was released on World Arthritis Day in October 2017. To date had 2,524 views. It covers the management of AS including physiotherapy, NSAIDs and biologic medication plus stopping smoking.</a:t>
            </a: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C6F23-42E0-428C-AD28-52A53387C6E8}"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9196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a range of NASS publications which HCPs can order free of charge for their AS patients. The most recent is our Guide to Biologic Therapy which replaces our Guide to anti TNF therapy. It was published in June 2017.</a:t>
            </a:r>
          </a:p>
          <a:p>
            <a:r>
              <a:rPr lang="en-GB" dirty="0"/>
              <a:t>AS News is our twice yearly magazine for NASS members.</a:t>
            </a:r>
          </a:p>
          <a:p>
            <a:r>
              <a:rPr lang="en-GB" dirty="0"/>
              <a:t>We  have a professional subscription to a website called Benefits &amp; Work which provides detailed guides to applying for and appealing disability benefits including Personal Independence Payment (PIP) and Employment and Support Allowance (ESA). Under the terms of the copyright we can only offer these to Members. They are very popular as people do feel these benefits are complex.</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C6F23-42E0-428C-AD28-52A53387C6E8}"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08323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two exercise guides – Back to Action parts 1 &amp; 2. These are available as hard copies in our shop, online videos on our You Tube channel and as a free App. They are aimed at people who feel more confident at exercising by themselves in the gym</a:t>
            </a:r>
          </a:p>
          <a:p>
            <a:r>
              <a:rPr lang="en-GB" dirty="0"/>
              <a:t>Our Fight Back DVD was released a number of years ago and re-published in 2012. We will probably aim to replace it over the next couple f years. It’s aimed at people with more advanced AS </a:t>
            </a:r>
            <a:r>
              <a:rPr lang="en-GB" dirty="0" err="1"/>
              <a:t>whho</a:t>
            </a:r>
            <a:r>
              <a:rPr lang="en-GB" dirty="0"/>
              <a:t> want to exercise at home and comprises 6 exercise programmes with 35 individual exercises including hip safe exercises.</a:t>
            </a:r>
          </a:p>
          <a:p>
            <a:r>
              <a:rPr lang="en-GB" dirty="0"/>
              <a:t>Our NASS branches aim to offer regular supervised physiotherapy sessions around the UK. </a:t>
            </a:r>
          </a:p>
          <a:p>
            <a:r>
              <a:rPr lang="en-GB" dirty="0"/>
              <a:t>As an example, our Leicester Branch offers physiotherapy </a:t>
            </a:r>
            <a:r>
              <a:rPr lang="en-GB" sz="1200" b="0" i="0" kern="1200" dirty="0">
                <a:solidFill>
                  <a:schemeClr val="tx1"/>
                </a:solidFill>
                <a:effectLst/>
                <a:latin typeface="+mn-lt"/>
                <a:ea typeface="+mn-ea"/>
                <a:cs typeface="+mn-cs"/>
              </a:rPr>
              <a:t>and hydrotherapy every Monday evening at the Leicester General Hospital.</a:t>
            </a:r>
          </a:p>
          <a:p>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C6F23-42E0-428C-AD28-52A53387C6E8}"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2576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ASone</a:t>
            </a:r>
            <a:r>
              <a:rPr lang="en-GB" dirty="0"/>
              <a:t> is a website which aims to bring young people together BUT we don’t specify what ‘young’ means. If people find it useful to read about the experiences of others and interact with the site we are happy to have them.</a:t>
            </a:r>
          </a:p>
          <a:p>
            <a:r>
              <a:rPr lang="en-GB" dirty="0"/>
              <a:t>Do suggest to younger people you see that they could be in touch and share their experiences.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6C6F23-42E0-428C-AD28-52A53387C6E8}"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53398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endParaRPr lang="en-US"/>
          </a:p>
        </p:txBody>
      </p:sp>
      <p:sp>
        <p:nvSpPr>
          <p:cNvPr id="75780"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6214C-D43C-45F0-8E8D-CD92746E5FAA}"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9722140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031"/>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24B808-D8CF-4978-97D7-DE2C06D784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endParaRPr lang="en-US" dirty="0"/>
          </a:p>
        </p:txBody>
      </p:sp>
    </p:spTree>
    <p:extLst>
      <p:ext uri="{BB962C8B-B14F-4D97-AF65-F5344CB8AC3E}">
        <p14:creationId xmlns:p14="http://schemas.microsoft.com/office/powerpoint/2010/main" val="17918337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endParaRPr lang="en-US"/>
          </a:p>
        </p:txBody>
      </p:sp>
      <p:sp>
        <p:nvSpPr>
          <p:cNvPr id="75780"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6214C-D43C-45F0-8E8D-CD92746E5FAA}"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9513587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endParaRPr lang="en-US"/>
          </a:p>
        </p:txBody>
      </p:sp>
      <p:sp>
        <p:nvSpPr>
          <p:cNvPr id="75780"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6214C-D43C-45F0-8E8D-CD92746E5FAA}"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6901602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endParaRPr lang="en-US"/>
          </a:p>
        </p:txBody>
      </p:sp>
      <p:sp>
        <p:nvSpPr>
          <p:cNvPr id="75780" name="Slide Number Placeholder 3"/>
          <p:cNvSpPr>
            <a:spLocks noGrp="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A6214C-D43C-45F0-8E8D-CD92746E5FAA}"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7179196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10E67E8B-55E4-4527-ADC5-189D2DD2E8F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fld id="{D280D167-B166-422E-93B3-D398D70A6CE6}" type="slidenum">
              <a:rPr kumimoji="0" lang="en-US" altLang="lt-LT" sz="1200" b="0" i="0" u="none" strike="noStrike" kern="1200" cap="none" spc="0" normalizeH="0" baseline="0" noProof="0" smtClean="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t>73</a:t>
            </a:fld>
            <a:endParaRPr kumimoji="0" lang="en-US" altLang="lt-LT"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
        <p:nvSpPr>
          <p:cNvPr id="24577" name="Text Box 1">
            <a:extLst>
              <a:ext uri="{FF2B5EF4-FFF2-40B4-BE49-F238E27FC236}">
                <a16:creationId xmlns:a16="http://schemas.microsoft.com/office/drawing/2014/main" id="{43DA4C92-6E65-4E58-9C90-B13142213782}"/>
              </a:ext>
            </a:extLst>
          </p:cNvPr>
          <p:cNvSpPr>
            <a:spLocks noGrp="1" noRot="1" noChangeAspect="1" noChangeArrowheads="1"/>
          </p:cNvSpPr>
          <p:nvPr>
            <p:ph type="sldImg"/>
          </p:nvPr>
        </p:nvSpPr>
        <p:spPr>
          <a:xfrm>
            <a:off x="1143000" y="685800"/>
            <a:ext cx="4572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24578" name="Text Box 2">
            <a:extLst>
              <a:ext uri="{FF2B5EF4-FFF2-40B4-BE49-F238E27FC236}">
                <a16:creationId xmlns:a16="http://schemas.microsoft.com/office/drawing/2014/main" id="{1EE782F9-2FBB-4478-934E-EB417B321276}"/>
              </a:ext>
            </a:extLst>
          </p:cNvPr>
          <p:cNvSpPr>
            <a:spLocks noGrp="1" noChangeArrowheads="1"/>
          </p:cNvSpPr>
          <p:nvPr>
            <p:ph type="body" idx="1"/>
          </p:nvPr>
        </p:nvSpPr>
        <p:spPr>
          <a:xfrm>
            <a:off x="685800" y="4343400"/>
            <a:ext cx="5486400"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endParaRPr lang="en-US" dirty="0">
              <a:ea typeface="ＭＳ Ｐゴシック" charset="0"/>
              <a:cs typeface="+mn-cs"/>
            </a:endParaRPr>
          </a:p>
          <a:p>
            <a:pPr>
              <a:buFont typeface="Times New Roman" charset="0"/>
              <a:buNone/>
              <a:defRPr/>
            </a:pPr>
            <a:endParaRPr lang="en-US" dirty="0">
              <a:ea typeface="ＭＳ Ｐゴシック" charset="0"/>
              <a:cs typeface="+mn-cs"/>
            </a:endParaRPr>
          </a:p>
          <a:p>
            <a:pPr>
              <a:buFont typeface="Times New Roman" charset="0"/>
              <a:buNone/>
              <a:defRPr/>
            </a:pPr>
            <a:endParaRPr lang="en-US" dirty="0">
              <a:ea typeface="ＭＳ Ｐゴシック" charset="0"/>
              <a:cs typeface="+mn-cs"/>
            </a:endParaRPr>
          </a:p>
          <a:p>
            <a:pPr>
              <a:buFont typeface="Times New Roman" charset="0"/>
              <a:buNone/>
              <a:defRPr/>
            </a:pPr>
            <a:endParaRPr lang="en-US" dirty="0">
              <a:ea typeface="ＭＳ Ｐゴシック" charset="0"/>
              <a:cs typeface="+mn-cs"/>
            </a:endParaRPr>
          </a:p>
          <a:p>
            <a:pPr>
              <a:buFont typeface="Times New Roman" charset="0"/>
              <a:buNone/>
              <a:defRPr/>
            </a:pPr>
            <a:endParaRPr lang="en-US" dirty="0">
              <a:ea typeface="ＭＳ Ｐゴシック" charset="0"/>
              <a:cs typeface="+mn-cs"/>
            </a:endParaRPr>
          </a:p>
        </p:txBody>
      </p:sp>
      <p:sp>
        <p:nvSpPr>
          <p:cNvPr id="8197" name="Text Box 3">
            <a:extLst>
              <a:ext uri="{FF2B5EF4-FFF2-40B4-BE49-F238E27FC236}">
                <a16:creationId xmlns:a16="http://schemas.microsoft.com/office/drawing/2014/main" id="{002DCA3F-F053-4FB0-86AC-99D4BE54701F}"/>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B923D2AF-241F-482C-BA78-0363A64BF3FB}" type="slidenum">
              <a:rPr kumimoji="0" lang="en-US" altLang="lt-LT" sz="1200" b="0" i="0" u="none" strike="noStrike" kern="1200" cap="none" spc="0" normalizeH="0" baseline="0" noProof="0" smtClean="0">
                <a:ln>
                  <a:noFill/>
                </a:ln>
                <a:solidFill>
                  <a:srgbClr val="2F2B20"/>
                </a:solidFill>
                <a:effectLst/>
                <a:uLnTx/>
                <a:uFillTx/>
                <a:latin typeface="Arial" panose="020B060402020202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73</a:t>
            </a:fld>
            <a:endParaRPr kumimoji="0" lang="en-US" altLang="lt-LT" sz="1200" b="0" i="0" u="none" strike="noStrike" kern="1200" cap="none" spc="0" normalizeH="0" baseline="0" noProof="0">
              <a:ln>
                <a:noFill/>
              </a:ln>
              <a:solidFill>
                <a:srgbClr val="2F2B2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8279883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8BAA9AEC-4605-46F6-BDD3-41328EDE67F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fld id="{5069ED62-F345-47EE-AAD1-A652E6DB2FAD}" type="slidenum">
              <a:rPr kumimoji="0" lang="en-US" altLang="lt-LT" sz="1200" b="0" i="0" u="none" strike="noStrike" kern="1200" cap="none" spc="0" normalizeH="0" baseline="0" noProof="0" smtClean="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t>74</a:t>
            </a:fld>
            <a:endParaRPr kumimoji="0" lang="en-US" altLang="lt-LT"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
        <p:nvSpPr>
          <p:cNvPr id="10243" name="Text Box 1">
            <a:extLst>
              <a:ext uri="{FF2B5EF4-FFF2-40B4-BE49-F238E27FC236}">
                <a16:creationId xmlns:a16="http://schemas.microsoft.com/office/drawing/2014/main" id="{407073BF-3C87-48B5-BB7C-5BE73DEF283D}"/>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34EB5472-8A00-490F-B8CB-F7CAE6941FD8}" type="slidenum">
              <a:rPr kumimoji="0" lang="en-US" altLang="lt-LT" sz="1200" b="0" i="0" u="none" strike="noStrike" kern="1200" cap="none" spc="0" normalizeH="0" baseline="0" noProof="0" smtClean="0">
                <a:ln>
                  <a:noFill/>
                </a:ln>
                <a:solidFill>
                  <a:srgbClr val="2F2B20"/>
                </a:solidFill>
                <a:effectLst/>
                <a:uLnTx/>
                <a:uFillTx/>
                <a:latin typeface="Arial" panose="020B060402020202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74</a:t>
            </a:fld>
            <a:endParaRPr kumimoji="0" lang="en-US" altLang="lt-LT" sz="1200" b="0" i="0" u="none" strike="noStrike" kern="1200" cap="none" spc="0" normalizeH="0" baseline="0" noProof="0">
              <a:ln>
                <a:noFill/>
              </a:ln>
              <a:solidFill>
                <a:srgbClr val="2F2B20"/>
              </a:solidFill>
              <a:effectLst/>
              <a:uLnTx/>
              <a:uFillTx/>
              <a:latin typeface="Arial" panose="020B0604020202020204" pitchFamily="34" charset="0"/>
              <a:ea typeface="MS PGothic" panose="020B0600070205080204" pitchFamily="34" charset="-128"/>
              <a:cs typeface="+mn-cs"/>
            </a:endParaRPr>
          </a:p>
        </p:txBody>
      </p:sp>
      <p:sp>
        <p:nvSpPr>
          <p:cNvPr id="25602" name="Text Box 2">
            <a:extLst>
              <a:ext uri="{FF2B5EF4-FFF2-40B4-BE49-F238E27FC236}">
                <a16:creationId xmlns:a16="http://schemas.microsoft.com/office/drawing/2014/main" id="{6FCCA5C1-174F-465E-A33C-87C1A05F91D0}"/>
              </a:ext>
            </a:extLst>
          </p:cNvPr>
          <p:cNvSpPr>
            <a:spLocks noGrp="1" noRot="1" noChangeAspect="1" noChangeArrowheads="1"/>
          </p:cNvSpPr>
          <p:nvPr>
            <p:ph type="sldImg"/>
          </p:nvPr>
        </p:nvSpPr>
        <p:spPr>
          <a:xfrm>
            <a:off x="-600075" y="0"/>
            <a:ext cx="4800600" cy="360045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25603" name="Text Box 3">
            <a:extLst>
              <a:ext uri="{FF2B5EF4-FFF2-40B4-BE49-F238E27FC236}">
                <a16:creationId xmlns:a16="http://schemas.microsoft.com/office/drawing/2014/main" id="{FFCE9282-76BC-4E50-BE90-D5A824381863}"/>
              </a:ext>
            </a:extLst>
          </p:cNvPr>
          <p:cNvSpPr>
            <a:spLocks noGrp="1" noChangeArrowheads="1"/>
          </p:cNvSpPr>
          <p:nvPr>
            <p:ph type="body" idx="1"/>
          </p:nvPr>
        </p:nvSpPr>
        <p:spPr>
          <a:xfrm>
            <a:off x="503238" y="4316413"/>
            <a:ext cx="5856287" cy="40608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r>
              <a:rPr lang="en-US" dirty="0">
                <a:ea typeface="ＭＳ Ｐゴシック" charset="0"/>
                <a:cs typeface="+mn-cs"/>
              </a:rPr>
              <a:t> </a:t>
            </a:r>
          </a:p>
          <a:p>
            <a:pPr>
              <a:buFont typeface="Times New Roman" charset="0"/>
              <a:buNone/>
              <a:defRPr/>
            </a:pPr>
            <a:endParaRPr lang="en-US" dirty="0">
              <a:ea typeface="ＭＳ Ｐゴシック" charset="0"/>
              <a:cs typeface="+mn-cs"/>
            </a:endParaRPr>
          </a:p>
          <a:p>
            <a:pPr>
              <a:buFont typeface="Times New Roman" charset="0"/>
              <a:buNone/>
              <a:defRPr/>
            </a:pPr>
            <a:endParaRPr lang="en-US" dirty="0">
              <a:ea typeface="ＭＳ Ｐゴシック" charset="0"/>
              <a:cs typeface="+mn-cs"/>
            </a:endParaRPr>
          </a:p>
        </p:txBody>
      </p:sp>
    </p:spTree>
    <p:extLst>
      <p:ext uri="{BB962C8B-B14F-4D97-AF65-F5344CB8AC3E}">
        <p14:creationId xmlns:p14="http://schemas.microsoft.com/office/powerpoint/2010/main" val="7995167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B9E8DB75-F701-49D0-8982-4D75264D368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fld id="{5464F599-5890-430C-9BE7-4293DE7E3E0E}" type="slidenum">
              <a:rPr kumimoji="0" lang="en-US" altLang="lt-LT" sz="1200" b="0" i="0" u="none" strike="noStrike" kern="1200" cap="none" spc="0" normalizeH="0" baseline="0" noProof="0" smtClean="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t>75</a:t>
            </a:fld>
            <a:endParaRPr kumimoji="0" lang="en-US" altLang="lt-LT"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
        <p:nvSpPr>
          <p:cNvPr id="31745" name="Text Box 1">
            <a:extLst>
              <a:ext uri="{FF2B5EF4-FFF2-40B4-BE49-F238E27FC236}">
                <a16:creationId xmlns:a16="http://schemas.microsoft.com/office/drawing/2014/main" id="{60A93F6C-7415-451F-B37B-4B578A7A6F4D}"/>
              </a:ext>
            </a:extLst>
          </p:cNvPr>
          <p:cNvSpPr>
            <a:spLocks noGrp="1" noRot="1" noChangeAspect="1" noChangeArrowheads="1"/>
          </p:cNvSpPr>
          <p:nvPr>
            <p:ph type="sldImg"/>
          </p:nvPr>
        </p:nvSpPr>
        <p:spPr>
          <a:xfrm>
            <a:off x="1143000" y="685800"/>
            <a:ext cx="4572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31746" name="Text Box 2">
            <a:extLst>
              <a:ext uri="{FF2B5EF4-FFF2-40B4-BE49-F238E27FC236}">
                <a16:creationId xmlns:a16="http://schemas.microsoft.com/office/drawing/2014/main" id="{BB8A2FC2-E3D1-4AE9-9B8A-0E8E2CF3BD93}"/>
              </a:ext>
            </a:extLst>
          </p:cNvPr>
          <p:cNvSpPr>
            <a:spLocks noGrp="1" noChangeArrowheads="1"/>
          </p:cNvSpPr>
          <p:nvPr>
            <p:ph type="body" idx="1"/>
          </p:nvPr>
        </p:nvSpPr>
        <p:spPr>
          <a:xfrm>
            <a:off x="685800" y="4343400"/>
            <a:ext cx="5486400"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endParaRPr lang="en-US" dirty="0">
              <a:ea typeface="ＭＳ Ｐゴシック" charset="0"/>
              <a:cs typeface="+mn-cs"/>
            </a:endParaRPr>
          </a:p>
        </p:txBody>
      </p:sp>
      <p:sp>
        <p:nvSpPr>
          <p:cNvPr id="12293" name="Text Box 3">
            <a:extLst>
              <a:ext uri="{FF2B5EF4-FFF2-40B4-BE49-F238E27FC236}">
                <a16:creationId xmlns:a16="http://schemas.microsoft.com/office/drawing/2014/main" id="{E7520B5B-4C60-4E89-B2FE-E666FC94AD7B}"/>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FC3C8E0C-77D3-4A62-9321-DAADAA38C746}" type="slidenum">
              <a:rPr kumimoji="0" lang="en-US" altLang="lt-LT" sz="1200" b="0" i="0" u="none" strike="noStrike" kern="1200" cap="none" spc="0" normalizeH="0" baseline="0" noProof="0" smtClean="0">
                <a:ln>
                  <a:noFill/>
                </a:ln>
                <a:solidFill>
                  <a:srgbClr val="2F2B20"/>
                </a:solidFill>
                <a:effectLst/>
                <a:uLnTx/>
                <a:uFillTx/>
                <a:latin typeface="Arial" panose="020B060402020202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75</a:t>
            </a:fld>
            <a:endParaRPr kumimoji="0" lang="en-US" altLang="lt-LT" sz="1200" b="0" i="0" u="none" strike="noStrike" kern="1200" cap="none" spc="0" normalizeH="0" baseline="0" noProof="0">
              <a:ln>
                <a:noFill/>
              </a:ln>
              <a:solidFill>
                <a:srgbClr val="2F2B2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5129620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A242C9AC-B5CB-426E-BAE5-7552E37159D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fld id="{9D7C473A-1A0F-42DB-B190-DFA2702538B4}" type="slidenum">
              <a:rPr kumimoji="0" lang="en-US" altLang="lt-LT" sz="1200" b="0" i="0" u="none" strike="noStrike" kern="1200" cap="none" spc="0" normalizeH="0" baseline="0" noProof="0" smtClean="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t>76</a:t>
            </a:fld>
            <a:endParaRPr kumimoji="0" lang="en-US" altLang="lt-LT"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
        <p:nvSpPr>
          <p:cNvPr id="32769" name="Text Box 1">
            <a:extLst>
              <a:ext uri="{FF2B5EF4-FFF2-40B4-BE49-F238E27FC236}">
                <a16:creationId xmlns:a16="http://schemas.microsoft.com/office/drawing/2014/main" id="{42048D1D-6295-4DF1-BB58-16F93048B106}"/>
              </a:ext>
            </a:extLst>
          </p:cNvPr>
          <p:cNvSpPr>
            <a:spLocks noGrp="1" noRot="1" noChangeAspect="1" noChangeArrowheads="1"/>
          </p:cNvSpPr>
          <p:nvPr>
            <p:ph type="sldImg"/>
          </p:nvPr>
        </p:nvSpPr>
        <p:spPr>
          <a:xfrm>
            <a:off x="1143000" y="685800"/>
            <a:ext cx="4572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32770" name="Text Box 2">
            <a:extLst>
              <a:ext uri="{FF2B5EF4-FFF2-40B4-BE49-F238E27FC236}">
                <a16:creationId xmlns:a16="http://schemas.microsoft.com/office/drawing/2014/main" id="{869AD943-8175-4285-A0E9-ACB52BFE70CE}"/>
              </a:ext>
            </a:extLst>
          </p:cNvPr>
          <p:cNvSpPr>
            <a:spLocks noGrp="1" noChangeArrowheads="1"/>
          </p:cNvSpPr>
          <p:nvPr>
            <p:ph type="body" idx="1"/>
          </p:nvPr>
        </p:nvSpPr>
        <p:spPr>
          <a:xfrm>
            <a:off x="685800" y="4343400"/>
            <a:ext cx="5486400"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endParaRPr lang="en-US" dirty="0">
              <a:ea typeface="ＭＳ Ｐゴシック" charset="0"/>
              <a:cs typeface="+mn-cs"/>
            </a:endParaRPr>
          </a:p>
        </p:txBody>
      </p:sp>
      <p:sp>
        <p:nvSpPr>
          <p:cNvPr id="14341" name="Text Box 3">
            <a:extLst>
              <a:ext uri="{FF2B5EF4-FFF2-40B4-BE49-F238E27FC236}">
                <a16:creationId xmlns:a16="http://schemas.microsoft.com/office/drawing/2014/main" id="{0AD4D219-E536-43C5-A299-C5CBE1B527A2}"/>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064E8A14-C802-4E83-801D-09547D121B84}" type="slidenum">
              <a:rPr kumimoji="0" lang="en-US" altLang="lt-LT" sz="1200" b="0" i="0" u="none" strike="noStrike" kern="1200" cap="none" spc="0" normalizeH="0" baseline="0" noProof="0" smtClean="0">
                <a:ln>
                  <a:noFill/>
                </a:ln>
                <a:solidFill>
                  <a:srgbClr val="2F2B20"/>
                </a:solidFill>
                <a:effectLst/>
                <a:uLnTx/>
                <a:uFillTx/>
                <a:latin typeface="Arial" panose="020B060402020202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76</a:t>
            </a:fld>
            <a:endParaRPr kumimoji="0" lang="en-US" altLang="lt-LT" sz="1200" b="0" i="0" u="none" strike="noStrike" kern="1200" cap="none" spc="0" normalizeH="0" baseline="0" noProof="0">
              <a:ln>
                <a:noFill/>
              </a:ln>
              <a:solidFill>
                <a:srgbClr val="2F2B2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3133026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42B633B1-DD53-4230-93CB-AA99D8BBE45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fld id="{7E92D6B0-4DCD-41E2-B49B-8C428844FCD3}" type="slidenum">
              <a:rPr kumimoji="0" lang="en-US" altLang="lt-LT" sz="1200" b="0" i="0" u="none" strike="noStrike" kern="1200" cap="none" spc="0" normalizeH="0" baseline="0" noProof="0" smtClean="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t>77</a:t>
            </a:fld>
            <a:endParaRPr kumimoji="0" lang="en-US" altLang="lt-LT"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
        <p:nvSpPr>
          <p:cNvPr id="33793" name="Text Box 1">
            <a:extLst>
              <a:ext uri="{FF2B5EF4-FFF2-40B4-BE49-F238E27FC236}">
                <a16:creationId xmlns:a16="http://schemas.microsoft.com/office/drawing/2014/main" id="{9BC4ADA4-4358-47A1-90D7-25C805FC605C}"/>
              </a:ext>
            </a:extLst>
          </p:cNvPr>
          <p:cNvSpPr>
            <a:spLocks noGrp="1" noRot="1" noChangeAspect="1" noChangeArrowheads="1"/>
          </p:cNvSpPr>
          <p:nvPr>
            <p:ph type="sldImg"/>
          </p:nvPr>
        </p:nvSpPr>
        <p:spPr>
          <a:xfrm>
            <a:off x="1143000" y="685800"/>
            <a:ext cx="4572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33794" name="Text Box 2">
            <a:extLst>
              <a:ext uri="{FF2B5EF4-FFF2-40B4-BE49-F238E27FC236}">
                <a16:creationId xmlns:a16="http://schemas.microsoft.com/office/drawing/2014/main" id="{E263D56F-ADC0-4ED2-B908-92716611FDE1}"/>
              </a:ext>
            </a:extLst>
          </p:cNvPr>
          <p:cNvSpPr>
            <a:spLocks noGrp="1" noChangeArrowheads="1"/>
          </p:cNvSpPr>
          <p:nvPr>
            <p:ph type="body" idx="1"/>
          </p:nvPr>
        </p:nvSpPr>
        <p:spPr>
          <a:xfrm>
            <a:off x="685800" y="4343400"/>
            <a:ext cx="5486400"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endParaRPr lang="en-US">
              <a:ea typeface="ＭＳ Ｐゴシック" charset="0"/>
              <a:cs typeface="+mn-cs"/>
            </a:endParaRPr>
          </a:p>
        </p:txBody>
      </p:sp>
      <p:sp>
        <p:nvSpPr>
          <p:cNvPr id="16389" name="Text Box 3">
            <a:extLst>
              <a:ext uri="{FF2B5EF4-FFF2-40B4-BE49-F238E27FC236}">
                <a16:creationId xmlns:a16="http://schemas.microsoft.com/office/drawing/2014/main" id="{AD6E9651-7AC9-4916-AB15-6C00B3CBE54B}"/>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C7C53D46-F14D-411D-9536-00B4BE4B7EEF}" type="slidenum">
              <a:rPr kumimoji="0" lang="en-US" altLang="lt-LT" sz="1200" b="0" i="0" u="none" strike="noStrike" kern="1200" cap="none" spc="0" normalizeH="0" baseline="0" noProof="0" smtClean="0">
                <a:ln>
                  <a:noFill/>
                </a:ln>
                <a:solidFill>
                  <a:srgbClr val="2F2B20"/>
                </a:solidFill>
                <a:effectLst/>
                <a:uLnTx/>
                <a:uFillTx/>
                <a:latin typeface="Arial" panose="020B060402020202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77</a:t>
            </a:fld>
            <a:endParaRPr kumimoji="0" lang="en-US" altLang="lt-LT" sz="1200" b="0" i="0" u="none" strike="noStrike" kern="1200" cap="none" spc="0" normalizeH="0" baseline="0" noProof="0">
              <a:ln>
                <a:noFill/>
              </a:ln>
              <a:solidFill>
                <a:srgbClr val="2F2B2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42395410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7C155099-1008-4BBC-BAC7-7B37EE3B10B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fld id="{A46238D1-8F6A-4F08-A84A-C78740E9AB2B}" type="slidenum">
              <a:rPr kumimoji="0" lang="en-US" altLang="lt-LT" sz="1200" b="0" i="0" u="none" strike="noStrike" kern="1200" cap="none" spc="0" normalizeH="0" baseline="0" noProof="0" smtClean="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t>78</a:t>
            </a:fld>
            <a:endParaRPr kumimoji="0" lang="en-US" altLang="lt-LT"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
        <p:nvSpPr>
          <p:cNvPr id="34817" name="Text Box 1">
            <a:extLst>
              <a:ext uri="{FF2B5EF4-FFF2-40B4-BE49-F238E27FC236}">
                <a16:creationId xmlns:a16="http://schemas.microsoft.com/office/drawing/2014/main" id="{C618940D-BB4E-4BD9-B3E0-E3C48D660C50}"/>
              </a:ext>
            </a:extLst>
          </p:cNvPr>
          <p:cNvSpPr>
            <a:spLocks noGrp="1" noRot="1" noChangeAspect="1" noChangeArrowheads="1"/>
          </p:cNvSpPr>
          <p:nvPr>
            <p:ph type="sldImg"/>
          </p:nvPr>
        </p:nvSpPr>
        <p:spPr>
          <a:xfrm>
            <a:off x="1143000" y="685800"/>
            <a:ext cx="4572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34818" name="Text Box 2">
            <a:extLst>
              <a:ext uri="{FF2B5EF4-FFF2-40B4-BE49-F238E27FC236}">
                <a16:creationId xmlns:a16="http://schemas.microsoft.com/office/drawing/2014/main" id="{AED90051-9336-4A53-ABA2-4ACECA7337EB}"/>
              </a:ext>
            </a:extLst>
          </p:cNvPr>
          <p:cNvSpPr>
            <a:spLocks noGrp="1" noChangeArrowheads="1"/>
          </p:cNvSpPr>
          <p:nvPr>
            <p:ph type="body" idx="1"/>
          </p:nvPr>
        </p:nvSpPr>
        <p:spPr>
          <a:xfrm>
            <a:off x="685800" y="4343400"/>
            <a:ext cx="5486400"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endParaRPr lang="en-US">
              <a:ea typeface="ＭＳ Ｐゴシック" charset="0"/>
              <a:cs typeface="+mn-cs"/>
            </a:endParaRPr>
          </a:p>
        </p:txBody>
      </p:sp>
      <p:sp>
        <p:nvSpPr>
          <p:cNvPr id="18437" name="Text Box 3">
            <a:extLst>
              <a:ext uri="{FF2B5EF4-FFF2-40B4-BE49-F238E27FC236}">
                <a16:creationId xmlns:a16="http://schemas.microsoft.com/office/drawing/2014/main" id="{2FDC6533-C069-4982-BE0E-36FCCBC548CE}"/>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FFA65FA1-B967-4CA3-8C35-2290FCC3F1D1}" type="slidenum">
              <a:rPr kumimoji="0" lang="en-US" altLang="lt-LT" sz="1200" b="0" i="0" u="none" strike="noStrike" kern="1200" cap="none" spc="0" normalizeH="0" baseline="0" noProof="0" smtClean="0">
                <a:ln>
                  <a:noFill/>
                </a:ln>
                <a:solidFill>
                  <a:srgbClr val="2F2B20"/>
                </a:solidFill>
                <a:effectLst/>
                <a:uLnTx/>
                <a:uFillTx/>
                <a:latin typeface="Arial" panose="020B060402020202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78</a:t>
            </a:fld>
            <a:endParaRPr kumimoji="0" lang="en-US" altLang="lt-LT" sz="1200" b="0" i="0" u="none" strike="noStrike" kern="1200" cap="none" spc="0" normalizeH="0" baseline="0" noProof="0">
              <a:ln>
                <a:noFill/>
              </a:ln>
              <a:solidFill>
                <a:srgbClr val="2F2B2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2646833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3C7671AF-5566-4E07-8585-910554D3B62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fld id="{011C55C4-57B8-46FA-B7D4-E3C3304C6A26}" type="slidenum">
              <a:rPr kumimoji="0" lang="en-US" altLang="lt-LT" sz="1200" b="0" i="0" u="none" strike="noStrike" kern="1200" cap="none" spc="0" normalizeH="0" baseline="0" noProof="0" smtClean="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t>79</a:t>
            </a:fld>
            <a:endParaRPr kumimoji="0" lang="en-US" altLang="lt-LT"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
        <p:nvSpPr>
          <p:cNvPr id="35841" name="Text Box 1">
            <a:extLst>
              <a:ext uri="{FF2B5EF4-FFF2-40B4-BE49-F238E27FC236}">
                <a16:creationId xmlns:a16="http://schemas.microsoft.com/office/drawing/2014/main" id="{04567151-98FA-490B-BCA8-6DD3C6727433}"/>
              </a:ext>
            </a:extLst>
          </p:cNvPr>
          <p:cNvSpPr>
            <a:spLocks noGrp="1" noRot="1" noChangeAspect="1" noChangeArrowheads="1"/>
          </p:cNvSpPr>
          <p:nvPr>
            <p:ph type="sldImg"/>
          </p:nvPr>
        </p:nvSpPr>
        <p:spPr>
          <a:xfrm>
            <a:off x="1143000" y="685800"/>
            <a:ext cx="4572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35842" name="Text Box 2">
            <a:extLst>
              <a:ext uri="{FF2B5EF4-FFF2-40B4-BE49-F238E27FC236}">
                <a16:creationId xmlns:a16="http://schemas.microsoft.com/office/drawing/2014/main" id="{178436B6-6D4A-4B40-A940-069B3340DCD3}"/>
              </a:ext>
            </a:extLst>
          </p:cNvPr>
          <p:cNvSpPr>
            <a:spLocks noGrp="1" noChangeArrowheads="1"/>
          </p:cNvSpPr>
          <p:nvPr>
            <p:ph type="body" idx="1"/>
          </p:nvPr>
        </p:nvSpPr>
        <p:spPr>
          <a:xfrm>
            <a:off x="685800" y="4343400"/>
            <a:ext cx="5486400"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endParaRPr lang="en-US" dirty="0">
              <a:ea typeface="ＭＳ Ｐゴシック" charset="0"/>
              <a:cs typeface="+mn-cs"/>
            </a:endParaRPr>
          </a:p>
        </p:txBody>
      </p:sp>
      <p:sp>
        <p:nvSpPr>
          <p:cNvPr id="20485" name="Text Box 3">
            <a:extLst>
              <a:ext uri="{FF2B5EF4-FFF2-40B4-BE49-F238E27FC236}">
                <a16:creationId xmlns:a16="http://schemas.microsoft.com/office/drawing/2014/main" id="{ED7531CF-C301-418F-8893-85469CC046C3}"/>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rgbClr val="000000"/>
                </a:solidFill>
                <a:latin typeface="Times New Roman" panose="02020603050405020304"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fld id="{DDDBD121-DC63-496E-8456-2942A29F7BF3}" type="slidenum">
              <a:rPr kumimoji="0" lang="en-US" altLang="lt-LT" sz="1200" b="0" i="0" u="none" strike="noStrike" kern="1200" cap="none" spc="0" normalizeH="0" baseline="0" noProof="0" smtClean="0">
                <a:ln>
                  <a:noFill/>
                </a:ln>
                <a:solidFill>
                  <a:srgbClr val="2F2B20"/>
                </a:solidFill>
                <a:effectLst/>
                <a:uLnTx/>
                <a:uFillTx/>
                <a:latin typeface="Arial" panose="020B060402020202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t>79</a:t>
            </a:fld>
            <a:endParaRPr kumimoji="0" lang="en-US" altLang="lt-LT" sz="1200" b="0" i="0" u="none" strike="noStrike" kern="1200" cap="none" spc="0" normalizeH="0" baseline="0" noProof="0">
              <a:ln>
                <a:noFill/>
              </a:ln>
              <a:solidFill>
                <a:srgbClr val="2F2B2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340579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19F22C-795C-431F-A888-4D4F598FD89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78089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7F39DD5A-1AC1-40C0-B6A4-62B3AF43038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fld id="{B0072F61-E06F-4C04-8967-CA5B87ECDF24}" type="slidenum">
              <a:rPr kumimoji="0" lang="en-US" altLang="lt-LT" sz="1200" b="0" i="0" u="none" strike="noStrike" kern="1200" cap="none" spc="0" normalizeH="0" baseline="0" noProof="0" smtClean="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t>80</a:t>
            </a:fld>
            <a:endParaRPr kumimoji="0" lang="en-US" altLang="lt-LT"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
        <p:nvSpPr>
          <p:cNvPr id="39937" name="Text Box 1">
            <a:extLst>
              <a:ext uri="{FF2B5EF4-FFF2-40B4-BE49-F238E27FC236}">
                <a16:creationId xmlns:a16="http://schemas.microsoft.com/office/drawing/2014/main" id="{F7FA3485-EB2D-492F-ACC0-620466E8F629}"/>
              </a:ext>
            </a:extLst>
          </p:cNvPr>
          <p:cNvSpPr>
            <a:spLocks noGrp="1" noRot="1" noChangeAspect="1" noChangeArrowheads="1"/>
          </p:cNvSpPr>
          <p:nvPr>
            <p:ph type="sldImg"/>
          </p:nvPr>
        </p:nvSpPr>
        <p:spPr>
          <a:xfrm>
            <a:off x="1143000" y="685800"/>
            <a:ext cx="4572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39938" name="Text Box 2">
            <a:extLst>
              <a:ext uri="{FF2B5EF4-FFF2-40B4-BE49-F238E27FC236}">
                <a16:creationId xmlns:a16="http://schemas.microsoft.com/office/drawing/2014/main" id="{E4AB9C62-4C65-4D61-BED9-4DB125F5A774}"/>
              </a:ext>
            </a:extLst>
          </p:cNvPr>
          <p:cNvSpPr>
            <a:spLocks noGrp="1" noChangeArrowheads="1"/>
          </p:cNvSpPr>
          <p:nvPr>
            <p:ph type="body" idx="1"/>
          </p:nvPr>
        </p:nvSpPr>
        <p:spPr>
          <a:xfrm>
            <a:off x="685800" y="4343400"/>
            <a:ext cx="5486400"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endParaRPr lang="en-US" dirty="0">
              <a:ea typeface="ＭＳ Ｐゴシック" charset="0"/>
              <a:cs typeface="+mn-cs"/>
            </a:endParaRPr>
          </a:p>
        </p:txBody>
      </p:sp>
    </p:spTree>
    <p:extLst>
      <p:ext uri="{BB962C8B-B14F-4D97-AF65-F5344CB8AC3E}">
        <p14:creationId xmlns:p14="http://schemas.microsoft.com/office/powerpoint/2010/main" val="307234471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179D098E-486C-4D82-BA58-2752BE61D92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fld id="{761FB5A4-32DC-45FA-9660-1636A4953496}" type="slidenum">
              <a:rPr kumimoji="0" lang="en-US" altLang="lt-LT" sz="1200" b="0" i="0" u="none" strike="noStrike" kern="1200" cap="none" spc="0" normalizeH="0" baseline="0" noProof="0" smtClean="0">
                <a:ln>
                  <a:noFill/>
                </a:ln>
                <a:solidFill>
                  <a:srgbClr val="000000"/>
                </a:solidFill>
                <a:effectLst/>
                <a:uLnTx/>
                <a:uFillTx/>
                <a:latin typeface="Times New Roman" panose="02020603050405020304" pitchFamily="18"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Lst>
                <a:defRPr/>
              </a:pPr>
              <a:t>81</a:t>
            </a:fld>
            <a:endParaRPr kumimoji="0" lang="en-US" altLang="lt-LT" sz="1200" b="0" i="0" u="none" strike="noStrike" kern="1200" cap="none" spc="0" normalizeH="0" baseline="0" noProof="0">
              <a:ln>
                <a:noFill/>
              </a:ln>
              <a:solidFill>
                <a:srgbClr val="000000"/>
              </a:solidFill>
              <a:effectLst/>
              <a:uLnTx/>
              <a:uFillTx/>
              <a:latin typeface="Times New Roman" panose="02020603050405020304" pitchFamily="18" charset="0"/>
              <a:ea typeface="MS PGothic" panose="020B0600070205080204" pitchFamily="34" charset="-128"/>
              <a:cs typeface="+mn-cs"/>
            </a:endParaRPr>
          </a:p>
        </p:txBody>
      </p:sp>
      <p:sp>
        <p:nvSpPr>
          <p:cNvPr id="39937" name="Text Box 1">
            <a:extLst>
              <a:ext uri="{FF2B5EF4-FFF2-40B4-BE49-F238E27FC236}">
                <a16:creationId xmlns:a16="http://schemas.microsoft.com/office/drawing/2014/main" id="{EFE92CE3-54A2-440C-91A9-38B6455DC83B}"/>
              </a:ext>
            </a:extLst>
          </p:cNvPr>
          <p:cNvSpPr>
            <a:spLocks noGrp="1" noRot="1" noChangeAspect="1" noChangeArrowheads="1"/>
          </p:cNvSpPr>
          <p:nvPr>
            <p:ph type="sldImg"/>
          </p:nvPr>
        </p:nvSpPr>
        <p:spPr>
          <a:xfrm>
            <a:off x="1143000" y="685800"/>
            <a:ext cx="4572000" cy="3429000"/>
          </a:xfrm>
          <a:solidFill>
            <a:srgbClr val="FFFFFF"/>
          </a:solidFill>
          <a:extLs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sp>
      <p:sp>
        <p:nvSpPr>
          <p:cNvPr id="39938" name="Text Box 2">
            <a:extLst>
              <a:ext uri="{FF2B5EF4-FFF2-40B4-BE49-F238E27FC236}">
                <a16:creationId xmlns:a16="http://schemas.microsoft.com/office/drawing/2014/main" id="{AD4260C8-56F2-42A8-99CE-F04AF2776101}"/>
              </a:ext>
            </a:extLst>
          </p:cNvPr>
          <p:cNvSpPr>
            <a:spLocks noGrp="1" noChangeArrowheads="1"/>
          </p:cNvSpPr>
          <p:nvPr>
            <p:ph type="body" idx="1"/>
          </p:nvPr>
        </p:nvSpPr>
        <p:spPr>
          <a:xfrm>
            <a:off x="685800" y="4343400"/>
            <a:ext cx="5486400" cy="4114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wrap="none" anchor="ctr"/>
          <a:lstStyle/>
          <a:p>
            <a:pPr>
              <a:buFont typeface="Times New Roman" charset="0"/>
              <a:buNone/>
              <a:defRPr/>
            </a:pPr>
            <a:endParaRPr lang="en-US" dirty="0">
              <a:ea typeface="ＭＳ Ｐゴシック" charset="0"/>
              <a:cs typeface="+mn-cs"/>
            </a:endParaRPr>
          </a:p>
        </p:txBody>
      </p:sp>
    </p:spTree>
    <p:extLst>
      <p:ext uri="{BB962C8B-B14F-4D97-AF65-F5344CB8AC3E}">
        <p14:creationId xmlns:p14="http://schemas.microsoft.com/office/powerpoint/2010/main" val="3664840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031"/>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11CDC3-5AB7-4761-B5BA-C51763116E1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a:lnSpc>
                <a:spcPct val="113000"/>
              </a:lnSpc>
            </a:pPr>
            <a:endParaRPr lang="en-US" dirty="0"/>
          </a:p>
        </p:txBody>
      </p:sp>
    </p:spTree>
    <p:extLst>
      <p:ext uri="{BB962C8B-B14F-4D97-AF65-F5344CB8AC3E}">
        <p14:creationId xmlns:p14="http://schemas.microsoft.com/office/powerpoint/2010/main" val="3801410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527E9197-1D4B-4726-9F95-67F9BC0508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D663D1B1-0FC1-4980-B071-51EFE4C895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a:p>
        </p:txBody>
      </p:sp>
      <p:sp>
        <p:nvSpPr>
          <p:cNvPr id="14340" name="Slide Number Placeholder 3">
            <a:extLst>
              <a:ext uri="{FF2B5EF4-FFF2-40B4-BE49-F238E27FC236}">
                <a16:creationId xmlns:a16="http://schemas.microsoft.com/office/drawing/2014/main" id="{E5B6F53B-47BE-4702-82BC-04FDEFDB226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803275" indent="-307975">
              <a:defRPr>
                <a:solidFill>
                  <a:schemeClr val="tx1"/>
                </a:solidFill>
                <a:latin typeface="Trebuchet MS" panose="020B0603020202020204" pitchFamily="34" charset="0"/>
              </a:defRPr>
            </a:lvl2pPr>
            <a:lvl3pPr marL="1236663" indent="-246063">
              <a:defRPr>
                <a:solidFill>
                  <a:schemeClr val="tx1"/>
                </a:solidFill>
                <a:latin typeface="Trebuchet MS" panose="020B0603020202020204" pitchFamily="34" charset="0"/>
              </a:defRPr>
            </a:lvl3pPr>
            <a:lvl4pPr marL="1731963" indent="-246063">
              <a:defRPr>
                <a:solidFill>
                  <a:schemeClr val="tx1"/>
                </a:solidFill>
                <a:latin typeface="Trebuchet MS" panose="020B0603020202020204" pitchFamily="34" charset="0"/>
              </a:defRPr>
            </a:lvl4pPr>
            <a:lvl5pPr marL="2227263" indent="-246063">
              <a:defRPr>
                <a:solidFill>
                  <a:schemeClr val="tx1"/>
                </a:solidFill>
                <a:latin typeface="Trebuchet MS" panose="020B0603020202020204" pitchFamily="34" charset="0"/>
              </a:defRPr>
            </a:lvl5pPr>
            <a:lvl6pPr marL="2684463" indent="-246063" defTabSz="457200" eaLnBrk="0" fontAlgn="base" hangingPunct="0">
              <a:spcBef>
                <a:spcPct val="0"/>
              </a:spcBef>
              <a:spcAft>
                <a:spcPct val="0"/>
              </a:spcAft>
              <a:defRPr>
                <a:solidFill>
                  <a:schemeClr val="tx1"/>
                </a:solidFill>
                <a:latin typeface="Trebuchet MS" panose="020B0603020202020204" pitchFamily="34" charset="0"/>
              </a:defRPr>
            </a:lvl6pPr>
            <a:lvl7pPr marL="3141663" indent="-246063" defTabSz="457200" eaLnBrk="0" fontAlgn="base" hangingPunct="0">
              <a:spcBef>
                <a:spcPct val="0"/>
              </a:spcBef>
              <a:spcAft>
                <a:spcPct val="0"/>
              </a:spcAft>
              <a:defRPr>
                <a:solidFill>
                  <a:schemeClr val="tx1"/>
                </a:solidFill>
                <a:latin typeface="Trebuchet MS" panose="020B0603020202020204" pitchFamily="34" charset="0"/>
              </a:defRPr>
            </a:lvl7pPr>
            <a:lvl8pPr marL="3598863" indent="-246063" defTabSz="457200" eaLnBrk="0" fontAlgn="base" hangingPunct="0">
              <a:spcBef>
                <a:spcPct val="0"/>
              </a:spcBef>
              <a:spcAft>
                <a:spcPct val="0"/>
              </a:spcAft>
              <a:defRPr>
                <a:solidFill>
                  <a:schemeClr val="tx1"/>
                </a:solidFill>
                <a:latin typeface="Trebuchet MS" panose="020B0603020202020204" pitchFamily="34" charset="0"/>
              </a:defRPr>
            </a:lvl8pPr>
            <a:lvl9pPr marL="4056063" indent="-246063" defTabSz="457200" eaLnBrk="0" fontAlgn="base" hangingPunct="0">
              <a:spcBef>
                <a:spcPct val="0"/>
              </a:spcBef>
              <a:spcAft>
                <a:spcPct val="0"/>
              </a:spcAft>
              <a:defRPr>
                <a:solidFill>
                  <a:schemeClr val="tx1"/>
                </a:solidFill>
                <a:latin typeface="Trebuchet MS" panose="020B0603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E2FD4DC-2A2D-47B8-BF64-4282132D1067}" type="slidenum">
              <a:rPr kumimoji="0" lang="en-AU"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AU"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4341" name="Header Placeholder 4">
            <a:extLst>
              <a:ext uri="{FF2B5EF4-FFF2-40B4-BE49-F238E27FC236}">
                <a16:creationId xmlns:a16="http://schemas.microsoft.com/office/drawing/2014/main" id="{25EC5891-7F91-4B47-9DF3-7FCD6D765D85}"/>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Trebuchet MS" panose="020B0603020202020204" pitchFamily="34" charset="0"/>
              </a:defRPr>
            </a:lvl1pPr>
            <a:lvl2pPr marL="803275" indent="-307975">
              <a:defRPr>
                <a:solidFill>
                  <a:schemeClr val="tx1"/>
                </a:solidFill>
                <a:latin typeface="Trebuchet MS" panose="020B0603020202020204" pitchFamily="34" charset="0"/>
              </a:defRPr>
            </a:lvl2pPr>
            <a:lvl3pPr marL="1236663" indent="-246063">
              <a:defRPr>
                <a:solidFill>
                  <a:schemeClr val="tx1"/>
                </a:solidFill>
                <a:latin typeface="Trebuchet MS" panose="020B0603020202020204" pitchFamily="34" charset="0"/>
              </a:defRPr>
            </a:lvl3pPr>
            <a:lvl4pPr marL="1731963" indent="-246063">
              <a:defRPr>
                <a:solidFill>
                  <a:schemeClr val="tx1"/>
                </a:solidFill>
                <a:latin typeface="Trebuchet MS" panose="020B0603020202020204" pitchFamily="34" charset="0"/>
              </a:defRPr>
            </a:lvl4pPr>
            <a:lvl5pPr marL="2227263" indent="-246063">
              <a:defRPr>
                <a:solidFill>
                  <a:schemeClr val="tx1"/>
                </a:solidFill>
                <a:latin typeface="Trebuchet MS" panose="020B0603020202020204" pitchFamily="34" charset="0"/>
              </a:defRPr>
            </a:lvl5pPr>
            <a:lvl6pPr marL="2684463" indent="-246063" defTabSz="457200" eaLnBrk="0" fontAlgn="base" hangingPunct="0">
              <a:spcBef>
                <a:spcPct val="0"/>
              </a:spcBef>
              <a:spcAft>
                <a:spcPct val="0"/>
              </a:spcAft>
              <a:defRPr>
                <a:solidFill>
                  <a:schemeClr val="tx1"/>
                </a:solidFill>
                <a:latin typeface="Trebuchet MS" panose="020B0603020202020204" pitchFamily="34" charset="0"/>
              </a:defRPr>
            </a:lvl6pPr>
            <a:lvl7pPr marL="3141663" indent="-246063" defTabSz="457200" eaLnBrk="0" fontAlgn="base" hangingPunct="0">
              <a:spcBef>
                <a:spcPct val="0"/>
              </a:spcBef>
              <a:spcAft>
                <a:spcPct val="0"/>
              </a:spcAft>
              <a:defRPr>
                <a:solidFill>
                  <a:schemeClr val="tx1"/>
                </a:solidFill>
                <a:latin typeface="Trebuchet MS" panose="020B0603020202020204" pitchFamily="34" charset="0"/>
              </a:defRPr>
            </a:lvl7pPr>
            <a:lvl8pPr marL="3598863" indent="-246063" defTabSz="457200" eaLnBrk="0" fontAlgn="base" hangingPunct="0">
              <a:spcBef>
                <a:spcPct val="0"/>
              </a:spcBef>
              <a:spcAft>
                <a:spcPct val="0"/>
              </a:spcAft>
              <a:defRPr>
                <a:solidFill>
                  <a:schemeClr val="tx1"/>
                </a:solidFill>
                <a:latin typeface="Trebuchet MS" panose="020B0603020202020204" pitchFamily="34" charset="0"/>
              </a:defRPr>
            </a:lvl8pPr>
            <a:lvl9pPr marL="4056063" indent="-246063" defTabSz="457200" eaLnBrk="0" fontAlgn="base" hangingPunct="0">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AU"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9190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C165F6C1-A54B-4403-91F9-075E54FAC71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D41A7FAA-8422-42F8-9465-D2582FF70D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AU" altLang="en-US"/>
          </a:p>
        </p:txBody>
      </p:sp>
      <p:sp>
        <p:nvSpPr>
          <p:cNvPr id="20484" name="Header Placeholder 3">
            <a:extLst>
              <a:ext uri="{FF2B5EF4-FFF2-40B4-BE49-F238E27FC236}">
                <a16:creationId xmlns:a16="http://schemas.microsoft.com/office/drawing/2014/main" id="{9D3521FE-5D1A-48DD-BC83-B1F9511EC0E5}"/>
              </a:ext>
            </a:extLst>
          </p:cNvPr>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Trebuchet MS" panose="020B0603020202020204" pitchFamily="34" charset="0"/>
              </a:defRPr>
            </a:lvl1pPr>
            <a:lvl2pPr marL="803275" indent="-307975">
              <a:defRPr>
                <a:solidFill>
                  <a:schemeClr val="tx1"/>
                </a:solidFill>
                <a:latin typeface="Trebuchet MS" panose="020B0603020202020204" pitchFamily="34" charset="0"/>
              </a:defRPr>
            </a:lvl2pPr>
            <a:lvl3pPr marL="1236663" indent="-246063">
              <a:defRPr>
                <a:solidFill>
                  <a:schemeClr val="tx1"/>
                </a:solidFill>
                <a:latin typeface="Trebuchet MS" panose="020B0603020202020204" pitchFamily="34" charset="0"/>
              </a:defRPr>
            </a:lvl3pPr>
            <a:lvl4pPr marL="1731963" indent="-246063">
              <a:defRPr>
                <a:solidFill>
                  <a:schemeClr val="tx1"/>
                </a:solidFill>
                <a:latin typeface="Trebuchet MS" panose="020B0603020202020204" pitchFamily="34" charset="0"/>
              </a:defRPr>
            </a:lvl4pPr>
            <a:lvl5pPr marL="2227263" indent="-246063">
              <a:defRPr>
                <a:solidFill>
                  <a:schemeClr val="tx1"/>
                </a:solidFill>
                <a:latin typeface="Trebuchet MS" panose="020B0603020202020204" pitchFamily="34" charset="0"/>
              </a:defRPr>
            </a:lvl5pPr>
            <a:lvl6pPr marL="2684463" indent="-246063" defTabSz="457200" eaLnBrk="0" fontAlgn="base" hangingPunct="0">
              <a:spcBef>
                <a:spcPct val="0"/>
              </a:spcBef>
              <a:spcAft>
                <a:spcPct val="0"/>
              </a:spcAft>
              <a:defRPr>
                <a:solidFill>
                  <a:schemeClr val="tx1"/>
                </a:solidFill>
                <a:latin typeface="Trebuchet MS" panose="020B0603020202020204" pitchFamily="34" charset="0"/>
              </a:defRPr>
            </a:lvl6pPr>
            <a:lvl7pPr marL="3141663" indent="-246063" defTabSz="457200" eaLnBrk="0" fontAlgn="base" hangingPunct="0">
              <a:spcBef>
                <a:spcPct val="0"/>
              </a:spcBef>
              <a:spcAft>
                <a:spcPct val="0"/>
              </a:spcAft>
              <a:defRPr>
                <a:solidFill>
                  <a:schemeClr val="tx1"/>
                </a:solidFill>
                <a:latin typeface="Trebuchet MS" panose="020B0603020202020204" pitchFamily="34" charset="0"/>
              </a:defRPr>
            </a:lvl7pPr>
            <a:lvl8pPr marL="3598863" indent="-246063" defTabSz="457200" eaLnBrk="0" fontAlgn="base" hangingPunct="0">
              <a:spcBef>
                <a:spcPct val="0"/>
              </a:spcBef>
              <a:spcAft>
                <a:spcPct val="0"/>
              </a:spcAft>
              <a:defRPr>
                <a:solidFill>
                  <a:schemeClr val="tx1"/>
                </a:solidFill>
                <a:latin typeface="Trebuchet MS" panose="020B0603020202020204" pitchFamily="34" charset="0"/>
              </a:defRPr>
            </a:lvl8pPr>
            <a:lvl9pPr marL="4056063" indent="-246063" defTabSz="457200" eaLnBrk="0" fontAlgn="base" hangingPunct="0">
              <a:spcBef>
                <a:spcPct val="0"/>
              </a:spcBef>
              <a:spcAft>
                <a:spcPct val="0"/>
              </a:spcAft>
              <a:defRPr>
                <a:solidFill>
                  <a:schemeClr val="tx1"/>
                </a:solidFill>
                <a:latin typeface="Trebuchet MS" panose="020B0603020202020204" pitchFamily="34"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AU"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0485" name="Slide Number Placeholder 4">
            <a:extLst>
              <a:ext uri="{FF2B5EF4-FFF2-40B4-BE49-F238E27FC236}">
                <a16:creationId xmlns:a16="http://schemas.microsoft.com/office/drawing/2014/main" id="{78507DE1-2DBF-4D56-9100-5022F763D8B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anose="020B0603020202020204" pitchFamily="34" charset="0"/>
              </a:defRPr>
            </a:lvl1pPr>
            <a:lvl2pPr marL="803275" indent="-307975">
              <a:defRPr>
                <a:solidFill>
                  <a:schemeClr val="tx1"/>
                </a:solidFill>
                <a:latin typeface="Trebuchet MS" panose="020B0603020202020204" pitchFamily="34" charset="0"/>
              </a:defRPr>
            </a:lvl2pPr>
            <a:lvl3pPr marL="1236663" indent="-246063">
              <a:defRPr>
                <a:solidFill>
                  <a:schemeClr val="tx1"/>
                </a:solidFill>
                <a:latin typeface="Trebuchet MS" panose="020B0603020202020204" pitchFamily="34" charset="0"/>
              </a:defRPr>
            </a:lvl3pPr>
            <a:lvl4pPr marL="1731963" indent="-246063">
              <a:defRPr>
                <a:solidFill>
                  <a:schemeClr val="tx1"/>
                </a:solidFill>
                <a:latin typeface="Trebuchet MS" panose="020B0603020202020204" pitchFamily="34" charset="0"/>
              </a:defRPr>
            </a:lvl4pPr>
            <a:lvl5pPr marL="2227263" indent="-246063">
              <a:defRPr>
                <a:solidFill>
                  <a:schemeClr val="tx1"/>
                </a:solidFill>
                <a:latin typeface="Trebuchet MS" panose="020B0603020202020204" pitchFamily="34" charset="0"/>
              </a:defRPr>
            </a:lvl5pPr>
            <a:lvl6pPr marL="2684463" indent="-246063" defTabSz="457200" eaLnBrk="0" fontAlgn="base" hangingPunct="0">
              <a:spcBef>
                <a:spcPct val="0"/>
              </a:spcBef>
              <a:spcAft>
                <a:spcPct val="0"/>
              </a:spcAft>
              <a:defRPr>
                <a:solidFill>
                  <a:schemeClr val="tx1"/>
                </a:solidFill>
                <a:latin typeface="Trebuchet MS" panose="020B0603020202020204" pitchFamily="34" charset="0"/>
              </a:defRPr>
            </a:lvl6pPr>
            <a:lvl7pPr marL="3141663" indent="-246063" defTabSz="457200" eaLnBrk="0" fontAlgn="base" hangingPunct="0">
              <a:spcBef>
                <a:spcPct val="0"/>
              </a:spcBef>
              <a:spcAft>
                <a:spcPct val="0"/>
              </a:spcAft>
              <a:defRPr>
                <a:solidFill>
                  <a:schemeClr val="tx1"/>
                </a:solidFill>
                <a:latin typeface="Trebuchet MS" panose="020B0603020202020204" pitchFamily="34" charset="0"/>
              </a:defRPr>
            </a:lvl7pPr>
            <a:lvl8pPr marL="3598863" indent="-246063" defTabSz="457200" eaLnBrk="0" fontAlgn="base" hangingPunct="0">
              <a:spcBef>
                <a:spcPct val="0"/>
              </a:spcBef>
              <a:spcAft>
                <a:spcPct val="0"/>
              </a:spcAft>
              <a:defRPr>
                <a:solidFill>
                  <a:schemeClr val="tx1"/>
                </a:solidFill>
                <a:latin typeface="Trebuchet MS" panose="020B0603020202020204" pitchFamily="34" charset="0"/>
              </a:defRPr>
            </a:lvl8pPr>
            <a:lvl9pPr marL="4056063" indent="-246063" defTabSz="457200" eaLnBrk="0" fontAlgn="base" hangingPunct="0">
              <a:spcBef>
                <a:spcPct val="0"/>
              </a:spcBef>
              <a:spcAft>
                <a:spcPct val="0"/>
              </a:spcAft>
              <a:defRPr>
                <a:solidFill>
                  <a:schemeClr val="tx1"/>
                </a:solidFill>
                <a:latin typeface="Trebuchet MS" panose="020B0603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C65070D-A68F-48AF-851E-768DCC3A149D}" type="slidenum">
              <a:rPr kumimoji="0" lang="en-AU"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AU"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096915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3D16C60-DC99-4631-9341-E148B962253C}" type="slidenum">
              <a:rPr kumimoji="0" lang="de-DE"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de-DE"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a:ln/>
        </p:spPr>
        <p:txBody>
          <a:bodyPr/>
          <a:lstStyle/>
          <a:p>
            <a:pPr eaLnBrk="1" hangingPunct="1"/>
            <a:r>
              <a:rPr lang="de-DE"/>
              <a:t>1 Deckfolie</a:t>
            </a:r>
          </a:p>
        </p:txBody>
      </p:sp>
    </p:spTree>
    <p:extLst>
      <p:ext uri="{BB962C8B-B14F-4D97-AF65-F5344CB8AC3E}">
        <p14:creationId xmlns:p14="http://schemas.microsoft.com/office/powerpoint/2010/main" val="3338938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A1C743-1576-42C2-83D3-2F9228A251B5}" type="slidenum">
              <a:rPr kumimoji="0" lang="de-DE"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de-DE"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p:spPr>
        <p:txBody>
          <a:bodyPr/>
          <a:lstStyle/>
          <a:p>
            <a:pPr eaLnBrk="1" hangingPunct="1"/>
            <a:r>
              <a:rPr lang="de-DE"/>
              <a:t>16 DVMB bietet</a:t>
            </a:r>
          </a:p>
        </p:txBody>
      </p:sp>
    </p:spTree>
    <p:extLst>
      <p:ext uri="{BB962C8B-B14F-4D97-AF65-F5344CB8AC3E}">
        <p14:creationId xmlns:p14="http://schemas.microsoft.com/office/powerpoint/2010/main" val="2943964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F9842D-6871-4F5A-B305-23652259D2EC}" type="slidenum">
              <a:rPr kumimoji="0" lang="de-DE" sz="12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de-DE" sz="12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3315" name="Rectangle 2"/>
          <p:cNvSpPr>
            <a:spLocks noGrp="1" noRot="1" noChangeAspect="1" noChangeArrowheads="1" noTextEdit="1"/>
          </p:cNvSpPr>
          <p:nvPr>
            <p:ph type="sldImg"/>
          </p:nvPr>
        </p:nvSpPr>
        <p:spPr>
          <a:ln/>
        </p:spPr>
      </p:sp>
      <p:sp>
        <p:nvSpPr>
          <p:cNvPr id="13316" name="Rectangle 3"/>
          <p:cNvSpPr>
            <a:spLocks noGrp="1" noChangeArrowheads="1"/>
          </p:cNvSpPr>
          <p:nvPr>
            <p:ph type="body" idx="1"/>
          </p:nvPr>
        </p:nvSpPr>
        <p:spPr>
          <a:noFill/>
          <a:ln/>
        </p:spPr>
        <p:txBody>
          <a:bodyPr/>
          <a:lstStyle/>
          <a:p>
            <a:pPr eaLnBrk="1" hangingPunct="1"/>
            <a:r>
              <a:rPr lang="de-DE"/>
              <a:t>17 Angebot Therapiegruppen</a:t>
            </a:r>
          </a:p>
        </p:txBody>
      </p:sp>
    </p:spTree>
    <p:extLst>
      <p:ext uri="{BB962C8B-B14F-4D97-AF65-F5344CB8AC3E}">
        <p14:creationId xmlns:p14="http://schemas.microsoft.com/office/powerpoint/2010/main" val="2302308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F6243-9EA8-4E6C-8807-183A4F7B5B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813AA6-C246-4888-B33F-ECB0476A7B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743DF1-D563-47F3-863A-6152890EBE31}"/>
              </a:ext>
            </a:extLst>
          </p:cNvPr>
          <p:cNvSpPr>
            <a:spLocks noGrp="1"/>
          </p:cNvSpPr>
          <p:nvPr>
            <p:ph type="dt" sz="half" idx="10"/>
          </p:nvPr>
        </p:nvSpPr>
        <p:spPr/>
        <p:txBody>
          <a:bodyPr/>
          <a:lstStyle/>
          <a:p>
            <a:fld id="{D70D4D4F-5F90-4C90-B69E-1BBF5722C7CF}" type="datetimeFigureOut">
              <a:rPr lang="en-US" smtClean="0"/>
              <a:t>6/12/2018</a:t>
            </a:fld>
            <a:endParaRPr lang="en-US"/>
          </a:p>
        </p:txBody>
      </p:sp>
      <p:sp>
        <p:nvSpPr>
          <p:cNvPr id="5" name="Footer Placeholder 4">
            <a:extLst>
              <a:ext uri="{FF2B5EF4-FFF2-40B4-BE49-F238E27FC236}">
                <a16:creationId xmlns:a16="http://schemas.microsoft.com/office/drawing/2014/main" id="{6BF84D9D-458F-4C35-BB79-A0BE18A257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6EF538-2ED4-42E5-B5DE-E79C795524B0}"/>
              </a:ext>
            </a:extLst>
          </p:cNvPr>
          <p:cNvSpPr>
            <a:spLocks noGrp="1"/>
          </p:cNvSpPr>
          <p:nvPr>
            <p:ph type="sldNum" sz="quarter" idx="12"/>
          </p:nvPr>
        </p:nvSpPr>
        <p:spPr/>
        <p:txBody>
          <a:bodyPr/>
          <a:lstStyle/>
          <a:p>
            <a:fld id="{FF5DAFD3-C94D-4E2A-8D40-960EFF3D7336}" type="slidenum">
              <a:rPr lang="en-US" smtClean="0"/>
              <a:t>‹#›</a:t>
            </a:fld>
            <a:endParaRPr lang="en-US"/>
          </a:p>
        </p:txBody>
      </p:sp>
    </p:spTree>
    <p:extLst>
      <p:ext uri="{BB962C8B-B14F-4D97-AF65-F5344CB8AC3E}">
        <p14:creationId xmlns:p14="http://schemas.microsoft.com/office/powerpoint/2010/main" val="704135805"/>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DF4CD-9642-48B8-B822-E79E68B3F4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0881D4-615A-4F95-9DB1-E3B2AE7EFEC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145E0F-598B-41DA-9F4B-D5A8056897AC}"/>
              </a:ext>
            </a:extLst>
          </p:cNvPr>
          <p:cNvSpPr>
            <a:spLocks noGrp="1"/>
          </p:cNvSpPr>
          <p:nvPr>
            <p:ph type="dt" sz="half" idx="10"/>
          </p:nvPr>
        </p:nvSpPr>
        <p:spPr/>
        <p:txBody>
          <a:bodyPr/>
          <a:lstStyle/>
          <a:p>
            <a:fld id="{D70D4D4F-5F90-4C90-B69E-1BBF5722C7CF}" type="datetimeFigureOut">
              <a:rPr lang="en-US" smtClean="0"/>
              <a:t>6/12/2018</a:t>
            </a:fld>
            <a:endParaRPr lang="en-US"/>
          </a:p>
        </p:txBody>
      </p:sp>
      <p:sp>
        <p:nvSpPr>
          <p:cNvPr id="5" name="Footer Placeholder 4">
            <a:extLst>
              <a:ext uri="{FF2B5EF4-FFF2-40B4-BE49-F238E27FC236}">
                <a16:creationId xmlns:a16="http://schemas.microsoft.com/office/drawing/2014/main" id="{BDB3F107-68B0-44D1-9686-AD80AF9702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DB2655-7FC7-41E6-9AEA-B5BE3725151D}"/>
              </a:ext>
            </a:extLst>
          </p:cNvPr>
          <p:cNvSpPr>
            <a:spLocks noGrp="1"/>
          </p:cNvSpPr>
          <p:nvPr>
            <p:ph type="sldNum" sz="quarter" idx="12"/>
          </p:nvPr>
        </p:nvSpPr>
        <p:spPr/>
        <p:txBody>
          <a:bodyPr/>
          <a:lstStyle/>
          <a:p>
            <a:fld id="{FF5DAFD3-C94D-4E2A-8D40-960EFF3D7336}" type="slidenum">
              <a:rPr lang="en-US" smtClean="0"/>
              <a:t>‹#›</a:t>
            </a:fld>
            <a:endParaRPr lang="en-US"/>
          </a:p>
        </p:txBody>
      </p:sp>
    </p:spTree>
    <p:extLst>
      <p:ext uri="{BB962C8B-B14F-4D97-AF65-F5344CB8AC3E}">
        <p14:creationId xmlns:p14="http://schemas.microsoft.com/office/powerpoint/2010/main" val="1706585886"/>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10C98B-7A8E-4ACD-98FF-EA353D98D9E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87709B7-6BED-4820-8E17-8802465794B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343070-57A4-4BC9-A4C0-53F6D06BAEA2}"/>
              </a:ext>
            </a:extLst>
          </p:cNvPr>
          <p:cNvSpPr>
            <a:spLocks noGrp="1"/>
          </p:cNvSpPr>
          <p:nvPr>
            <p:ph type="dt" sz="half" idx="10"/>
          </p:nvPr>
        </p:nvSpPr>
        <p:spPr/>
        <p:txBody>
          <a:bodyPr/>
          <a:lstStyle/>
          <a:p>
            <a:fld id="{D70D4D4F-5F90-4C90-B69E-1BBF5722C7CF}" type="datetimeFigureOut">
              <a:rPr lang="en-US" smtClean="0"/>
              <a:t>6/12/2018</a:t>
            </a:fld>
            <a:endParaRPr lang="en-US"/>
          </a:p>
        </p:txBody>
      </p:sp>
      <p:sp>
        <p:nvSpPr>
          <p:cNvPr id="5" name="Footer Placeholder 4">
            <a:extLst>
              <a:ext uri="{FF2B5EF4-FFF2-40B4-BE49-F238E27FC236}">
                <a16:creationId xmlns:a16="http://schemas.microsoft.com/office/drawing/2014/main" id="{A2418DBE-9A09-4CAB-8456-8C909F1B44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F75C84-D5C8-41EE-8695-EBA961E98BF6}"/>
              </a:ext>
            </a:extLst>
          </p:cNvPr>
          <p:cNvSpPr>
            <a:spLocks noGrp="1"/>
          </p:cNvSpPr>
          <p:nvPr>
            <p:ph type="sldNum" sz="quarter" idx="12"/>
          </p:nvPr>
        </p:nvSpPr>
        <p:spPr/>
        <p:txBody>
          <a:bodyPr/>
          <a:lstStyle/>
          <a:p>
            <a:fld id="{FF5DAFD3-C94D-4E2A-8D40-960EFF3D7336}" type="slidenum">
              <a:rPr lang="en-US" smtClean="0"/>
              <a:t>‹#›</a:t>
            </a:fld>
            <a:endParaRPr lang="en-US"/>
          </a:p>
        </p:txBody>
      </p:sp>
    </p:spTree>
    <p:extLst>
      <p:ext uri="{BB962C8B-B14F-4D97-AF65-F5344CB8AC3E}">
        <p14:creationId xmlns:p14="http://schemas.microsoft.com/office/powerpoint/2010/main" val="3314922565"/>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r="365" b="2439"/>
          <a:stretch/>
        </p:blipFill>
        <p:spPr>
          <a:xfrm>
            <a:off x="-190" y="0"/>
            <a:ext cx="12192191" cy="6858000"/>
          </a:xfrm>
          <a:prstGeom prst="rect">
            <a:avLst/>
          </a:prstGeom>
        </p:spPr>
      </p:pic>
      <p:sp>
        <p:nvSpPr>
          <p:cNvPr id="2" name="Title 1"/>
          <p:cNvSpPr>
            <a:spLocks noGrp="1"/>
          </p:cNvSpPr>
          <p:nvPr>
            <p:ph type="ctrTitle"/>
          </p:nvPr>
        </p:nvSpPr>
        <p:spPr>
          <a:xfrm>
            <a:off x="4655840" y="2130427"/>
            <a:ext cx="6438098" cy="794519"/>
          </a:xfrm>
        </p:spPr>
        <p:txBody>
          <a:bodyPr/>
          <a:lstStyle>
            <a:lvl1pPr algn="r">
              <a:defRPr>
                <a:solidFill>
                  <a:schemeClr val="tx2"/>
                </a:solidFill>
              </a:defRPr>
            </a:lvl1pPr>
          </a:lstStyle>
          <a:p>
            <a:r>
              <a:rPr lang="en-US"/>
              <a:t>Click to edit Master title style</a:t>
            </a:r>
            <a:endParaRPr lang="en-GB" dirty="0"/>
          </a:p>
        </p:txBody>
      </p:sp>
      <p:sp>
        <p:nvSpPr>
          <p:cNvPr id="3" name="Subtitle 2"/>
          <p:cNvSpPr>
            <a:spLocks noGrp="1"/>
          </p:cNvSpPr>
          <p:nvPr>
            <p:ph type="subTitle" idx="1"/>
          </p:nvPr>
        </p:nvSpPr>
        <p:spPr>
          <a:xfrm>
            <a:off x="4655840" y="2924944"/>
            <a:ext cx="6438098" cy="504056"/>
          </a:xfrm>
        </p:spPr>
        <p:txBody>
          <a:bodyPr/>
          <a:lstStyle>
            <a:lvl1pPr marL="0" indent="0" algn="r">
              <a:buNone/>
              <a:defRPr sz="1550" cap="all" baseline="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32308" y="4685118"/>
            <a:ext cx="3920204" cy="1408179"/>
          </a:xfrm>
          <a:prstGeom prst="rect">
            <a:avLst/>
          </a:prstGeom>
        </p:spPr>
      </p:pic>
    </p:spTree>
    <p:extLst>
      <p:ext uri="{BB962C8B-B14F-4D97-AF65-F5344CB8AC3E}">
        <p14:creationId xmlns:p14="http://schemas.microsoft.com/office/powerpoint/2010/main" val="3108566633"/>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lum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50428"/>
            <a:ext cx="12192000" cy="707572"/>
          </a:xfrm>
          <a:prstGeom prst="rect">
            <a:avLst/>
          </a:prstGeom>
        </p:spPr>
      </p:pic>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109785" y="1608138"/>
            <a:ext cx="4794194" cy="4398963"/>
          </a:xfrm>
        </p:spPr>
        <p:txBody>
          <a:bodyPr/>
          <a:lstStyle>
            <a:lvl1pPr>
              <a:defRPr sz="1200"/>
            </a:lvl1pPr>
            <a:lvl2pPr>
              <a:defRPr sz="1400"/>
            </a:lvl2pPr>
            <a:lvl3pPr>
              <a:defRPr sz="1200"/>
            </a:lvl3pPr>
            <a:lvl4pPr>
              <a:lnSpc>
                <a:spcPct val="100000"/>
              </a:lnSpc>
              <a:defRPr sz="1200"/>
            </a:lvl4pPr>
            <a:lvl5pPr>
              <a:lnSpc>
                <a:spcPct val="100000"/>
              </a:lnSpc>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6288021" y="1608138"/>
            <a:ext cx="4805918" cy="4398963"/>
          </a:xfrm>
        </p:spPr>
        <p:txBody>
          <a:bodyPr/>
          <a:lstStyle>
            <a:lvl1pPr>
              <a:defRPr sz="1200"/>
            </a:lvl1pPr>
            <a:lvl2pPr>
              <a:defRPr sz="1400"/>
            </a:lvl2pPr>
            <a:lvl3pPr>
              <a:defRPr sz="1200"/>
            </a:lvl3pPr>
            <a:lvl4pPr>
              <a:lnSpc>
                <a:spcPct val="100000"/>
              </a:lnSpc>
              <a:defRPr sz="1200"/>
            </a:lvl4pPr>
            <a:lvl5pPr>
              <a:lnSpc>
                <a:spcPct val="100000"/>
              </a:lnSpc>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Slide Number Placeholder 6"/>
          <p:cNvSpPr>
            <a:spLocks noGrp="1"/>
          </p:cNvSpPr>
          <p:nvPr>
            <p:ph type="sldNum" sz="quarter" idx="12"/>
          </p:nvPr>
        </p:nvSpPr>
        <p:spPr/>
        <p:txBody>
          <a:bodyPr/>
          <a:lstStyle/>
          <a:p>
            <a:fld id="{476351FE-2590-4770-93BD-A8825C52E3AE}" type="slidenum">
              <a:rPr lang="en-GB" smtClean="0">
                <a:solidFill>
                  <a:srgbClr val="F1EDEA"/>
                </a:solidFill>
              </a:rPr>
              <a:pPr/>
              <a:t>‹#›</a:t>
            </a:fld>
            <a:endParaRPr lang="en-GB">
              <a:solidFill>
                <a:srgbClr val="F1EDEA"/>
              </a:solidFill>
            </a:endParaRPr>
          </a:p>
        </p:txBody>
      </p:sp>
    </p:spTree>
    <p:extLst>
      <p:ext uri="{BB962C8B-B14F-4D97-AF65-F5344CB8AC3E}">
        <p14:creationId xmlns:p14="http://schemas.microsoft.com/office/powerpoint/2010/main" val="1723014978"/>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gray">
          <a:xfrm>
            <a:off x="0" y="6150428"/>
            <a:ext cx="12192000" cy="707572"/>
          </a:xfrm>
          <a:prstGeom prst="rect">
            <a:avLst/>
          </a:prstGeom>
        </p:spPr>
      </p:pic>
      <p:sp>
        <p:nvSpPr>
          <p:cNvPr id="2" name="Title 1"/>
          <p:cNvSpPr>
            <a:spLocks noGrp="1"/>
          </p:cNvSpPr>
          <p:nvPr>
            <p:ph type="title"/>
          </p:nvPr>
        </p:nvSpPr>
        <p:spPr>
          <a:xfrm>
            <a:off x="1109784" y="542925"/>
            <a:ext cx="9984154" cy="789162"/>
          </a:xfrm>
        </p:spPr>
        <p:txBody>
          <a:bodyPr/>
          <a:lstStyle/>
          <a:p>
            <a:r>
              <a:rPr lang="en-US"/>
              <a:t>Click to edit Master title style</a:t>
            </a:r>
            <a:endParaRPr lang="en-GB"/>
          </a:p>
        </p:txBody>
      </p:sp>
      <p:sp>
        <p:nvSpPr>
          <p:cNvPr id="3" name="Content Placeholder 2"/>
          <p:cNvSpPr>
            <a:spLocks noGrp="1"/>
          </p:cNvSpPr>
          <p:nvPr>
            <p:ph idx="1"/>
          </p:nvPr>
        </p:nvSpPr>
        <p:spPr>
          <a:xfrm>
            <a:off x="1109784" y="1608138"/>
            <a:ext cx="9984154" cy="4398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476351FE-2590-4770-93BD-A8825C52E3AE}" type="slidenum">
              <a:rPr lang="en-GB" smtClean="0"/>
              <a:pPr/>
              <a:t>‹#›</a:t>
            </a:fld>
            <a:endParaRPr lang="en-GB" dirty="0"/>
          </a:p>
        </p:txBody>
      </p:sp>
    </p:spTree>
    <p:extLst>
      <p:ext uri="{BB962C8B-B14F-4D97-AF65-F5344CB8AC3E}">
        <p14:creationId xmlns:p14="http://schemas.microsoft.com/office/powerpoint/2010/main" val="4133593503"/>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8">
            <a:extLst>
              <a:ext uri="{FF2B5EF4-FFF2-40B4-BE49-F238E27FC236}">
                <a16:creationId xmlns:a16="http://schemas.microsoft.com/office/drawing/2014/main" id="{9E943ED5-8674-4EF0-B22E-F49E06057E74}"/>
              </a:ext>
            </a:extLst>
          </p:cNvPr>
          <p:cNvGrpSpPr>
            <a:grpSpLocks/>
          </p:cNvGrpSpPr>
          <p:nvPr/>
        </p:nvGrpSpPr>
        <p:grpSpPr bwMode="auto">
          <a:xfrm>
            <a:off x="0" y="-7938"/>
            <a:ext cx="12192000" cy="6865938"/>
            <a:chOff x="0" y="-8467"/>
            <a:chExt cx="12192000" cy="6866467"/>
          </a:xfrm>
        </p:grpSpPr>
        <p:sp>
          <p:nvSpPr>
            <p:cNvPr id="5" name="Freeform 29">
              <a:extLst>
                <a:ext uri="{FF2B5EF4-FFF2-40B4-BE49-F238E27FC236}">
                  <a16:creationId xmlns:a16="http://schemas.microsoft.com/office/drawing/2014/main" id="{879E3FAE-C5C0-4B5C-BB08-408A1D84C077}"/>
                </a:ext>
              </a:extLst>
            </p:cNvPr>
            <p:cNvSpPr/>
            <p:nvPr/>
          </p:nvSpPr>
          <p:spPr>
            <a:xfrm>
              <a:off x="0" y="-8467"/>
              <a:ext cx="863600" cy="569797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6" name="Straight Connector 5">
              <a:extLst>
                <a:ext uri="{FF2B5EF4-FFF2-40B4-BE49-F238E27FC236}">
                  <a16:creationId xmlns:a16="http://schemas.microsoft.com/office/drawing/2014/main" id="{E7E815EA-8232-4F09-A226-33C2BA7699F5}"/>
                </a:ext>
              </a:extLst>
            </p:cNvPr>
            <p:cNvCxnSpPr/>
            <p:nvPr/>
          </p:nvCxnSpPr>
          <p:spPr>
            <a:xfrm>
              <a:off x="9371013" y="-528"/>
              <a:ext cx="1219200" cy="6858528"/>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87A0E806-904A-476D-8268-4C0A154BEE2A}"/>
                </a:ext>
              </a:extLst>
            </p:cNvPr>
            <p:cNvCxnSpPr/>
            <p:nvPr/>
          </p:nvCxnSpPr>
          <p:spPr>
            <a:xfrm flipH="1">
              <a:off x="7424738" y="3681168"/>
              <a:ext cx="4764087" cy="3176832"/>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8" name="Rectangle 23">
              <a:extLst>
                <a:ext uri="{FF2B5EF4-FFF2-40B4-BE49-F238E27FC236}">
                  <a16:creationId xmlns:a16="http://schemas.microsoft.com/office/drawing/2014/main" id="{262BCDD7-DAC0-4A1A-83F5-2D2E04C5B5FB}"/>
                </a:ext>
              </a:extLst>
            </p:cNvPr>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25">
              <a:extLst>
                <a:ext uri="{FF2B5EF4-FFF2-40B4-BE49-F238E27FC236}">
                  <a16:creationId xmlns:a16="http://schemas.microsoft.com/office/drawing/2014/main" id="{4C59BB04-5715-4C3E-B64B-A68C8F1C2622}"/>
                </a:ext>
              </a:extLst>
            </p:cNvPr>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Isosceles Triangle 9">
              <a:extLst>
                <a:ext uri="{FF2B5EF4-FFF2-40B4-BE49-F238E27FC236}">
                  <a16:creationId xmlns:a16="http://schemas.microsoft.com/office/drawing/2014/main" id="{06CDD8F1-2902-4DE4-8777-E2888495E910}"/>
                </a:ext>
              </a:extLst>
            </p:cNvPr>
            <p:cNvSpPr/>
            <p:nvPr/>
          </p:nvSpPr>
          <p:spPr>
            <a:xfrm>
              <a:off x="8932863" y="3047706"/>
              <a:ext cx="3259137" cy="381029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7">
              <a:extLst>
                <a:ext uri="{FF2B5EF4-FFF2-40B4-BE49-F238E27FC236}">
                  <a16:creationId xmlns:a16="http://schemas.microsoft.com/office/drawing/2014/main" id="{7C4BEE08-3E5D-49EF-871F-BA1A37EB24FB}"/>
                </a:ext>
              </a:extLst>
            </p:cNvPr>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8">
              <a:extLst>
                <a:ext uri="{FF2B5EF4-FFF2-40B4-BE49-F238E27FC236}">
                  <a16:creationId xmlns:a16="http://schemas.microsoft.com/office/drawing/2014/main" id="{CDDD8503-0110-4FFF-9C37-84E0BC9E60E2}"/>
                </a:ext>
              </a:extLst>
            </p:cNvPr>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9">
              <a:extLst>
                <a:ext uri="{FF2B5EF4-FFF2-40B4-BE49-F238E27FC236}">
                  <a16:creationId xmlns:a16="http://schemas.microsoft.com/office/drawing/2014/main" id="{78447588-A235-49E9-9187-89AEDC3E9965}"/>
                </a:ext>
              </a:extLst>
            </p:cNvPr>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429B61BE-FEF6-4FFC-89E3-4CE7E5DEF1F0}"/>
                </a:ext>
              </a:extLst>
            </p:cNvPr>
            <p:cNvSpPr/>
            <p:nvPr/>
          </p:nvSpPr>
          <p:spPr>
            <a:xfrm>
              <a:off x="10371138" y="3589086"/>
              <a:ext cx="1817687" cy="326891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15" name="Picture 39">
            <a:extLst>
              <a:ext uri="{FF2B5EF4-FFF2-40B4-BE49-F238E27FC236}">
                <a16:creationId xmlns:a16="http://schemas.microsoft.com/office/drawing/2014/main" id="{05C48062-3CC5-46FF-983A-24E086DD5DA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10825" y="523875"/>
            <a:ext cx="1463675"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6" name="Date Placeholder 3">
            <a:extLst>
              <a:ext uri="{FF2B5EF4-FFF2-40B4-BE49-F238E27FC236}">
                <a16:creationId xmlns:a16="http://schemas.microsoft.com/office/drawing/2014/main" id="{26643FED-BBE0-4BD9-BF47-2475981BC109}"/>
              </a:ext>
            </a:extLst>
          </p:cNvPr>
          <p:cNvSpPr>
            <a:spLocks noGrp="1"/>
          </p:cNvSpPr>
          <p:nvPr>
            <p:ph type="dt" sz="half" idx="10"/>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1361D7F3-DD4A-4132-B695-0DEBF6E9542F}" type="datetimeFigureOut">
              <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6/12/2018</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17" name="Footer Placeholder 4">
            <a:extLst>
              <a:ext uri="{FF2B5EF4-FFF2-40B4-BE49-F238E27FC236}">
                <a16:creationId xmlns:a16="http://schemas.microsoft.com/office/drawing/2014/main" id="{7052A257-09F3-43D6-A488-5A1D8AF10552}"/>
              </a:ext>
            </a:extLst>
          </p:cNvPr>
          <p:cNvSpPr>
            <a:spLocks noGrp="1"/>
          </p:cNvSpPr>
          <p:nvPr>
            <p:ph type="ftr" sz="quarter" idx="11"/>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18" name="Slide Number Placeholder 5">
            <a:extLst>
              <a:ext uri="{FF2B5EF4-FFF2-40B4-BE49-F238E27FC236}">
                <a16:creationId xmlns:a16="http://schemas.microsoft.com/office/drawing/2014/main" id="{1FD9E9F7-0B3E-4CE0-A71E-1805F6B92836}"/>
              </a:ext>
            </a:extLst>
          </p:cNvPr>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C96611E-D885-4E0E-8571-6756C0CBB225}" type="slidenum">
              <a:rPr kumimoji="0" lang="en-US" sz="900" b="0" i="0" u="none" strike="noStrike" kern="1200" cap="none" spc="0" normalizeH="0" baseline="0" noProof="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5FCBE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916626329"/>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4" name="Picture 28">
            <a:extLst>
              <a:ext uri="{FF2B5EF4-FFF2-40B4-BE49-F238E27FC236}">
                <a16:creationId xmlns:a16="http://schemas.microsoft.com/office/drawing/2014/main" id="{A0A5B3DC-44D7-4011-AB11-13AE0CF62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10825" y="523875"/>
            <a:ext cx="1463675"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7">
            <a:extLst>
              <a:ext uri="{FF2B5EF4-FFF2-40B4-BE49-F238E27FC236}">
                <a16:creationId xmlns:a16="http://schemas.microsoft.com/office/drawing/2014/main" id="{5D1F8BCC-12DD-4842-A587-0A3D4DEB6D06}"/>
              </a:ext>
            </a:extLst>
          </p:cNvPr>
          <p:cNvSpPr>
            <a:spLocks noGrp="1"/>
          </p:cNvSpPr>
          <p:nvPr>
            <p:ph type="dt" sz="half" idx="10"/>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8CE654C9-8560-491B-82FE-5456397FBE28}" type="datetimeFigureOut">
              <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6/12/2018</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6" name="Footer Placeholder 8">
            <a:extLst>
              <a:ext uri="{FF2B5EF4-FFF2-40B4-BE49-F238E27FC236}">
                <a16:creationId xmlns:a16="http://schemas.microsoft.com/office/drawing/2014/main" id="{7C7DFF78-4EFE-4085-A307-2AF18A8F7D5B}"/>
              </a:ext>
            </a:extLst>
          </p:cNvPr>
          <p:cNvSpPr>
            <a:spLocks noGrp="1"/>
          </p:cNvSpPr>
          <p:nvPr>
            <p:ph type="ftr" sz="quarter" idx="11"/>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7" name="Slide Number Placeholder 9">
            <a:extLst>
              <a:ext uri="{FF2B5EF4-FFF2-40B4-BE49-F238E27FC236}">
                <a16:creationId xmlns:a16="http://schemas.microsoft.com/office/drawing/2014/main" id="{288387C3-5EFE-42CA-B960-451A46DA4510}"/>
              </a:ext>
            </a:extLst>
          </p:cNvPr>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163E944D-AFBC-4862-B95F-EFB752009922}" type="slidenum">
              <a:rPr kumimoji="0" lang="en-US" sz="900" b="0" i="0" u="none" strike="noStrike" kern="1200" cap="none" spc="0" normalizeH="0" baseline="0" noProof="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5FCBE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861093531"/>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3CF4EBD-621B-4C8B-B75A-DBCABA8D7E44}"/>
              </a:ext>
            </a:extLst>
          </p:cNvPr>
          <p:cNvSpPr>
            <a:spLocks noGrp="1"/>
          </p:cNvSpPr>
          <p:nvPr>
            <p:ph type="dt" sz="half" idx="10"/>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64F3E408-C52D-4BF7-B945-3E6902886817}" type="datetimeFigureOut">
              <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6/12/2018</a:t>
            </a:fld>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3" name="Footer Placeholder 4">
            <a:extLst>
              <a:ext uri="{FF2B5EF4-FFF2-40B4-BE49-F238E27FC236}">
                <a16:creationId xmlns:a16="http://schemas.microsoft.com/office/drawing/2014/main" id="{5BF050BA-D830-4B1A-8D3F-36E489E9E6B6}"/>
              </a:ext>
            </a:extLst>
          </p:cNvPr>
          <p:cNvSpPr>
            <a:spLocks noGrp="1"/>
          </p:cNvSpPr>
          <p:nvPr>
            <p:ph type="ftr" sz="quarter" idx="11"/>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Trebuchet MS" panose="020B0603020202020204"/>
              <a:ea typeface="+mn-ea"/>
              <a:cs typeface="+mn-cs"/>
            </a:endParaRPr>
          </a:p>
        </p:txBody>
      </p:sp>
      <p:sp>
        <p:nvSpPr>
          <p:cNvPr id="4" name="Slide Number Placeholder 5">
            <a:extLst>
              <a:ext uri="{FF2B5EF4-FFF2-40B4-BE49-F238E27FC236}">
                <a16:creationId xmlns:a16="http://schemas.microsoft.com/office/drawing/2014/main" id="{487F8E48-DC1B-48C7-BF38-0B53F589CE97}"/>
              </a:ext>
            </a:extLst>
          </p:cNvPr>
          <p:cNvSpPr>
            <a:spLocks noGrp="1"/>
          </p:cNvSpPr>
          <p:nvPr>
            <p:ph type="sldNum" sz="quarter" idx="12"/>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84672B2E-785C-4CF8-B4EC-1B270B0B23CC}" type="slidenum">
              <a:rPr kumimoji="0" lang="en-US" sz="900" b="0" i="0" u="none" strike="noStrike" kern="1200" cap="none" spc="0" normalizeH="0" baseline="0" noProof="0">
                <a:ln>
                  <a:noFill/>
                </a:ln>
                <a:solidFill>
                  <a:srgbClr val="5FCBE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srgbClr val="5FCBE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609766356"/>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829C9-64C7-49D0-8937-1D87312DB229}"/>
              </a:ext>
            </a:extLst>
          </p:cNvPr>
          <p:cNvSpPr>
            <a:spLocks noGrp="1"/>
          </p:cNvSpPr>
          <p:nvPr>
            <p:ph type="title"/>
          </p:nvPr>
        </p:nvSpPr>
        <p:spPr/>
        <p:txBody>
          <a:bodyPr/>
          <a:lstStyle/>
          <a:p>
            <a:r>
              <a:rPr lang="en-US"/>
              <a:t>Click to edit Master title style</a:t>
            </a:r>
            <a:endParaRPr lang="cs-CZ"/>
          </a:p>
        </p:txBody>
      </p:sp>
      <p:sp>
        <p:nvSpPr>
          <p:cNvPr id="3" name="Date Placeholder 2">
            <a:extLst>
              <a:ext uri="{FF2B5EF4-FFF2-40B4-BE49-F238E27FC236}">
                <a16:creationId xmlns:a16="http://schemas.microsoft.com/office/drawing/2014/main" id="{C2AA1B0D-3199-4311-A17F-A9C66A40EA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6BECE5-E537-46EA-83D5-F1523C4ACBB9}" type="datetimeFigureOut">
              <a:rPr kumimoji="0" lang="cs-CZ"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12.06.2018</a:t>
            </a:fld>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FEA6628-1E01-4372-9F77-8E77CC454FC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B53F493-A2B5-4DA4-96F0-7304EAFEE3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24ACE4-F2BD-4F8A-8152-0D3D29B2C68F}" type="slidenum">
              <a:rPr kumimoji="0" lang="cs-CZ"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cs-CZ"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698813"/>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grpSp>
        <p:nvGrpSpPr>
          <p:cNvPr id="2" name="Group 2"/>
          <p:cNvGrpSpPr>
            <a:grpSpLocks/>
          </p:cNvGrpSpPr>
          <p:nvPr userDrawn="1"/>
        </p:nvGrpSpPr>
        <p:grpSpPr bwMode="auto">
          <a:xfrm>
            <a:off x="0" y="6232525"/>
            <a:ext cx="12192000" cy="641350"/>
            <a:chOff x="0" y="3456"/>
            <a:chExt cx="5760" cy="404"/>
          </a:xfrm>
        </p:grpSpPr>
        <p:sp>
          <p:nvSpPr>
            <p:cNvPr id="3" name="Rectangle 3"/>
            <p:cNvSpPr>
              <a:spLocks noChangeArrowheads="1"/>
            </p:cNvSpPr>
            <p:nvPr userDrawn="1"/>
          </p:nvSpPr>
          <p:spPr bwMode="auto">
            <a:xfrm>
              <a:off x="0" y="3456"/>
              <a:ext cx="5760" cy="404"/>
            </a:xfrm>
            <a:prstGeom prst="rect">
              <a:avLst/>
            </a:prstGeom>
            <a:solidFill>
              <a:srgbClr val="89C317"/>
            </a:solidFill>
            <a:ln w="9525">
              <a:no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de-DE"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pic>
          <p:nvPicPr>
            <p:cNvPr id="4" name="Picture 4"/>
            <p:cNvPicPr>
              <a:picLocks noChangeAspect="1" noChangeArrowheads="1"/>
            </p:cNvPicPr>
            <p:nvPr userDrawn="1"/>
          </p:nvPicPr>
          <p:blipFill>
            <a:blip r:embed="rId2" cstate="print"/>
            <a:srcRect/>
            <a:stretch>
              <a:fillRect/>
            </a:stretch>
          </p:blipFill>
          <p:spPr bwMode="auto">
            <a:xfrm>
              <a:off x="240" y="3538"/>
              <a:ext cx="864" cy="230"/>
            </a:xfrm>
            <a:prstGeom prst="rect">
              <a:avLst/>
            </a:prstGeom>
            <a:noFill/>
            <a:ln w="9525">
              <a:noFill/>
              <a:miter lim="800000"/>
              <a:headEnd/>
              <a:tailEnd/>
            </a:ln>
          </p:spPr>
        </p:pic>
      </p:grpSp>
      <p:sp>
        <p:nvSpPr>
          <p:cNvPr id="5" name="Rectangle 6"/>
          <p:cNvSpPr txBox="1">
            <a:spLocks noChangeArrowheads="1"/>
          </p:cNvSpPr>
          <p:nvPr userDrawn="1"/>
        </p:nvSpPr>
        <p:spPr bwMode="auto">
          <a:xfrm>
            <a:off x="7823200" y="6324600"/>
            <a:ext cx="3860800" cy="228600"/>
          </a:xfrm>
          <a:prstGeom prst="rect">
            <a:avLst/>
          </a:prstGeom>
          <a:noFill/>
          <a:ln w="9525">
            <a:noFill/>
            <a:miter lim="800000"/>
            <a:headEnd/>
            <a:tailEnd/>
          </a:ln>
          <a:effectLst/>
        </p:spPr>
        <p:txBody>
          <a:bodyPr/>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1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6" name="Rectangle 7"/>
          <p:cNvSpPr txBox="1">
            <a:spLocks noChangeArrowheads="1"/>
          </p:cNvSpPr>
          <p:nvPr userDrawn="1"/>
        </p:nvSpPr>
        <p:spPr bwMode="auto">
          <a:xfrm>
            <a:off x="10329333" y="6553200"/>
            <a:ext cx="1625600" cy="304800"/>
          </a:xfrm>
          <a:prstGeom prst="rect">
            <a:avLst/>
          </a:prstGeom>
          <a:noFill/>
          <a:ln w="9525">
            <a:noFill/>
            <a:miter lim="800000"/>
            <a:headEnd/>
            <a:tailEnd/>
          </a:ln>
          <a:effectLst/>
        </p:spPr>
        <p:txBody>
          <a:bodyPr/>
          <a:lstStyle>
            <a:lvl1pPr>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1293B346-C901-48AD-B7E1-10C5DCF9D942}" type="slidenum">
              <a:rPr kumimoji="0" lang="de-DE" sz="14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0" lang="de-DE" sz="1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7" name="Rectangle 9"/>
          <p:cNvSpPr>
            <a:spLocks noChangeArrowheads="1"/>
          </p:cNvSpPr>
          <p:nvPr userDrawn="1"/>
        </p:nvSpPr>
        <p:spPr bwMode="auto">
          <a:xfrm>
            <a:off x="4656667" y="6337301"/>
            <a:ext cx="3081867" cy="461963"/>
          </a:xfrm>
          <a:prstGeom prst="rect">
            <a:avLst/>
          </a:prstGeom>
          <a:noFill/>
          <a:ln w="9525">
            <a:noFill/>
            <a:miter lim="800000"/>
            <a:headEnd/>
            <a:tailEnd/>
          </a:ln>
        </p:spPr>
        <p:txBody>
          <a:bodyPr lIns="0" tIns="0" rIns="0" bIns="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1800" b="1" i="0" u="none" strike="noStrike" kern="1200" cap="none" spc="0" normalizeH="0" baseline="0" noProof="0" dirty="0">
                <a:ln>
                  <a:noFill/>
                </a:ln>
                <a:solidFill>
                  <a:srgbClr val="000000"/>
                </a:solidFill>
                <a:effectLst/>
                <a:uLnTx/>
                <a:uFillTx/>
                <a:latin typeface="Arial" charset="0"/>
                <a:ea typeface="+mn-ea"/>
                <a:cs typeface="+mn-cs"/>
              </a:rPr>
              <a:t>www.bechterew.de</a:t>
            </a:r>
            <a:br>
              <a:rPr kumimoji="0" lang="de-DE" sz="1800" b="0" i="0" u="none" strike="noStrike" kern="1200" cap="none" spc="0" normalizeH="0" baseline="0" noProof="0" dirty="0">
                <a:ln>
                  <a:noFill/>
                </a:ln>
                <a:solidFill>
                  <a:srgbClr val="000000"/>
                </a:solidFill>
                <a:effectLst/>
                <a:uLnTx/>
                <a:uFillTx/>
                <a:latin typeface="Arial" charset="0"/>
                <a:ea typeface="+mn-ea"/>
                <a:cs typeface="+mn-cs"/>
              </a:rPr>
            </a:br>
            <a:r>
              <a:rPr kumimoji="0" lang="de-DE" sz="1200" b="0" i="0" u="none" strike="noStrike" kern="1200" cap="none" spc="0" normalizeH="0" baseline="0" noProof="0" dirty="0">
                <a:ln>
                  <a:noFill/>
                </a:ln>
                <a:solidFill>
                  <a:srgbClr val="000000"/>
                </a:solidFill>
                <a:effectLst/>
                <a:uLnTx/>
                <a:uFillTx/>
                <a:latin typeface="Arial" charset="0"/>
                <a:ea typeface="+mn-ea"/>
                <a:cs typeface="+mn-cs"/>
              </a:rPr>
              <a:t>DVMB@Bechterew.de </a:t>
            </a:r>
          </a:p>
        </p:txBody>
      </p:sp>
    </p:spTree>
    <p:extLst>
      <p:ext uri="{BB962C8B-B14F-4D97-AF65-F5344CB8AC3E}">
        <p14:creationId xmlns:p14="http://schemas.microsoft.com/office/powerpoint/2010/main" val="1612057329"/>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87E6B-FA25-4B35-8740-98A4EE7444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676033-63BF-4F29-A975-4E531748341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5E5D6C-7DA1-40EE-95F8-E704D0D4D2A6}"/>
              </a:ext>
            </a:extLst>
          </p:cNvPr>
          <p:cNvSpPr>
            <a:spLocks noGrp="1"/>
          </p:cNvSpPr>
          <p:nvPr>
            <p:ph type="dt" sz="half" idx="10"/>
          </p:nvPr>
        </p:nvSpPr>
        <p:spPr/>
        <p:txBody>
          <a:bodyPr/>
          <a:lstStyle/>
          <a:p>
            <a:fld id="{D70D4D4F-5F90-4C90-B69E-1BBF5722C7CF}" type="datetimeFigureOut">
              <a:rPr lang="en-US" smtClean="0"/>
              <a:t>6/12/2018</a:t>
            </a:fld>
            <a:endParaRPr lang="en-US"/>
          </a:p>
        </p:txBody>
      </p:sp>
      <p:sp>
        <p:nvSpPr>
          <p:cNvPr id="5" name="Footer Placeholder 4">
            <a:extLst>
              <a:ext uri="{FF2B5EF4-FFF2-40B4-BE49-F238E27FC236}">
                <a16:creationId xmlns:a16="http://schemas.microsoft.com/office/drawing/2014/main" id="{6F89BE90-916E-45DA-9FFE-67719DAE5A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290538-6D6A-4386-A141-D0668DB91376}"/>
              </a:ext>
            </a:extLst>
          </p:cNvPr>
          <p:cNvSpPr>
            <a:spLocks noGrp="1"/>
          </p:cNvSpPr>
          <p:nvPr>
            <p:ph type="sldNum" sz="quarter" idx="12"/>
          </p:nvPr>
        </p:nvSpPr>
        <p:spPr/>
        <p:txBody>
          <a:bodyPr/>
          <a:lstStyle/>
          <a:p>
            <a:fld id="{FF5DAFD3-C94D-4E2A-8D40-960EFF3D7336}" type="slidenum">
              <a:rPr lang="en-US" smtClean="0"/>
              <a:t>‹#›</a:t>
            </a:fld>
            <a:endParaRPr lang="en-US"/>
          </a:p>
        </p:txBody>
      </p:sp>
    </p:spTree>
    <p:extLst>
      <p:ext uri="{BB962C8B-B14F-4D97-AF65-F5344CB8AC3E}">
        <p14:creationId xmlns:p14="http://schemas.microsoft.com/office/powerpoint/2010/main" val="1217244425"/>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7E1E0C-6578-4B0F-83DA-F20717AD96FD}" type="datetime1">
              <a:rPr kumimoji="0" lang="nb-N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12.06.2018</a:t>
            </a:fld>
            <a:endPar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Plassholder for bunnteks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Ankylosing spondylitis society in Norway - Bekhterev Norge</a:t>
            </a:r>
            <a:endPar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Plassholder for lysbilde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689719-3EFF-41E6-82F1-38D27F5C8357}" type="slidenum">
              <a:rPr kumimoji="0" lang="nb-N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3249605"/>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1B2857-E486-47F1-A658-A19172A3D150}" type="datetime1">
              <a:rPr kumimoji="0" lang="nb-N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12.06.2018</a:t>
            </a:fld>
            <a:endPar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Plassholder for bunnteks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Ankylosing spondylitis society in Norway - Bekhterev Norge</a:t>
            </a:r>
            <a:endPar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Plassholder for lysbilde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689719-3EFF-41E6-82F1-38D27F5C8357}" type="slidenum">
              <a:rPr kumimoji="0" lang="nb-N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029241"/>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1324ED-53D4-43C1-8630-80B49050A179}"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12.06.2018</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33110C-355C-4009-B509-7FAEB9E5CD73}"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86216641"/>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81324ED-53D4-43C1-8630-80B49050A179}"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12.06.2018</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33110C-355C-4009-B509-7FAEB9E5CD73}"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1287915"/>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elfolie blauer Hintergrund">
    <p:bg>
      <p:bgPr>
        <a:solidFill>
          <a:srgbClr val="0053A1"/>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524000" y="1958107"/>
            <a:ext cx="9144000" cy="2387600"/>
          </a:xfrm>
          <a:prstGeom prst="rect">
            <a:avLst/>
          </a:prstGeom>
        </p:spPr>
        <p:txBody>
          <a:bodyPr anchor="t"/>
          <a:lstStyle>
            <a:lvl1pPr algn="l">
              <a:defRPr sz="6000" b="1">
                <a:solidFill>
                  <a:schemeClr val="bg1"/>
                </a:solidFill>
              </a:defRPr>
            </a:lvl1pPr>
          </a:lstStyle>
          <a:p>
            <a:r>
              <a:rPr lang="de-DE" dirty="0"/>
              <a:t>TITELMASTERFORMAT DURCH KLICKEN BEARBEITEN</a:t>
            </a:r>
            <a:endParaRPr lang="de-CH" dirty="0"/>
          </a:p>
        </p:txBody>
      </p:sp>
      <p:sp>
        <p:nvSpPr>
          <p:cNvPr id="3" name="Untertitel 2"/>
          <p:cNvSpPr>
            <a:spLocks noGrp="1"/>
          </p:cNvSpPr>
          <p:nvPr>
            <p:ph type="subTitle" idx="1"/>
          </p:nvPr>
        </p:nvSpPr>
        <p:spPr>
          <a:xfrm>
            <a:off x="1524000" y="4437782"/>
            <a:ext cx="9144000" cy="940465"/>
          </a:xfrm>
          <a:prstGeom prst="rect">
            <a:avLst/>
          </a:prstGeom>
        </p:spPr>
        <p:txBody>
          <a:bodyPr/>
          <a:lstStyle>
            <a:lvl1pPr marL="0" indent="0" algn="l">
              <a:buNone/>
              <a:defRPr sz="2400">
                <a:solidFill>
                  <a:schemeClr val="bg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endParaRPr lang="de-CH" dirty="0"/>
          </a:p>
        </p:txBody>
      </p:sp>
      <p:cxnSp>
        <p:nvCxnSpPr>
          <p:cNvPr id="10" name="Gerader Verbinder 9"/>
          <p:cNvCxnSpPr>
            <a:cxnSpLocks/>
          </p:cNvCxnSpPr>
          <p:nvPr userDrawn="1"/>
        </p:nvCxnSpPr>
        <p:spPr>
          <a:xfrm>
            <a:off x="1524000" y="3278604"/>
            <a:ext cx="3962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Inhaltsplatzhalter 21"/>
          <p:cNvSpPr>
            <a:spLocks noGrp="1"/>
          </p:cNvSpPr>
          <p:nvPr>
            <p:ph sz="quarter" idx="10" hasCustomPrompt="1"/>
          </p:nvPr>
        </p:nvSpPr>
        <p:spPr>
          <a:xfrm>
            <a:off x="1524000" y="1257868"/>
            <a:ext cx="4979987" cy="387250"/>
          </a:xfrm>
          <a:prstGeom prst="rect">
            <a:avLst/>
          </a:prstGeom>
        </p:spPr>
        <p:txBody>
          <a:bodyPr>
            <a:normAutofit/>
          </a:bodyPr>
          <a:lstStyle>
            <a:lvl1pPr marL="0" indent="0">
              <a:buFontTx/>
              <a:buNone/>
              <a:defRPr sz="1800">
                <a:solidFill>
                  <a:schemeClr val="bg1">
                    <a:lumMod val="65000"/>
                  </a:schemeClr>
                </a:solidFill>
              </a:defRPr>
            </a:lvl1pPr>
          </a:lstStyle>
          <a:p>
            <a:pPr lvl="0"/>
            <a:r>
              <a:rPr lang="de-DE" dirty="0"/>
              <a:t>Datum</a:t>
            </a:r>
            <a:endParaRPr lang="de-CH" dirty="0"/>
          </a:p>
        </p:txBody>
      </p:sp>
    </p:spTree>
    <p:extLst>
      <p:ext uri="{BB962C8B-B14F-4D97-AF65-F5344CB8AC3E}">
        <p14:creationId xmlns:p14="http://schemas.microsoft.com/office/powerpoint/2010/main" val="1562293087"/>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extinhalt Titel dunkel blau">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8200" y="729391"/>
            <a:ext cx="10515600" cy="623703"/>
          </a:xfrm>
          <a:prstGeom prst="rect">
            <a:avLst/>
          </a:prstGeom>
        </p:spPr>
        <p:txBody>
          <a:bodyPr anchor="t">
            <a:noAutofit/>
          </a:bodyPr>
          <a:lstStyle>
            <a:lvl1pPr>
              <a:defRPr sz="3600">
                <a:solidFill>
                  <a:srgbClr val="0053A1"/>
                </a:solidFill>
              </a:defRPr>
            </a:lvl1pPr>
          </a:lstStyle>
          <a:p>
            <a:r>
              <a:rPr lang="de-DE" dirty="0"/>
              <a:t>TITELMASTERFORMAT DURCH KLICKEN BEARBEITEN</a:t>
            </a:r>
            <a:endParaRPr lang="de-CH" dirty="0"/>
          </a:p>
        </p:txBody>
      </p:sp>
      <p:sp>
        <p:nvSpPr>
          <p:cNvPr id="3" name="Inhaltsplatzhalter 2"/>
          <p:cNvSpPr>
            <a:spLocks noGrp="1"/>
          </p:cNvSpPr>
          <p:nvPr>
            <p:ph idx="1"/>
          </p:nvPr>
        </p:nvSpPr>
        <p:spPr>
          <a:xfrm>
            <a:off x="838200" y="1392364"/>
            <a:ext cx="10515600" cy="5148865"/>
          </a:xfrm>
          <a:prstGeom prst="rect">
            <a:avLst/>
          </a:prstGeom>
        </p:spPr>
        <p:txBody>
          <a:bodyPr>
            <a:normAutofit/>
          </a:bodyPr>
          <a:lstStyle>
            <a:lvl1pPr marL="228600" indent="-228600">
              <a:buFont typeface="Symbol" panose="05050102010706020507" pitchFamily="18" charset="2"/>
              <a:buChar char="-"/>
              <a:defRPr sz="2000">
                <a:latin typeface="Univers 45 Light" panose="020B0403020202020204" pitchFamily="34" charset="0"/>
              </a:defRPr>
            </a:lvl1pPr>
            <a:lvl2pPr marL="685800" indent="-228600">
              <a:buFont typeface="Symbol" panose="05050102010706020507" pitchFamily="18" charset="2"/>
              <a:buChar char="-"/>
              <a:defRPr sz="2000">
                <a:latin typeface="Univers 45 Light" panose="020B0403020202020204" pitchFamily="34" charset="0"/>
              </a:defRPr>
            </a:lvl2pPr>
            <a:lvl3pPr marL="1143000" indent="-228600">
              <a:buFont typeface="Symbol" panose="05050102010706020507" pitchFamily="18" charset="2"/>
              <a:buChar char="-"/>
              <a:defRPr sz="2000">
                <a:latin typeface="Univers 45 Light" panose="020B0403020202020204" pitchFamily="34" charset="0"/>
              </a:defRPr>
            </a:lvl3pPr>
            <a:lvl4pPr marL="1600200" indent="-228600">
              <a:buFont typeface="Symbol" panose="05050102010706020507" pitchFamily="18" charset="2"/>
              <a:buChar char="-"/>
              <a:defRPr sz="2000">
                <a:latin typeface="Univers 45 Light" panose="020B0403020202020204" pitchFamily="34" charset="0"/>
              </a:defRPr>
            </a:lvl4pPr>
            <a:lvl5pPr marL="2057400" indent="-228600">
              <a:buFont typeface="Symbol" panose="05050102010706020507" pitchFamily="18" charset="2"/>
              <a:buChar char="-"/>
              <a:defRPr sz="2000">
                <a:latin typeface="Univers 45 Light" panose="020B040302020202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cxnSp>
        <p:nvCxnSpPr>
          <p:cNvPr id="8" name="Gerader Verbinder 7"/>
          <p:cNvCxnSpPr/>
          <p:nvPr userDrawn="1"/>
        </p:nvCxnSpPr>
        <p:spPr>
          <a:xfrm>
            <a:off x="838200" y="674306"/>
            <a:ext cx="10515600" cy="0"/>
          </a:xfrm>
          <a:prstGeom prst="line">
            <a:avLst/>
          </a:prstGeom>
          <a:ln w="38100">
            <a:solidFill>
              <a:srgbClr val="0053A1"/>
            </a:solidFill>
          </a:ln>
        </p:spPr>
        <p:style>
          <a:lnRef idx="1">
            <a:schemeClr val="accent1"/>
          </a:lnRef>
          <a:fillRef idx="0">
            <a:schemeClr val="accent1"/>
          </a:fillRef>
          <a:effectRef idx="0">
            <a:schemeClr val="accent1"/>
          </a:effectRef>
          <a:fontRef idx="minor">
            <a:schemeClr val="tx1"/>
          </a:fontRef>
        </p:style>
      </p:cxnSp>
      <p:sp>
        <p:nvSpPr>
          <p:cNvPr id="11" name="Inhaltsplatzhalter 2"/>
          <p:cNvSpPr>
            <a:spLocks noGrp="1"/>
          </p:cNvSpPr>
          <p:nvPr>
            <p:ph sz="quarter" idx="12" hasCustomPrompt="1"/>
          </p:nvPr>
        </p:nvSpPr>
        <p:spPr>
          <a:xfrm>
            <a:off x="838199" y="6463221"/>
            <a:ext cx="5370095" cy="394779"/>
          </a:xfrm>
          <a:prstGeom prst="rect">
            <a:avLst/>
          </a:prstGeom>
        </p:spPr>
        <p:txBody>
          <a:bodyPr>
            <a:normAutofit/>
          </a:bodyPr>
          <a:lstStyle>
            <a:lvl1pPr marL="0" indent="0">
              <a:buNone/>
              <a:defRPr sz="1200">
                <a:solidFill>
                  <a:schemeClr val="bg1">
                    <a:lumMod val="50000"/>
                  </a:schemeClr>
                </a:solidFill>
                <a:latin typeface="Univers 45 Light" panose="020B0403020202020204" pitchFamily="34" charset="0"/>
              </a:defRPr>
            </a:lvl1pPr>
          </a:lstStyle>
          <a:p>
            <a:pPr lvl="0"/>
            <a:r>
              <a:rPr lang="de-DE" dirty="0"/>
              <a:t>Anlass</a:t>
            </a:r>
            <a:endParaRPr lang="de-CH" dirty="0"/>
          </a:p>
        </p:txBody>
      </p:sp>
      <p:pic>
        <p:nvPicPr>
          <p:cNvPr id="6" name="Grafik 5">
            <a:extLst>
              <a:ext uri="{FF2B5EF4-FFF2-40B4-BE49-F238E27FC236}">
                <a16:creationId xmlns:a16="http://schemas.microsoft.com/office/drawing/2014/main" id="{35FCE5CD-3E3A-4CE9-BFB6-BCF37BE98A5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87815" y="6049818"/>
            <a:ext cx="1765986" cy="610792"/>
          </a:xfrm>
          <a:prstGeom prst="rect">
            <a:avLst/>
          </a:prstGeom>
        </p:spPr>
      </p:pic>
    </p:spTree>
    <p:extLst>
      <p:ext uri="{BB962C8B-B14F-4D97-AF65-F5344CB8AC3E}">
        <p14:creationId xmlns:p14="http://schemas.microsoft.com/office/powerpoint/2010/main" val="3738052331"/>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extinhalt Titel dunkel blau">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8200" y="729391"/>
            <a:ext cx="10515600" cy="623703"/>
          </a:xfrm>
        </p:spPr>
        <p:txBody>
          <a:bodyPr anchor="t">
            <a:noAutofit/>
          </a:bodyPr>
          <a:lstStyle>
            <a:lvl1pPr>
              <a:defRPr sz="3600">
                <a:solidFill>
                  <a:srgbClr val="0053A1"/>
                </a:solidFill>
              </a:defRPr>
            </a:lvl1pPr>
          </a:lstStyle>
          <a:p>
            <a:r>
              <a:rPr lang="de-DE" dirty="0"/>
              <a:t>TITELMASTERFORMAT DURCH KLICKEN BEARBEITEN</a:t>
            </a:r>
            <a:endParaRPr lang="de-CH" dirty="0"/>
          </a:p>
        </p:txBody>
      </p:sp>
      <p:sp>
        <p:nvSpPr>
          <p:cNvPr id="3" name="Inhaltsplatzhalter 2"/>
          <p:cNvSpPr>
            <a:spLocks noGrp="1"/>
          </p:cNvSpPr>
          <p:nvPr>
            <p:ph idx="1"/>
          </p:nvPr>
        </p:nvSpPr>
        <p:spPr>
          <a:xfrm>
            <a:off x="838200" y="1392364"/>
            <a:ext cx="10515600" cy="5148865"/>
          </a:xfrm>
        </p:spPr>
        <p:txBody>
          <a:bodyPr>
            <a:normAutofit/>
          </a:bodyPr>
          <a:lstStyle>
            <a:lvl1pPr marL="228600" indent="-228600">
              <a:buFont typeface="Symbol" panose="05050102010706020507" pitchFamily="18" charset="2"/>
              <a:buChar char="-"/>
              <a:defRPr sz="2000">
                <a:latin typeface="Univers 45 Light" panose="020B0403020202020204" pitchFamily="34" charset="0"/>
              </a:defRPr>
            </a:lvl1pPr>
            <a:lvl2pPr marL="685800" indent="-228600">
              <a:buFont typeface="Symbol" panose="05050102010706020507" pitchFamily="18" charset="2"/>
              <a:buChar char="-"/>
              <a:defRPr sz="2000">
                <a:latin typeface="Univers 45 Light" panose="020B0403020202020204" pitchFamily="34" charset="0"/>
              </a:defRPr>
            </a:lvl2pPr>
            <a:lvl3pPr marL="1143000" indent="-228600">
              <a:buFont typeface="Symbol" panose="05050102010706020507" pitchFamily="18" charset="2"/>
              <a:buChar char="-"/>
              <a:defRPr sz="2000">
                <a:latin typeface="Univers 45 Light" panose="020B0403020202020204" pitchFamily="34" charset="0"/>
              </a:defRPr>
            </a:lvl3pPr>
            <a:lvl4pPr marL="1600200" indent="-228600">
              <a:buFont typeface="Symbol" panose="05050102010706020507" pitchFamily="18" charset="2"/>
              <a:buChar char="-"/>
              <a:defRPr sz="2000">
                <a:latin typeface="Univers 45 Light" panose="020B0403020202020204" pitchFamily="34" charset="0"/>
              </a:defRPr>
            </a:lvl4pPr>
            <a:lvl5pPr marL="2057400" indent="-228600">
              <a:buFont typeface="Symbol" panose="05050102010706020507" pitchFamily="18" charset="2"/>
              <a:buChar char="-"/>
              <a:defRPr sz="2000">
                <a:latin typeface="Univers 45 Light" panose="020B0403020202020204" pitchFamily="34" charset="0"/>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cxnSp>
        <p:nvCxnSpPr>
          <p:cNvPr id="8" name="Gerader Verbinder 7"/>
          <p:cNvCxnSpPr/>
          <p:nvPr userDrawn="1"/>
        </p:nvCxnSpPr>
        <p:spPr>
          <a:xfrm>
            <a:off x="838200" y="674306"/>
            <a:ext cx="10515600" cy="0"/>
          </a:xfrm>
          <a:prstGeom prst="line">
            <a:avLst/>
          </a:prstGeom>
          <a:ln w="38100">
            <a:solidFill>
              <a:srgbClr val="0053A1"/>
            </a:solidFill>
          </a:ln>
        </p:spPr>
        <p:style>
          <a:lnRef idx="1">
            <a:schemeClr val="accent1"/>
          </a:lnRef>
          <a:fillRef idx="0">
            <a:schemeClr val="accent1"/>
          </a:fillRef>
          <a:effectRef idx="0">
            <a:schemeClr val="accent1"/>
          </a:effectRef>
          <a:fontRef idx="minor">
            <a:schemeClr val="tx1"/>
          </a:fontRef>
        </p:style>
      </p:cxnSp>
      <p:sp>
        <p:nvSpPr>
          <p:cNvPr id="11" name="Inhaltsplatzhalter 2"/>
          <p:cNvSpPr>
            <a:spLocks noGrp="1"/>
          </p:cNvSpPr>
          <p:nvPr>
            <p:ph sz="quarter" idx="12" hasCustomPrompt="1"/>
          </p:nvPr>
        </p:nvSpPr>
        <p:spPr>
          <a:xfrm>
            <a:off x="838199" y="6463221"/>
            <a:ext cx="5370095" cy="394779"/>
          </a:xfrm>
        </p:spPr>
        <p:txBody>
          <a:bodyPr>
            <a:normAutofit/>
          </a:bodyPr>
          <a:lstStyle>
            <a:lvl1pPr marL="0" indent="0">
              <a:buNone/>
              <a:defRPr sz="1200">
                <a:solidFill>
                  <a:schemeClr val="bg1">
                    <a:lumMod val="50000"/>
                  </a:schemeClr>
                </a:solidFill>
                <a:latin typeface="Univers 45 Light" panose="020B0403020202020204" pitchFamily="34" charset="0"/>
              </a:defRPr>
            </a:lvl1pPr>
          </a:lstStyle>
          <a:p>
            <a:pPr lvl="0"/>
            <a:r>
              <a:rPr lang="de-DE" dirty="0"/>
              <a:t>Anlass</a:t>
            </a:r>
            <a:endParaRPr lang="de-CH" dirty="0"/>
          </a:p>
        </p:txBody>
      </p:sp>
      <p:pic>
        <p:nvPicPr>
          <p:cNvPr id="4" name="Grafik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50339" y="6192659"/>
            <a:ext cx="1403461" cy="541123"/>
          </a:xfrm>
          <a:prstGeom prst="rect">
            <a:avLst/>
          </a:prstGeom>
        </p:spPr>
      </p:pic>
    </p:spTree>
    <p:extLst>
      <p:ext uri="{BB962C8B-B14F-4D97-AF65-F5344CB8AC3E}">
        <p14:creationId xmlns:p14="http://schemas.microsoft.com/office/powerpoint/2010/main" val="3689612664"/>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elfolie blauer Hintergrund">
    <p:bg>
      <p:bgPr>
        <a:solidFill>
          <a:srgbClr val="0053A1"/>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524000" y="1958107"/>
            <a:ext cx="9144000" cy="2387600"/>
          </a:xfrm>
          <a:prstGeom prst="rect">
            <a:avLst/>
          </a:prstGeom>
        </p:spPr>
        <p:txBody>
          <a:bodyPr anchor="t"/>
          <a:lstStyle>
            <a:lvl1pPr algn="l">
              <a:defRPr sz="6000" b="1">
                <a:solidFill>
                  <a:schemeClr val="bg1"/>
                </a:solidFill>
              </a:defRPr>
            </a:lvl1pPr>
          </a:lstStyle>
          <a:p>
            <a:r>
              <a:rPr lang="de-DE" dirty="0"/>
              <a:t>TITELMASTERFORMAT DURCH KLICKEN BEARBEITEN</a:t>
            </a:r>
            <a:endParaRPr lang="de-CH" dirty="0"/>
          </a:p>
        </p:txBody>
      </p:sp>
      <p:sp>
        <p:nvSpPr>
          <p:cNvPr id="3" name="Untertitel 2"/>
          <p:cNvSpPr>
            <a:spLocks noGrp="1"/>
          </p:cNvSpPr>
          <p:nvPr>
            <p:ph type="subTitle" idx="1"/>
          </p:nvPr>
        </p:nvSpPr>
        <p:spPr>
          <a:xfrm>
            <a:off x="1524000" y="4437782"/>
            <a:ext cx="9144000" cy="940465"/>
          </a:xfrm>
          <a:prstGeom prst="rect">
            <a:avLst/>
          </a:prstGeom>
        </p:spPr>
        <p:txBody>
          <a:bodyPr/>
          <a:lstStyle>
            <a:lvl1pPr marL="0" indent="0" algn="l">
              <a:buNone/>
              <a:defRPr sz="2400">
                <a:solidFill>
                  <a:schemeClr val="bg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endParaRPr lang="de-CH" dirty="0"/>
          </a:p>
        </p:txBody>
      </p:sp>
      <p:cxnSp>
        <p:nvCxnSpPr>
          <p:cNvPr id="10" name="Gerader Verbinder 9"/>
          <p:cNvCxnSpPr>
            <a:cxnSpLocks/>
          </p:cNvCxnSpPr>
          <p:nvPr userDrawn="1"/>
        </p:nvCxnSpPr>
        <p:spPr>
          <a:xfrm>
            <a:off x="1524000" y="3278604"/>
            <a:ext cx="39624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Inhaltsplatzhalter 21"/>
          <p:cNvSpPr>
            <a:spLocks noGrp="1"/>
          </p:cNvSpPr>
          <p:nvPr>
            <p:ph sz="quarter" idx="10" hasCustomPrompt="1"/>
          </p:nvPr>
        </p:nvSpPr>
        <p:spPr>
          <a:xfrm>
            <a:off x="1524000" y="1257868"/>
            <a:ext cx="4979987" cy="387250"/>
          </a:xfrm>
          <a:prstGeom prst="rect">
            <a:avLst/>
          </a:prstGeom>
        </p:spPr>
        <p:txBody>
          <a:bodyPr>
            <a:normAutofit/>
          </a:bodyPr>
          <a:lstStyle>
            <a:lvl1pPr marL="0" indent="0">
              <a:buFontTx/>
              <a:buNone/>
              <a:defRPr sz="1800">
                <a:solidFill>
                  <a:schemeClr val="bg1">
                    <a:lumMod val="65000"/>
                  </a:schemeClr>
                </a:solidFill>
              </a:defRPr>
            </a:lvl1pPr>
          </a:lstStyle>
          <a:p>
            <a:pPr lvl="0"/>
            <a:r>
              <a:rPr lang="de-DE" dirty="0"/>
              <a:t>Datum</a:t>
            </a:r>
            <a:endParaRPr lang="de-CH" dirty="0"/>
          </a:p>
        </p:txBody>
      </p:sp>
    </p:spTree>
    <p:extLst>
      <p:ext uri="{BB962C8B-B14F-4D97-AF65-F5344CB8AC3E}">
        <p14:creationId xmlns:p14="http://schemas.microsoft.com/office/powerpoint/2010/main" val="3024429315"/>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dirty="0"/>
              <a:t>Click to edit Master title style</a:t>
            </a:r>
            <a:endParaRPr lang="en-GB" dirty="0"/>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Tree>
    <p:extLst>
      <p:ext uri="{BB962C8B-B14F-4D97-AF65-F5344CB8AC3E}">
        <p14:creationId xmlns:p14="http://schemas.microsoft.com/office/powerpoint/2010/main" val="658578735"/>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3392" y="548680"/>
            <a:ext cx="6432715" cy="1143000"/>
          </a:xfrm>
          <a:prstGeom prst="rect">
            <a:avLst/>
          </a:prstGeom>
        </p:spPr>
        <p:txBody>
          <a:bodyPr/>
          <a:lstStyle>
            <a:lvl1pPr>
              <a:defRPr/>
            </a:lvl1pPr>
          </a:lstStyle>
          <a:p>
            <a:r>
              <a:rPr lang="en-US"/>
              <a:t>Click to edit Master title style</a:t>
            </a:r>
            <a:endParaRPr lang="en-GB" dirty="0"/>
          </a:p>
        </p:txBody>
      </p:sp>
      <p:sp>
        <p:nvSpPr>
          <p:cNvPr id="3" name="Content Placeholder 2"/>
          <p:cNvSpPr>
            <a:spLocks noGrp="1"/>
          </p:cNvSpPr>
          <p:nvPr>
            <p:ph idx="1"/>
          </p:nvPr>
        </p:nvSpPr>
        <p:spPr>
          <a:xfrm>
            <a:off x="609600" y="2204864"/>
            <a:ext cx="10972800" cy="3921299"/>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fld id="{F71CFB6C-7E32-4CAB-8E28-AB9A9AC8D83A}" type="datetimeFigureOut">
              <a:rPr lang="en-GB" smtClean="0">
                <a:solidFill>
                  <a:prstClr val="black"/>
                </a:solidFill>
              </a:rPr>
              <a:pPr>
                <a:defRPr/>
              </a:pPr>
              <a:t>12/06/2018</a:t>
            </a:fld>
            <a:endParaRPr lang="en-GB">
              <a:solidFill>
                <a:prstClr val="black"/>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cs typeface="+mn-cs"/>
              </a:defRPr>
            </a:lvl1pPr>
          </a:lstStyle>
          <a:p>
            <a:pPr>
              <a:defRPr/>
            </a:pPr>
            <a:endParaRPr lang="en-GB">
              <a:solidFill>
                <a:prstClr val="black"/>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fontAlgn="auto">
              <a:spcBef>
                <a:spcPts val="0"/>
              </a:spcBef>
              <a:spcAft>
                <a:spcPts val="0"/>
              </a:spcAft>
              <a:defRPr>
                <a:latin typeface="+mn-lt"/>
                <a:cs typeface="+mn-cs"/>
              </a:defRPr>
            </a:lvl1pPr>
          </a:lstStyle>
          <a:p>
            <a:pPr>
              <a:defRPr/>
            </a:pPr>
            <a:fld id="{63358DF2-77AA-4AE9-8D77-E254611FEECD}" type="slidenum">
              <a:rPr lang="en-GB" smtClean="0">
                <a:solidFill>
                  <a:prstClr val="black"/>
                </a:solidFill>
              </a:rPr>
              <a:pPr>
                <a:defRPr/>
              </a:pPr>
              <a:t>‹#›</a:t>
            </a:fld>
            <a:endParaRPr lang="en-GB">
              <a:solidFill>
                <a:prstClr val="black"/>
              </a:solidFill>
            </a:endParaRPr>
          </a:p>
        </p:txBody>
      </p:sp>
    </p:spTree>
    <p:extLst>
      <p:ext uri="{BB962C8B-B14F-4D97-AF65-F5344CB8AC3E}">
        <p14:creationId xmlns:p14="http://schemas.microsoft.com/office/powerpoint/2010/main" val="3464147009"/>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C8E25-8C92-4D93-9D19-CF21FBA73C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402E02A-4806-4A05-90BD-057838D4FE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F19F646-85FD-47D7-8D8D-90C15E033F43}"/>
              </a:ext>
            </a:extLst>
          </p:cNvPr>
          <p:cNvSpPr>
            <a:spLocks noGrp="1"/>
          </p:cNvSpPr>
          <p:nvPr>
            <p:ph type="dt" sz="half" idx="10"/>
          </p:nvPr>
        </p:nvSpPr>
        <p:spPr/>
        <p:txBody>
          <a:bodyPr/>
          <a:lstStyle/>
          <a:p>
            <a:fld id="{D70D4D4F-5F90-4C90-B69E-1BBF5722C7CF}" type="datetimeFigureOut">
              <a:rPr lang="en-US" smtClean="0"/>
              <a:t>6/12/2018</a:t>
            </a:fld>
            <a:endParaRPr lang="en-US"/>
          </a:p>
        </p:txBody>
      </p:sp>
      <p:sp>
        <p:nvSpPr>
          <p:cNvPr id="5" name="Footer Placeholder 4">
            <a:extLst>
              <a:ext uri="{FF2B5EF4-FFF2-40B4-BE49-F238E27FC236}">
                <a16:creationId xmlns:a16="http://schemas.microsoft.com/office/drawing/2014/main" id="{CCA386B5-A885-4101-8B13-90B06AE52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6B5669-82FA-433D-8FBF-DE7B543AB334}"/>
              </a:ext>
            </a:extLst>
          </p:cNvPr>
          <p:cNvSpPr>
            <a:spLocks noGrp="1"/>
          </p:cNvSpPr>
          <p:nvPr>
            <p:ph type="sldNum" sz="quarter" idx="12"/>
          </p:nvPr>
        </p:nvSpPr>
        <p:spPr/>
        <p:txBody>
          <a:bodyPr/>
          <a:lstStyle/>
          <a:p>
            <a:fld id="{FF5DAFD3-C94D-4E2A-8D40-960EFF3D7336}" type="slidenum">
              <a:rPr lang="en-US" smtClean="0"/>
              <a:t>‹#›</a:t>
            </a:fld>
            <a:endParaRPr lang="en-US"/>
          </a:p>
        </p:txBody>
      </p:sp>
    </p:spTree>
    <p:extLst>
      <p:ext uri="{BB962C8B-B14F-4D97-AF65-F5344CB8AC3E}">
        <p14:creationId xmlns:p14="http://schemas.microsoft.com/office/powerpoint/2010/main" val="3954588231"/>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4C5D98-BD97-4856-A907-E1AD4653AC9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CA2E1-C72B-4F30-9630-233BAC7F66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521649"/>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4C5D98-BD97-4856-A907-E1AD4653AC9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CA2E1-C72B-4F30-9630-233BAC7F66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7162012"/>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A4C5D98-BD97-4856-A907-E1AD4653AC9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6/12/2018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7CA2E1-C72B-4F30-9630-233BAC7F66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5108007"/>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18533DDD-274A-4F7F-82C2-D4E2C2D88BFA}"/>
              </a:ext>
            </a:extLst>
          </p:cNvPr>
          <p:cNvSpPr>
            <a:spLocks noGrp="1" noChangeArrowheads="1"/>
          </p:cNvSpPr>
          <p:nvPr>
            <p:ph type="sldNum" idx="10"/>
          </p:nvPr>
        </p:nvSpPr>
        <p:spPr>
          <a:ln/>
        </p:spPr>
        <p:txBody>
          <a:bodyPr/>
          <a:lstStyle>
            <a:lvl1pPr>
              <a:defRPr/>
            </a:lvl1pPr>
          </a:lstStyle>
          <a:p>
            <a:pPr defTabSz="457200" fontAlgn="base">
              <a:spcBef>
                <a:spcPct val="0"/>
              </a:spcBef>
              <a:spcAft>
                <a:spcPct val="0"/>
              </a:spcAft>
              <a:defRPr/>
            </a:pPr>
            <a:fld id="{59D0B914-BD72-4622-8FA6-CE60BB41C0C2}" type="slidenum">
              <a:rPr lang="en-US" altLang="lt-LT" sz="2400" smtClean="0">
                <a:latin typeface="Arial" panose="020B0604020202020204" pitchFamily="34" charset="0"/>
              </a:rPr>
              <a:pPr defTabSz="457200" fontAlgn="base">
                <a:spcBef>
                  <a:spcPct val="0"/>
                </a:spcBef>
                <a:spcAft>
                  <a:spcPct val="0"/>
                </a:spcAft>
                <a:defRPr/>
              </a:pPr>
              <a:t>‹#›</a:t>
            </a:fld>
            <a:endParaRPr lang="en-US" altLang="lt-LT" sz="2400">
              <a:latin typeface="Arial" panose="020B0604020202020204" pitchFamily="34" charset="0"/>
            </a:endParaRPr>
          </a:p>
        </p:txBody>
      </p:sp>
    </p:spTree>
    <p:extLst>
      <p:ext uri="{BB962C8B-B14F-4D97-AF65-F5344CB8AC3E}">
        <p14:creationId xmlns:p14="http://schemas.microsoft.com/office/powerpoint/2010/main" val="10856982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4641382F-0BBB-403C-9B6B-B9387CDDF173}"/>
              </a:ext>
            </a:extLst>
          </p:cNvPr>
          <p:cNvSpPr>
            <a:spLocks noGrp="1" noChangeArrowheads="1"/>
          </p:cNvSpPr>
          <p:nvPr>
            <p:ph type="sldNum" idx="10"/>
          </p:nvPr>
        </p:nvSpPr>
        <p:spPr>
          <a:ln/>
        </p:spPr>
        <p:txBody>
          <a:bodyPr/>
          <a:lstStyle>
            <a:lvl1pPr>
              <a:defRPr/>
            </a:lvl1pPr>
          </a:lstStyle>
          <a:p>
            <a:pPr defTabSz="457200" fontAlgn="base">
              <a:spcBef>
                <a:spcPct val="0"/>
              </a:spcBef>
              <a:spcAft>
                <a:spcPct val="0"/>
              </a:spcAft>
              <a:defRPr/>
            </a:pPr>
            <a:fld id="{4E444054-6F92-4E14-92F2-5CEAFF73D03D}" type="slidenum">
              <a:rPr lang="en-US" altLang="lt-LT" smtClean="0"/>
              <a:pPr defTabSz="457200" fontAlgn="base">
                <a:spcBef>
                  <a:spcPct val="0"/>
                </a:spcBef>
                <a:spcAft>
                  <a:spcPct val="0"/>
                </a:spcAft>
                <a:defRPr/>
              </a:pPr>
              <a:t>‹#›</a:t>
            </a:fld>
            <a:endParaRPr lang="en-US" altLang="lt-LT"/>
          </a:p>
        </p:txBody>
      </p:sp>
    </p:spTree>
    <p:extLst>
      <p:ext uri="{BB962C8B-B14F-4D97-AF65-F5344CB8AC3E}">
        <p14:creationId xmlns:p14="http://schemas.microsoft.com/office/powerpoint/2010/main" val="42847367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CB6D7FE5-8F42-434F-8B73-6574E72EAC4E}"/>
              </a:ext>
            </a:extLst>
          </p:cNvPr>
          <p:cNvSpPr>
            <a:spLocks noGrp="1" noChangeArrowheads="1"/>
          </p:cNvSpPr>
          <p:nvPr>
            <p:ph type="sldNum" idx="10"/>
          </p:nvPr>
        </p:nvSpPr>
        <p:spPr>
          <a:ln/>
        </p:spPr>
        <p:txBody>
          <a:bodyPr/>
          <a:lstStyle>
            <a:lvl1pPr>
              <a:defRPr/>
            </a:lvl1pPr>
          </a:lstStyle>
          <a:p>
            <a:pPr defTabSz="457200" fontAlgn="base">
              <a:spcBef>
                <a:spcPct val="0"/>
              </a:spcBef>
              <a:spcAft>
                <a:spcPct val="0"/>
              </a:spcAft>
              <a:defRPr/>
            </a:pPr>
            <a:fld id="{55D90252-BBD9-4AC4-B3DD-DB5C14287C76}" type="slidenum">
              <a:rPr lang="en-US" altLang="lt-LT" smtClean="0"/>
              <a:pPr defTabSz="457200" fontAlgn="base">
                <a:spcBef>
                  <a:spcPct val="0"/>
                </a:spcBef>
                <a:spcAft>
                  <a:spcPct val="0"/>
                </a:spcAft>
                <a:defRPr/>
              </a:pPr>
              <a:t>‹#›</a:t>
            </a:fld>
            <a:endParaRPr lang="en-US" altLang="lt-LT"/>
          </a:p>
        </p:txBody>
      </p:sp>
    </p:spTree>
    <p:extLst>
      <p:ext uri="{BB962C8B-B14F-4D97-AF65-F5344CB8AC3E}">
        <p14:creationId xmlns:p14="http://schemas.microsoft.com/office/powerpoint/2010/main" val="1115151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08FE9-088E-47D6-BE76-0F8C2E5E8F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3004E6-9EBA-4889-BE87-745B7E58C2E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3C2CEC-BB34-485D-868D-5A9ED6DEEC8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5743A4-929B-4B42-B553-B72AFB953903}"/>
              </a:ext>
            </a:extLst>
          </p:cNvPr>
          <p:cNvSpPr>
            <a:spLocks noGrp="1"/>
          </p:cNvSpPr>
          <p:nvPr>
            <p:ph type="dt" sz="half" idx="10"/>
          </p:nvPr>
        </p:nvSpPr>
        <p:spPr/>
        <p:txBody>
          <a:bodyPr/>
          <a:lstStyle/>
          <a:p>
            <a:fld id="{D70D4D4F-5F90-4C90-B69E-1BBF5722C7CF}" type="datetimeFigureOut">
              <a:rPr lang="en-US" smtClean="0"/>
              <a:t>6/12/2018</a:t>
            </a:fld>
            <a:endParaRPr lang="en-US"/>
          </a:p>
        </p:txBody>
      </p:sp>
      <p:sp>
        <p:nvSpPr>
          <p:cNvPr id="6" name="Footer Placeholder 5">
            <a:extLst>
              <a:ext uri="{FF2B5EF4-FFF2-40B4-BE49-F238E27FC236}">
                <a16:creationId xmlns:a16="http://schemas.microsoft.com/office/drawing/2014/main" id="{722C1BD3-AE37-4211-BA9B-E73929261D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38618F-4457-4327-9013-B62C3CD90B6E}"/>
              </a:ext>
            </a:extLst>
          </p:cNvPr>
          <p:cNvSpPr>
            <a:spLocks noGrp="1"/>
          </p:cNvSpPr>
          <p:nvPr>
            <p:ph type="sldNum" sz="quarter" idx="12"/>
          </p:nvPr>
        </p:nvSpPr>
        <p:spPr/>
        <p:txBody>
          <a:bodyPr/>
          <a:lstStyle/>
          <a:p>
            <a:fld id="{FF5DAFD3-C94D-4E2A-8D40-960EFF3D7336}" type="slidenum">
              <a:rPr lang="en-US" smtClean="0"/>
              <a:t>‹#›</a:t>
            </a:fld>
            <a:endParaRPr lang="en-US"/>
          </a:p>
        </p:txBody>
      </p:sp>
    </p:spTree>
    <p:extLst>
      <p:ext uri="{BB962C8B-B14F-4D97-AF65-F5344CB8AC3E}">
        <p14:creationId xmlns:p14="http://schemas.microsoft.com/office/powerpoint/2010/main" val="3807677408"/>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969E7-AB16-41DC-9CCD-AE5BF0FC5C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82C1415-EF72-476A-865F-536054905C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EE80D9A-986E-4D98-8571-16BC965ED68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C9A4A4-4583-4900-94D6-305E9CA1DF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08F16A9-BA31-4AAB-8F31-199EF5DDE3C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69E2AB-27E4-4CCF-9718-3FEA66820A7F}"/>
              </a:ext>
            </a:extLst>
          </p:cNvPr>
          <p:cNvSpPr>
            <a:spLocks noGrp="1"/>
          </p:cNvSpPr>
          <p:nvPr>
            <p:ph type="dt" sz="half" idx="10"/>
          </p:nvPr>
        </p:nvSpPr>
        <p:spPr/>
        <p:txBody>
          <a:bodyPr/>
          <a:lstStyle/>
          <a:p>
            <a:fld id="{D70D4D4F-5F90-4C90-B69E-1BBF5722C7CF}" type="datetimeFigureOut">
              <a:rPr lang="en-US" smtClean="0"/>
              <a:t>6/12/2018</a:t>
            </a:fld>
            <a:endParaRPr lang="en-US"/>
          </a:p>
        </p:txBody>
      </p:sp>
      <p:sp>
        <p:nvSpPr>
          <p:cNvPr id="8" name="Footer Placeholder 7">
            <a:extLst>
              <a:ext uri="{FF2B5EF4-FFF2-40B4-BE49-F238E27FC236}">
                <a16:creationId xmlns:a16="http://schemas.microsoft.com/office/drawing/2014/main" id="{2DCC7D87-E8E3-4B65-A9F9-4A2A62AA70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026506F-7339-4767-83F3-DE8855D5B834}"/>
              </a:ext>
            </a:extLst>
          </p:cNvPr>
          <p:cNvSpPr>
            <a:spLocks noGrp="1"/>
          </p:cNvSpPr>
          <p:nvPr>
            <p:ph type="sldNum" sz="quarter" idx="12"/>
          </p:nvPr>
        </p:nvSpPr>
        <p:spPr/>
        <p:txBody>
          <a:bodyPr/>
          <a:lstStyle/>
          <a:p>
            <a:fld id="{FF5DAFD3-C94D-4E2A-8D40-960EFF3D7336}" type="slidenum">
              <a:rPr lang="en-US" smtClean="0"/>
              <a:t>‹#›</a:t>
            </a:fld>
            <a:endParaRPr lang="en-US"/>
          </a:p>
        </p:txBody>
      </p:sp>
    </p:spTree>
    <p:extLst>
      <p:ext uri="{BB962C8B-B14F-4D97-AF65-F5344CB8AC3E}">
        <p14:creationId xmlns:p14="http://schemas.microsoft.com/office/powerpoint/2010/main" val="4291359351"/>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EA1D6-B8CB-422A-AA79-C599377F44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AC787E-35FE-42D9-941D-512BAB8F6134}"/>
              </a:ext>
            </a:extLst>
          </p:cNvPr>
          <p:cNvSpPr>
            <a:spLocks noGrp="1"/>
          </p:cNvSpPr>
          <p:nvPr>
            <p:ph type="dt" sz="half" idx="10"/>
          </p:nvPr>
        </p:nvSpPr>
        <p:spPr/>
        <p:txBody>
          <a:bodyPr/>
          <a:lstStyle/>
          <a:p>
            <a:fld id="{D70D4D4F-5F90-4C90-B69E-1BBF5722C7CF}" type="datetimeFigureOut">
              <a:rPr lang="en-US" smtClean="0"/>
              <a:t>6/12/2018</a:t>
            </a:fld>
            <a:endParaRPr lang="en-US"/>
          </a:p>
        </p:txBody>
      </p:sp>
      <p:sp>
        <p:nvSpPr>
          <p:cNvPr id="4" name="Footer Placeholder 3">
            <a:extLst>
              <a:ext uri="{FF2B5EF4-FFF2-40B4-BE49-F238E27FC236}">
                <a16:creationId xmlns:a16="http://schemas.microsoft.com/office/drawing/2014/main" id="{23BD9E36-4575-4563-B6F9-859DCCFB1D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541F49-1ABC-44AA-BDFE-A8B89DEC0937}"/>
              </a:ext>
            </a:extLst>
          </p:cNvPr>
          <p:cNvSpPr>
            <a:spLocks noGrp="1"/>
          </p:cNvSpPr>
          <p:nvPr>
            <p:ph type="sldNum" sz="quarter" idx="12"/>
          </p:nvPr>
        </p:nvSpPr>
        <p:spPr/>
        <p:txBody>
          <a:bodyPr/>
          <a:lstStyle/>
          <a:p>
            <a:fld id="{FF5DAFD3-C94D-4E2A-8D40-960EFF3D7336}" type="slidenum">
              <a:rPr lang="en-US" smtClean="0"/>
              <a:t>‹#›</a:t>
            </a:fld>
            <a:endParaRPr lang="en-US"/>
          </a:p>
        </p:txBody>
      </p:sp>
    </p:spTree>
    <p:extLst>
      <p:ext uri="{BB962C8B-B14F-4D97-AF65-F5344CB8AC3E}">
        <p14:creationId xmlns:p14="http://schemas.microsoft.com/office/powerpoint/2010/main" val="1108047274"/>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507262-B2B3-4E29-900C-6ABA7C262401}"/>
              </a:ext>
            </a:extLst>
          </p:cNvPr>
          <p:cNvSpPr>
            <a:spLocks noGrp="1"/>
          </p:cNvSpPr>
          <p:nvPr>
            <p:ph type="dt" sz="half" idx="10"/>
          </p:nvPr>
        </p:nvSpPr>
        <p:spPr/>
        <p:txBody>
          <a:bodyPr/>
          <a:lstStyle/>
          <a:p>
            <a:fld id="{D70D4D4F-5F90-4C90-B69E-1BBF5722C7CF}" type="datetimeFigureOut">
              <a:rPr lang="en-US" smtClean="0"/>
              <a:t>6/12/2018</a:t>
            </a:fld>
            <a:endParaRPr lang="en-US"/>
          </a:p>
        </p:txBody>
      </p:sp>
      <p:sp>
        <p:nvSpPr>
          <p:cNvPr id="3" name="Footer Placeholder 2">
            <a:extLst>
              <a:ext uri="{FF2B5EF4-FFF2-40B4-BE49-F238E27FC236}">
                <a16:creationId xmlns:a16="http://schemas.microsoft.com/office/drawing/2014/main" id="{F23170A6-9DC0-4479-B01C-100554A933D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30F36BF-D87B-41EA-89F6-3AE923478814}"/>
              </a:ext>
            </a:extLst>
          </p:cNvPr>
          <p:cNvSpPr>
            <a:spLocks noGrp="1"/>
          </p:cNvSpPr>
          <p:nvPr>
            <p:ph type="sldNum" sz="quarter" idx="12"/>
          </p:nvPr>
        </p:nvSpPr>
        <p:spPr/>
        <p:txBody>
          <a:bodyPr/>
          <a:lstStyle/>
          <a:p>
            <a:fld id="{FF5DAFD3-C94D-4E2A-8D40-960EFF3D7336}" type="slidenum">
              <a:rPr lang="en-US" smtClean="0"/>
              <a:t>‹#›</a:t>
            </a:fld>
            <a:endParaRPr lang="en-US"/>
          </a:p>
        </p:txBody>
      </p:sp>
    </p:spTree>
    <p:extLst>
      <p:ext uri="{BB962C8B-B14F-4D97-AF65-F5344CB8AC3E}">
        <p14:creationId xmlns:p14="http://schemas.microsoft.com/office/powerpoint/2010/main" val="2150702867"/>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CE65E-CB0D-438D-9549-44041DB214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067E4A-7D26-4F6E-AE8D-3C5DEDED38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FA278B-B8EF-4D1F-B77E-13B4738894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58A7AA9-AA68-4279-AFD6-86C1E8A93ECE}"/>
              </a:ext>
            </a:extLst>
          </p:cNvPr>
          <p:cNvSpPr>
            <a:spLocks noGrp="1"/>
          </p:cNvSpPr>
          <p:nvPr>
            <p:ph type="dt" sz="half" idx="10"/>
          </p:nvPr>
        </p:nvSpPr>
        <p:spPr/>
        <p:txBody>
          <a:bodyPr/>
          <a:lstStyle/>
          <a:p>
            <a:fld id="{D70D4D4F-5F90-4C90-B69E-1BBF5722C7CF}" type="datetimeFigureOut">
              <a:rPr lang="en-US" smtClean="0"/>
              <a:t>6/12/2018</a:t>
            </a:fld>
            <a:endParaRPr lang="en-US"/>
          </a:p>
        </p:txBody>
      </p:sp>
      <p:sp>
        <p:nvSpPr>
          <p:cNvPr id="6" name="Footer Placeholder 5">
            <a:extLst>
              <a:ext uri="{FF2B5EF4-FFF2-40B4-BE49-F238E27FC236}">
                <a16:creationId xmlns:a16="http://schemas.microsoft.com/office/drawing/2014/main" id="{4814CCB4-E949-4F60-957E-BC92541DD3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4D3151-819E-4F98-A44F-AA3B824B7064}"/>
              </a:ext>
            </a:extLst>
          </p:cNvPr>
          <p:cNvSpPr>
            <a:spLocks noGrp="1"/>
          </p:cNvSpPr>
          <p:nvPr>
            <p:ph type="sldNum" sz="quarter" idx="12"/>
          </p:nvPr>
        </p:nvSpPr>
        <p:spPr/>
        <p:txBody>
          <a:bodyPr/>
          <a:lstStyle/>
          <a:p>
            <a:fld id="{FF5DAFD3-C94D-4E2A-8D40-960EFF3D7336}" type="slidenum">
              <a:rPr lang="en-US" smtClean="0"/>
              <a:t>‹#›</a:t>
            </a:fld>
            <a:endParaRPr lang="en-US"/>
          </a:p>
        </p:txBody>
      </p:sp>
    </p:spTree>
    <p:extLst>
      <p:ext uri="{BB962C8B-B14F-4D97-AF65-F5344CB8AC3E}">
        <p14:creationId xmlns:p14="http://schemas.microsoft.com/office/powerpoint/2010/main" val="2050124485"/>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E9006-AC32-428C-9C06-266BCC728C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0C39B00-2C2B-487B-90B3-1A2FFEAD30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2E49357-2AC3-47F8-AADE-32DE38CA9F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5E1B719-0FAA-46AB-A145-9F9326455896}"/>
              </a:ext>
            </a:extLst>
          </p:cNvPr>
          <p:cNvSpPr>
            <a:spLocks noGrp="1"/>
          </p:cNvSpPr>
          <p:nvPr>
            <p:ph type="dt" sz="half" idx="10"/>
          </p:nvPr>
        </p:nvSpPr>
        <p:spPr/>
        <p:txBody>
          <a:bodyPr/>
          <a:lstStyle/>
          <a:p>
            <a:fld id="{D70D4D4F-5F90-4C90-B69E-1BBF5722C7CF}" type="datetimeFigureOut">
              <a:rPr lang="en-US" smtClean="0"/>
              <a:t>6/12/2018</a:t>
            </a:fld>
            <a:endParaRPr lang="en-US"/>
          </a:p>
        </p:txBody>
      </p:sp>
      <p:sp>
        <p:nvSpPr>
          <p:cNvPr id="6" name="Footer Placeholder 5">
            <a:extLst>
              <a:ext uri="{FF2B5EF4-FFF2-40B4-BE49-F238E27FC236}">
                <a16:creationId xmlns:a16="http://schemas.microsoft.com/office/drawing/2014/main" id="{CFD1C086-E251-48B8-838C-5EB14CDA17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7C1B5D-3B41-45C9-AC5D-69C9B8EE7DFE}"/>
              </a:ext>
            </a:extLst>
          </p:cNvPr>
          <p:cNvSpPr>
            <a:spLocks noGrp="1"/>
          </p:cNvSpPr>
          <p:nvPr>
            <p:ph type="sldNum" sz="quarter" idx="12"/>
          </p:nvPr>
        </p:nvSpPr>
        <p:spPr/>
        <p:txBody>
          <a:bodyPr/>
          <a:lstStyle/>
          <a:p>
            <a:fld id="{FF5DAFD3-C94D-4E2A-8D40-960EFF3D7336}" type="slidenum">
              <a:rPr lang="en-US" smtClean="0"/>
              <a:t>‹#›</a:t>
            </a:fld>
            <a:endParaRPr lang="en-US"/>
          </a:p>
        </p:txBody>
      </p:sp>
    </p:spTree>
    <p:extLst>
      <p:ext uri="{BB962C8B-B14F-4D97-AF65-F5344CB8AC3E}">
        <p14:creationId xmlns:p14="http://schemas.microsoft.com/office/powerpoint/2010/main" val="3915966562"/>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image" Target="../media/image9.jpeg"/></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12.xml"/><Relationship Id="rId1" Type="http://schemas.openxmlformats.org/officeDocument/2006/relationships/slideLayout" Target="../slideLayouts/slideLayout33.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13.xml"/><Relationship Id="rId1" Type="http://schemas.openxmlformats.org/officeDocument/2006/relationships/slideLayout" Target="../slideLayouts/slideLayout34.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theme" Target="../theme/theme14.xml"/><Relationship Id="rId1" Type="http://schemas.openxmlformats.org/officeDocument/2006/relationships/slideLayout" Target="../slideLayouts/slideLayout35.xml"/><Relationship Id="rId4" Type="http://schemas.openxmlformats.org/officeDocument/2006/relationships/image" Target="../media/image1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4.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9.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1.xml"/><Relationship Id="rId1" Type="http://schemas.openxmlformats.org/officeDocument/2006/relationships/slideLayout" Target="../slideLayouts/slideLayout2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25.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315890-5BCD-4005-9A56-6312059A02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E64E68-8B0A-4335-B317-1587B5B3C4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F0C72B-83CF-4F72-A0DA-EAF5628946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0D4D4F-5F90-4C90-B69E-1BBF5722C7CF}" type="datetimeFigureOut">
              <a:rPr lang="en-US" smtClean="0"/>
              <a:t>6/12/2018</a:t>
            </a:fld>
            <a:endParaRPr lang="en-US"/>
          </a:p>
        </p:txBody>
      </p:sp>
      <p:sp>
        <p:nvSpPr>
          <p:cNvPr id="5" name="Footer Placeholder 4">
            <a:extLst>
              <a:ext uri="{FF2B5EF4-FFF2-40B4-BE49-F238E27FC236}">
                <a16:creationId xmlns:a16="http://schemas.microsoft.com/office/drawing/2014/main" id="{19C109B8-E68F-455E-AEBE-A3A1BBB208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E32CCE-A045-41EF-A1E5-E4C58DF484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5DAFD3-C94D-4E2A-8D40-960EFF3D7336}" type="slidenum">
              <a:rPr lang="en-US" smtClean="0"/>
              <a:t>‹#›</a:t>
            </a:fld>
            <a:endParaRPr lang="en-US"/>
          </a:p>
        </p:txBody>
      </p:sp>
    </p:spTree>
    <p:extLst>
      <p:ext uri="{BB962C8B-B14F-4D97-AF65-F5344CB8AC3E}">
        <p14:creationId xmlns:p14="http://schemas.microsoft.com/office/powerpoint/2010/main" val="10778036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026" name="Straight Connector 6"/>
          <p:cNvCxnSpPr>
            <a:cxnSpLocks noChangeShapeType="1"/>
          </p:cNvCxnSpPr>
          <p:nvPr userDrawn="1"/>
        </p:nvCxnSpPr>
        <p:spPr bwMode="auto">
          <a:xfrm>
            <a:off x="239184" y="260350"/>
            <a:ext cx="0" cy="6337300"/>
          </a:xfrm>
          <a:prstGeom prst="line">
            <a:avLst/>
          </a:prstGeom>
          <a:noFill/>
          <a:ln w="73025" cap="rnd" cmpd="thinThick" algn="ctr">
            <a:solidFill>
              <a:srgbClr val="F8971D"/>
            </a:solidFill>
            <a:bevel/>
            <a:headEnd/>
            <a:tailEnd/>
          </a:ln>
        </p:spPr>
      </p:cxnSp>
      <p:cxnSp>
        <p:nvCxnSpPr>
          <p:cNvPr id="1027" name="Straight Connector 7"/>
          <p:cNvCxnSpPr>
            <a:cxnSpLocks noChangeShapeType="1"/>
          </p:cNvCxnSpPr>
          <p:nvPr userDrawn="1"/>
        </p:nvCxnSpPr>
        <p:spPr bwMode="auto">
          <a:xfrm>
            <a:off x="239185" y="6597650"/>
            <a:ext cx="11618383" cy="71438"/>
          </a:xfrm>
          <a:prstGeom prst="line">
            <a:avLst/>
          </a:prstGeom>
          <a:noFill/>
          <a:ln w="73025" cap="rnd" cmpd="thinThick" algn="ctr">
            <a:solidFill>
              <a:srgbClr val="F8971D"/>
            </a:solidFill>
            <a:bevel/>
            <a:headEnd/>
            <a:tailEnd/>
          </a:ln>
        </p:spPr>
      </p:cxnSp>
      <p:cxnSp>
        <p:nvCxnSpPr>
          <p:cNvPr id="1028" name="Straight Connector 8"/>
          <p:cNvCxnSpPr>
            <a:cxnSpLocks noChangeShapeType="1"/>
          </p:cNvCxnSpPr>
          <p:nvPr userDrawn="1"/>
        </p:nvCxnSpPr>
        <p:spPr bwMode="auto">
          <a:xfrm flipV="1">
            <a:off x="11857567" y="260350"/>
            <a:ext cx="0" cy="6408738"/>
          </a:xfrm>
          <a:prstGeom prst="line">
            <a:avLst/>
          </a:prstGeom>
          <a:noFill/>
          <a:ln w="73025" cap="rnd" cmpd="thinThick" algn="ctr">
            <a:solidFill>
              <a:srgbClr val="F8971D"/>
            </a:solidFill>
            <a:bevel/>
            <a:headEnd/>
            <a:tailEnd/>
          </a:ln>
        </p:spPr>
      </p:cxnSp>
      <p:cxnSp>
        <p:nvCxnSpPr>
          <p:cNvPr id="1029" name="Straight Connector 9"/>
          <p:cNvCxnSpPr>
            <a:cxnSpLocks noChangeShapeType="1"/>
          </p:cNvCxnSpPr>
          <p:nvPr userDrawn="1"/>
        </p:nvCxnSpPr>
        <p:spPr bwMode="auto">
          <a:xfrm>
            <a:off x="239184" y="260350"/>
            <a:ext cx="6720416" cy="0"/>
          </a:xfrm>
          <a:prstGeom prst="line">
            <a:avLst/>
          </a:prstGeom>
          <a:noFill/>
          <a:ln w="73025" cap="rnd" cmpd="thinThick" algn="ctr">
            <a:solidFill>
              <a:srgbClr val="F8971D"/>
            </a:solidFill>
            <a:bevel/>
            <a:headEnd/>
            <a:tailEnd/>
          </a:ln>
        </p:spPr>
      </p:cxnSp>
      <p:pic>
        <p:nvPicPr>
          <p:cNvPr id="1030" name="Picture 4" descr="NASS Logo (Light) - Oct 2012.jpg"/>
          <p:cNvPicPr>
            <a:picLocks noChangeAspect="1"/>
          </p:cNvPicPr>
          <p:nvPr userDrawn="1"/>
        </p:nvPicPr>
        <p:blipFill>
          <a:blip r:embed="rId4" cstate="print"/>
          <a:srcRect/>
          <a:stretch>
            <a:fillRect/>
          </a:stretch>
        </p:blipFill>
        <p:spPr bwMode="auto">
          <a:xfrm>
            <a:off x="7535334" y="333376"/>
            <a:ext cx="4095751" cy="1304925"/>
          </a:xfrm>
          <a:prstGeom prst="rect">
            <a:avLst/>
          </a:prstGeom>
          <a:noFill/>
          <a:ln w="9525">
            <a:noFill/>
            <a:miter lim="800000"/>
            <a:headEnd/>
            <a:tailEnd/>
          </a:ln>
        </p:spPr>
      </p:pic>
    </p:spTree>
    <p:extLst>
      <p:ext uri="{BB962C8B-B14F-4D97-AF65-F5344CB8AC3E}">
        <p14:creationId xmlns:p14="http://schemas.microsoft.com/office/powerpoint/2010/main" val="131978846"/>
      </p:ext>
    </p:extLst>
  </p:cSld>
  <p:clrMap bg1="lt1" tx1="dk1" bg2="lt2" tx2="dk2" accent1="accent1" accent2="accent2" accent3="accent3" accent4="accent4" accent5="accent5" accent6="accent6" hlink="hlink" folHlink="folHlink"/>
  <p:sldLayoutIdLst>
    <p:sldLayoutId id="2147483685" r:id="rId1"/>
    <p:sldLayoutId id="2147483686" r:id="rId2"/>
  </p:sldLayoutIdLst>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4C5D98-BD97-4856-A907-E1AD4653AC94}" type="datetimeFigureOut">
              <a:rPr lang="en-US" smtClean="0"/>
              <a:t>6/12/2018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7CA2E1-C72B-4F30-9630-233BAC7F66EA}" type="slidenum">
              <a:rPr lang="en-US" smtClean="0"/>
              <a:t>‹#›</a:t>
            </a:fld>
            <a:endParaRPr lang="en-US"/>
          </a:p>
        </p:txBody>
      </p:sp>
    </p:spTree>
    <p:extLst>
      <p:ext uri="{BB962C8B-B14F-4D97-AF65-F5344CB8AC3E}">
        <p14:creationId xmlns:p14="http://schemas.microsoft.com/office/powerpoint/2010/main" val="36140733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Lst>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088C10F8-90CD-4DBC-8345-6C1F78383F7D}"/>
              </a:ext>
            </a:extLst>
          </p:cNvPr>
          <p:cNvSpPr>
            <a:spLocks noGrp="1" noChangeArrowheads="1"/>
          </p:cNvSpPr>
          <p:nvPr>
            <p:ph type="title"/>
          </p:nvPr>
        </p:nvSpPr>
        <p:spPr bwMode="auto">
          <a:xfrm>
            <a:off x="609601" y="274638"/>
            <a:ext cx="10157884"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7" name="Rectangle 2">
            <a:extLst>
              <a:ext uri="{FF2B5EF4-FFF2-40B4-BE49-F238E27FC236}">
                <a16:creationId xmlns:a16="http://schemas.microsoft.com/office/drawing/2014/main" id="{05220588-5007-4578-A23C-8EA89D80EA46}"/>
              </a:ext>
            </a:extLst>
          </p:cNvPr>
          <p:cNvSpPr>
            <a:spLocks noGrp="1" noChangeArrowheads="1"/>
          </p:cNvSpPr>
          <p:nvPr>
            <p:ph type="body" idx="1"/>
          </p:nvPr>
        </p:nvSpPr>
        <p:spPr bwMode="auto">
          <a:xfrm>
            <a:off x="609601" y="1600201"/>
            <a:ext cx="10157884" cy="47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1028" name="Rectangle 3">
            <a:extLst>
              <a:ext uri="{FF2B5EF4-FFF2-40B4-BE49-F238E27FC236}">
                <a16:creationId xmlns:a16="http://schemas.microsoft.com/office/drawing/2014/main" id="{9F735998-6811-4E55-B991-ED39CA1B567B}"/>
              </a:ext>
            </a:extLst>
          </p:cNvPr>
          <p:cNvSpPr>
            <a:spLocks noChangeArrowheads="1"/>
          </p:cNvSpPr>
          <p:nvPr/>
        </p:nvSpPr>
        <p:spPr bwMode="auto">
          <a:xfrm>
            <a:off x="11277600" y="0"/>
            <a:ext cx="914400" cy="6858000"/>
          </a:xfrm>
          <a:prstGeom prst="rect">
            <a:avLst/>
          </a:prstGeom>
          <a:solidFill>
            <a:srgbClr val="675E4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en-US" altLang="en-US" sz="1800"/>
          </a:p>
        </p:txBody>
      </p:sp>
      <p:sp>
        <p:nvSpPr>
          <p:cNvPr id="1029" name="Rectangle 4">
            <a:extLst>
              <a:ext uri="{FF2B5EF4-FFF2-40B4-BE49-F238E27FC236}">
                <a16:creationId xmlns:a16="http://schemas.microsoft.com/office/drawing/2014/main" id="{5DEB8915-9ED9-4A19-99B6-2F773DC96D6D}"/>
              </a:ext>
            </a:extLst>
          </p:cNvPr>
          <p:cNvSpPr>
            <a:spLocks noChangeArrowheads="1"/>
          </p:cNvSpPr>
          <p:nvPr/>
        </p:nvSpPr>
        <p:spPr bwMode="auto">
          <a:xfrm>
            <a:off x="11277600" y="5486400"/>
            <a:ext cx="914400" cy="685800"/>
          </a:xfrm>
          <a:prstGeom prst="rect">
            <a:avLst/>
          </a:prstGeom>
          <a:solidFill>
            <a:srgbClr val="A9A57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en-US" altLang="en-US" sz="1800"/>
          </a:p>
        </p:txBody>
      </p:sp>
      <p:sp>
        <p:nvSpPr>
          <p:cNvPr id="2" name="Rectangle 5">
            <a:extLst>
              <a:ext uri="{FF2B5EF4-FFF2-40B4-BE49-F238E27FC236}">
                <a16:creationId xmlns:a16="http://schemas.microsoft.com/office/drawing/2014/main" id="{A2B6B599-CC8C-430E-89BC-49455B574D44}"/>
              </a:ext>
            </a:extLst>
          </p:cNvPr>
          <p:cNvSpPr>
            <a:spLocks noGrp="1" noChangeArrowheads="1"/>
          </p:cNvSpPr>
          <p:nvPr>
            <p:ph type="sldNum"/>
          </p:nvPr>
        </p:nvSpPr>
        <p:spPr bwMode="auto">
          <a:xfrm>
            <a:off x="11402484" y="5668963"/>
            <a:ext cx="675216" cy="354012"/>
          </a:xfrm>
          <a:prstGeom prst="rect">
            <a:avLst/>
          </a:prstGeom>
          <a:noFill/>
          <a:ln w="19080" cap="sq">
            <a:solidFill>
              <a:srgbClr val="FFFFFF"/>
            </a:solidFill>
            <a:miter lim="800000"/>
            <a:headEnd/>
            <a:tailEnd/>
          </a:ln>
          <a:effectLst/>
          <a:extLst>
            <a:ext uri="{909E8E84-426E-40dd-AFC4-6F175D3DCCD1}"/>
            <a:ext uri="{AF507438-7753-43e0-B8FC-AC1667EBCBE1}"/>
            <a:ext uri="{FAA26D3D-D897-4be2-8F04-BA451C77F1D7}"/>
          </a:extLst>
        </p:spPr>
        <p:txBody>
          <a:bodyPr vert="horz" wrap="square" lIns="90000" tIns="46800" rIns="90000" bIns="46800" numCol="1" anchor="ctr" anchorCtr="0" compatLnSpc="1">
            <a:prstTxWarp prst="textNoShape">
              <a:avLst/>
            </a:prstTxWarp>
          </a:bodyPr>
          <a:lstStyle>
            <a:lvl1pPr eaLnBrk="1" hangingPunct="1">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defRPr>
            </a:lvl1pPr>
          </a:lstStyle>
          <a:p>
            <a:pPr>
              <a:defRPr/>
            </a:pPr>
            <a:fld id="{138BF350-B2CF-4F63-BF07-7EED0A4A642E}" type="slidenum">
              <a:rPr lang="en-US" altLang="lt-LT"/>
              <a:pPr>
                <a:defRPr/>
              </a:pPr>
              <a:t>‹#›</a:t>
            </a:fld>
            <a:endParaRPr lang="en-US" altLang="lt-LT"/>
          </a:p>
        </p:txBody>
      </p:sp>
      <p:sp>
        <p:nvSpPr>
          <p:cNvPr id="1031" name="Text Box 6">
            <a:extLst>
              <a:ext uri="{FF2B5EF4-FFF2-40B4-BE49-F238E27FC236}">
                <a16:creationId xmlns:a16="http://schemas.microsoft.com/office/drawing/2014/main" id="{3D5FC978-2833-4308-AC9C-23AFD81A2014}"/>
              </a:ext>
            </a:extLst>
          </p:cNvPr>
          <p:cNvSpPr txBox="1">
            <a:spLocks noChangeArrowheads="1"/>
          </p:cNvSpPr>
          <p:nvPr/>
        </p:nvSpPr>
        <p:spPr bwMode="auto">
          <a:xfrm rot="16200000">
            <a:off x="10511103" y="3989653"/>
            <a:ext cx="2366962" cy="48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en-US" altLang="en-US" sz="1800"/>
          </a:p>
        </p:txBody>
      </p:sp>
      <p:sp>
        <p:nvSpPr>
          <p:cNvPr id="1032" name="Text Box 7">
            <a:extLst>
              <a:ext uri="{FF2B5EF4-FFF2-40B4-BE49-F238E27FC236}">
                <a16:creationId xmlns:a16="http://schemas.microsoft.com/office/drawing/2014/main" id="{50F4FA21-7BDA-4311-8430-5A6189B77FCD}"/>
              </a:ext>
            </a:extLst>
          </p:cNvPr>
          <p:cNvSpPr txBox="1">
            <a:spLocks noChangeArrowheads="1"/>
          </p:cNvSpPr>
          <p:nvPr/>
        </p:nvSpPr>
        <p:spPr bwMode="auto">
          <a:xfrm rot="16200000">
            <a:off x="10475384" y="1585384"/>
            <a:ext cx="2438400" cy="48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en-US" altLang="en-US" sz="1800"/>
          </a:p>
        </p:txBody>
      </p:sp>
    </p:spTree>
    <p:extLst>
      <p:ext uri="{BB962C8B-B14F-4D97-AF65-F5344CB8AC3E}">
        <p14:creationId xmlns:p14="http://schemas.microsoft.com/office/powerpoint/2010/main" val="2047539103"/>
      </p:ext>
    </p:extLst>
  </p:cSld>
  <p:clrMap bg1="lt1" tx1="dk1" bg2="lt2" tx2="dk2" accent1="accent1" accent2="accent2" accent3="accent3" accent4="accent4" accent5="accent5" accent6="accent6" hlink="hlink" folHlink="folHlink"/>
  <p:sldLayoutIdLst>
    <p:sldLayoutId id="2147483692" r:id="rId1"/>
  </p:sldLayoutIdLst>
  <p:txStyles>
    <p:titleStyle>
      <a:lvl1pPr algn="l" defTabSz="457200" rtl="0" eaLnBrk="0" fontAlgn="base" hangingPunct="0">
        <a:spcBef>
          <a:spcPct val="0"/>
        </a:spcBef>
        <a:spcAft>
          <a:spcPct val="0"/>
        </a:spcAft>
        <a:buClr>
          <a:srgbClr val="000000"/>
        </a:buClr>
        <a:buSzPct val="100000"/>
        <a:buFont typeface="Times New Roman" panose="02020603050405020304" pitchFamily="18" charset="0"/>
        <a:defRPr sz="4600">
          <a:solidFill>
            <a:srgbClr val="675E47"/>
          </a:solidFill>
          <a:latin typeface="+mj-lt"/>
          <a:ea typeface="MS PGothic" panose="020B0600070205080204" pitchFamily="34" charset="-128"/>
          <a:cs typeface="+mj-cs"/>
        </a:defRPr>
      </a:lvl1pPr>
      <a:lvl2pPr algn="l" defTabSz="457200" rtl="0" eaLnBrk="0" fontAlgn="base" hangingPunct="0">
        <a:spcBef>
          <a:spcPct val="0"/>
        </a:spcBef>
        <a:spcAft>
          <a:spcPct val="0"/>
        </a:spcAft>
        <a:buClr>
          <a:srgbClr val="000000"/>
        </a:buClr>
        <a:buSzPct val="100000"/>
        <a:buFont typeface="Times New Roman" panose="02020603050405020304" pitchFamily="18" charset="0"/>
        <a:defRPr sz="4600">
          <a:solidFill>
            <a:srgbClr val="675E47"/>
          </a:solidFill>
          <a:latin typeface="Cambria" charset="0"/>
          <a:ea typeface="MS PGothic" panose="020B0600070205080204" pitchFamily="34" charset="-128"/>
          <a:cs typeface="ＭＳ Ｐゴシック" charset="0"/>
        </a:defRPr>
      </a:lvl2pPr>
      <a:lvl3pPr algn="l" defTabSz="457200" rtl="0" eaLnBrk="0" fontAlgn="base" hangingPunct="0">
        <a:spcBef>
          <a:spcPct val="0"/>
        </a:spcBef>
        <a:spcAft>
          <a:spcPct val="0"/>
        </a:spcAft>
        <a:buClr>
          <a:srgbClr val="000000"/>
        </a:buClr>
        <a:buSzPct val="100000"/>
        <a:buFont typeface="Times New Roman" panose="02020603050405020304" pitchFamily="18" charset="0"/>
        <a:defRPr sz="4600">
          <a:solidFill>
            <a:srgbClr val="675E47"/>
          </a:solidFill>
          <a:latin typeface="Cambria" charset="0"/>
          <a:ea typeface="MS PGothic" panose="020B0600070205080204" pitchFamily="34" charset="-128"/>
          <a:cs typeface="ＭＳ Ｐゴシック" charset="0"/>
        </a:defRPr>
      </a:lvl3pPr>
      <a:lvl4pPr algn="l" defTabSz="457200" rtl="0" eaLnBrk="0" fontAlgn="base" hangingPunct="0">
        <a:spcBef>
          <a:spcPct val="0"/>
        </a:spcBef>
        <a:spcAft>
          <a:spcPct val="0"/>
        </a:spcAft>
        <a:buClr>
          <a:srgbClr val="000000"/>
        </a:buClr>
        <a:buSzPct val="100000"/>
        <a:buFont typeface="Times New Roman" panose="02020603050405020304" pitchFamily="18" charset="0"/>
        <a:defRPr sz="4600">
          <a:solidFill>
            <a:srgbClr val="675E47"/>
          </a:solidFill>
          <a:latin typeface="Cambria" charset="0"/>
          <a:ea typeface="MS PGothic" panose="020B0600070205080204" pitchFamily="34" charset="-128"/>
          <a:cs typeface="ＭＳ Ｐゴシック" charset="0"/>
        </a:defRPr>
      </a:lvl4pPr>
      <a:lvl5pPr algn="l" defTabSz="457200" rtl="0" eaLnBrk="0" fontAlgn="base" hangingPunct="0">
        <a:spcBef>
          <a:spcPct val="0"/>
        </a:spcBef>
        <a:spcAft>
          <a:spcPct val="0"/>
        </a:spcAft>
        <a:buClr>
          <a:srgbClr val="000000"/>
        </a:buClr>
        <a:buSzPct val="100000"/>
        <a:buFont typeface="Times New Roman" panose="02020603050405020304" pitchFamily="18" charset="0"/>
        <a:defRPr sz="4600">
          <a:solidFill>
            <a:srgbClr val="675E47"/>
          </a:solidFill>
          <a:latin typeface="Cambria" charset="0"/>
          <a:ea typeface="MS PGothic" panose="020B0600070205080204" pitchFamily="34" charset="-128"/>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charset="0"/>
        <a:defRPr sz="4600">
          <a:solidFill>
            <a:srgbClr val="675E47"/>
          </a:solidFill>
          <a:latin typeface="Cambria"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charset="0"/>
        <a:defRPr sz="4600">
          <a:solidFill>
            <a:srgbClr val="675E47"/>
          </a:solidFill>
          <a:latin typeface="Cambria"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charset="0"/>
        <a:defRPr sz="4600">
          <a:solidFill>
            <a:srgbClr val="675E47"/>
          </a:solidFill>
          <a:latin typeface="Cambria"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charset="0"/>
        <a:defRPr sz="4600">
          <a:solidFill>
            <a:srgbClr val="675E47"/>
          </a:solidFill>
          <a:latin typeface="Cambria" charset="0"/>
          <a:ea typeface="ＭＳ Ｐゴシック" charset="0"/>
          <a:cs typeface="ＭＳ Ｐゴシック" charset="0"/>
        </a:defRPr>
      </a:lvl9pPr>
    </p:titleStyle>
    <p:bodyStyle>
      <a:lvl1pPr marL="342900" indent="-342900" algn="l" defTabSz="457200" rtl="0" eaLnBrk="0" fontAlgn="base" hangingPunct="0">
        <a:spcBef>
          <a:spcPts val="550"/>
        </a:spcBef>
        <a:spcAft>
          <a:spcPct val="0"/>
        </a:spcAft>
        <a:buClr>
          <a:srgbClr val="000000"/>
        </a:buClr>
        <a:buSzPct val="100000"/>
        <a:buFont typeface="Times New Roman" panose="02020603050405020304" pitchFamily="18" charset="0"/>
        <a:defRPr sz="2200">
          <a:solidFill>
            <a:srgbClr val="2F2B20"/>
          </a:solidFill>
          <a:latin typeface="+mn-lt"/>
          <a:ea typeface="MS PGothic" panose="020B0600070205080204" pitchFamily="34" charset="-128"/>
          <a:cs typeface="+mn-cs"/>
        </a:defRPr>
      </a:lvl1pPr>
      <a:lvl2pPr marL="742950" indent="-28575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2F2B20"/>
          </a:solidFill>
          <a:latin typeface="+mn-lt"/>
          <a:ea typeface="MS PGothic" panose="020B0600070205080204" pitchFamily="34" charset="-128"/>
          <a:cs typeface="+mn-cs"/>
        </a:defRPr>
      </a:lvl2pPr>
      <a:lvl3pPr marL="1143000" indent="-228600" algn="l" defTabSz="457200" rtl="0" eaLnBrk="0" fontAlgn="base" hangingPunct="0">
        <a:spcBef>
          <a:spcPts val="450"/>
        </a:spcBef>
        <a:spcAft>
          <a:spcPct val="0"/>
        </a:spcAft>
        <a:buClr>
          <a:srgbClr val="000000"/>
        </a:buClr>
        <a:buSzPct val="100000"/>
        <a:buFont typeface="Times New Roman" panose="02020603050405020304" pitchFamily="18" charset="0"/>
        <a:defRPr>
          <a:solidFill>
            <a:srgbClr val="2F2B20"/>
          </a:solidFill>
          <a:latin typeface="+mn-lt"/>
          <a:ea typeface="MS PGothic" panose="020B0600070205080204" pitchFamily="34" charset="-128"/>
          <a:cs typeface="+mn-cs"/>
        </a:defRPr>
      </a:lvl3pPr>
      <a:lvl4pPr marL="1600200" indent="-228600" algn="l" defTabSz="457200" rtl="0" eaLnBrk="0" fontAlgn="base" hangingPunct="0">
        <a:spcBef>
          <a:spcPts val="400"/>
        </a:spcBef>
        <a:spcAft>
          <a:spcPct val="0"/>
        </a:spcAft>
        <a:buClr>
          <a:srgbClr val="000000"/>
        </a:buClr>
        <a:buSzPct val="100000"/>
        <a:buFont typeface="Times New Roman" panose="02020603050405020304" pitchFamily="18" charset="0"/>
        <a:defRPr sz="1600">
          <a:solidFill>
            <a:srgbClr val="2F2B20"/>
          </a:solidFill>
          <a:latin typeface="+mn-lt"/>
          <a:ea typeface="MS PGothic" panose="020B0600070205080204" pitchFamily="34" charset="-128"/>
          <a:cs typeface="+mn-cs"/>
        </a:defRPr>
      </a:lvl4pPr>
      <a:lvl5pPr marL="2057400" indent="-228600" algn="l" defTabSz="457200" rtl="0" eaLnBrk="0" fontAlgn="base" hangingPunct="0">
        <a:spcBef>
          <a:spcPts val="350"/>
        </a:spcBef>
        <a:spcAft>
          <a:spcPct val="0"/>
        </a:spcAft>
        <a:buClr>
          <a:srgbClr val="000000"/>
        </a:buClr>
        <a:buSzPct val="100000"/>
        <a:buFont typeface="Times New Roman" panose="02020603050405020304" pitchFamily="18" charset="0"/>
        <a:defRPr sz="1400">
          <a:solidFill>
            <a:srgbClr val="2F2B20"/>
          </a:solidFill>
          <a:latin typeface="+mn-lt"/>
          <a:ea typeface="MS PGothic" panose="020B0600070205080204" pitchFamily="34" charset="-128"/>
          <a:cs typeface="+mn-cs"/>
        </a:defRPr>
      </a:lvl5pPr>
      <a:lvl6pPr marL="2514600" indent="-228600" algn="l" defTabSz="457200" rtl="0" eaLnBrk="0" fontAlgn="base" hangingPunct="0">
        <a:spcBef>
          <a:spcPts val="350"/>
        </a:spcBef>
        <a:spcAft>
          <a:spcPct val="0"/>
        </a:spcAft>
        <a:buClr>
          <a:srgbClr val="000000"/>
        </a:buClr>
        <a:buSzPct val="100000"/>
        <a:buFont typeface="Times New Roman" charset="0"/>
        <a:defRPr sz="1400">
          <a:solidFill>
            <a:srgbClr val="2F2B20"/>
          </a:solidFill>
          <a:latin typeface="+mn-lt"/>
          <a:ea typeface="+mn-ea"/>
          <a:cs typeface="+mn-cs"/>
        </a:defRPr>
      </a:lvl6pPr>
      <a:lvl7pPr marL="2971800" indent="-228600" algn="l" defTabSz="457200" rtl="0" eaLnBrk="0" fontAlgn="base" hangingPunct="0">
        <a:spcBef>
          <a:spcPts val="350"/>
        </a:spcBef>
        <a:spcAft>
          <a:spcPct val="0"/>
        </a:spcAft>
        <a:buClr>
          <a:srgbClr val="000000"/>
        </a:buClr>
        <a:buSzPct val="100000"/>
        <a:buFont typeface="Times New Roman" charset="0"/>
        <a:defRPr sz="1400">
          <a:solidFill>
            <a:srgbClr val="2F2B20"/>
          </a:solidFill>
          <a:latin typeface="+mn-lt"/>
          <a:ea typeface="+mn-ea"/>
          <a:cs typeface="+mn-cs"/>
        </a:defRPr>
      </a:lvl7pPr>
      <a:lvl8pPr marL="3429000" indent="-228600" algn="l" defTabSz="457200" rtl="0" eaLnBrk="0" fontAlgn="base" hangingPunct="0">
        <a:spcBef>
          <a:spcPts val="350"/>
        </a:spcBef>
        <a:spcAft>
          <a:spcPct val="0"/>
        </a:spcAft>
        <a:buClr>
          <a:srgbClr val="000000"/>
        </a:buClr>
        <a:buSzPct val="100000"/>
        <a:buFont typeface="Times New Roman" charset="0"/>
        <a:defRPr sz="1400">
          <a:solidFill>
            <a:srgbClr val="2F2B20"/>
          </a:solidFill>
          <a:latin typeface="+mn-lt"/>
          <a:ea typeface="+mn-ea"/>
          <a:cs typeface="+mn-cs"/>
        </a:defRPr>
      </a:lvl8pPr>
      <a:lvl9pPr marL="3886200" indent="-228600" algn="l" defTabSz="457200" rtl="0" eaLnBrk="0" fontAlgn="base" hangingPunct="0">
        <a:spcBef>
          <a:spcPts val="350"/>
        </a:spcBef>
        <a:spcAft>
          <a:spcPct val="0"/>
        </a:spcAft>
        <a:buClr>
          <a:srgbClr val="000000"/>
        </a:buClr>
        <a:buSzPct val="100000"/>
        <a:buFont typeface="Times New Roman" charset="0"/>
        <a:defRPr sz="1400">
          <a:solidFill>
            <a:srgbClr val="2F2B2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8" name="Rectangle 1">
            <a:extLst>
              <a:ext uri="{FF2B5EF4-FFF2-40B4-BE49-F238E27FC236}">
                <a16:creationId xmlns:a16="http://schemas.microsoft.com/office/drawing/2014/main" id="{D21B8EF3-1E37-4155-9EC5-69AE1EB37CD1}"/>
              </a:ext>
            </a:extLst>
          </p:cNvPr>
          <p:cNvSpPr>
            <a:spLocks noChangeArrowheads="1"/>
          </p:cNvSpPr>
          <p:nvPr/>
        </p:nvSpPr>
        <p:spPr bwMode="auto">
          <a:xfrm>
            <a:off x="11277600" y="0"/>
            <a:ext cx="914400" cy="6858000"/>
          </a:xfrm>
          <a:prstGeom prst="rect">
            <a:avLst/>
          </a:prstGeom>
          <a:solidFill>
            <a:srgbClr val="675E4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en-US" altLang="en-US" sz="1800"/>
          </a:p>
        </p:txBody>
      </p:sp>
      <p:sp>
        <p:nvSpPr>
          <p:cNvPr id="4099" name="Rectangle 2">
            <a:extLst>
              <a:ext uri="{FF2B5EF4-FFF2-40B4-BE49-F238E27FC236}">
                <a16:creationId xmlns:a16="http://schemas.microsoft.com/office/drawing/2014/main" id="{F8EB6024-BC0E-4B3A-8601-DD236493C1FE}"/>
              </a:ext>
            </a:extLst>
          </p:cNvPr>
          <p:cNvSpPr>
            <a:spLocks noChangeArrowheads="1"/>
          </p:cNvSpPr>
          <p:nvPr/>
        </p:nvSpPr>
        <p:spPr bwMode="auto">
          <a:xfrm>
            <a:off x="11277600" y="5486400"/>
            <a:ext cx="914400" cy="685800"/>
          </a:xfrm>
          <a:prstGeom prst="rect">
            <a:avLst/>
          </a:prstGeom>
          <a:solidFill>
            <a:srgbClr val="A9A57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en-US" altLang="en-US" sz="1800"/>
          </a:p>
        </p:txBody>
      </p:sp>
      <p:sp>
        <p:nvSpPr>
          <p:cNvPr id="4100" name="Rectangle 3">
            <a:extLst>
              <a:ext uri="{FF2B5EF4-FFF2-40B4-BE49-F238E27FC236}">
                <a16:creationId xmlns:a16="http://schemas.microsoft.com/office/drawing/2014/main" id="{7443B27B-47F8-44FD-BC8F-8892DAE264E6}"/>
              </a:ext>
            </a:extLst>
          </p:cNvPr>
          <p:cNvSpPr>
            <a:spLocks noGrp="1" noChangeArrowheads="1"/>
          </p:cNvSpPr>
          <p:nvPr>
            <p:ph type="title"/>
          </p:nvPr>
        </p:nvSpPr>
        <p:spPr bwMode="auto">
          <a:xfrm>
            <a:off x="609601" y="274638"/>
            <a:ext cx="10157884"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4101" name="Rectangle 4">
            <a:extLst>
              <a:ext uri="{FF2B5EF4-FFF2-40B4-BE49-F238E27FC236}">
                <a16:creationId xmlns:a16="http://schemas.microsoft.com/office/drawing/2014/main" id="{09BBB029-54EC-4258-8870-1D4B416A64E1}"/>
              </a:ext>
            </a:extLst>
          </p:cNvPr>
          <p:cNvSpPr>
            <a:spLocks noGrp="1" noChangeArrowheads="1"/>
          </p:cNvSpPr>
          <p:nvPr>
            <p:ph type="body" idx="1"/>
          </p:nvPr>
        </p:nvSpPr>
        <p:spPr bwMode="auto">
          <a:xfrm>
            <a:off x="609601" y="1600201"/>
            <a:ext cx="10157884" cy="47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4102" name="Text Box 5">
            <a:extLst>
              <a:ext uri="{FF2B5EF4-FFF2-40B4-BE49-F238E27FC236}">
                <a16:creationId xmlns:a16="http://schemas.microsoft.com/office/drawing/2014/main" id="{585366AA-8F8D-496A-BA91-4C0D98B1954C}"/>
              </a:ext>
            </a:extLst>
          </p:cNvPr>
          <p:cNvSpPr txBox="1">
            <a:spLocks noChangeArrowheads="1"/>
          </p:cNvSpPr>
          <p:nvPr/>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en-US" altLang="en-US" sz="1800"/>
          </a:p>
        </p:txBody>
      </p:sp>
      <p:sp>
        <p:nvSpPr>
          <p:cNvPr id="4103" name="Text Box 6">
            <a:extLst>
              <a:ext uri="{FF2B5EF4-FFF2-40B4-BE49-F238E27FC236}">
                <a16:creationId xmlns:a16="http://schemas.microsoft.com/office/drawing/2014/main" id="{FCDDB1BE-B7F1-44F1-9F2C-1964C5EFA5FB}"/>
              </a:ext>
            </a:extLst>
          </p:cNvPr>
          <p:cNvSpPr txBox="1">
            <a:spLocks noChangeArrowheads="1"/>
          </p:cNvSpPr>
          <p:nvPr/>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en-US" altLang="en-US" sz="1800"/>
          </a:p>
        </p:txBody>
      </p:sp>
      <p:sp>
        <p:nvSpPr>
          <p:cNvPr id="2" name="Rectangle 7">
            <a:extLst>
              <a:ext uri="{FF2B5EF4-FFF2-40B4-BE49-F238E27FC236}">
                <a16:creationId xmlns:a16="http://schemas.microsoft.com/office/drawing/2014/main" id="{678FFF95-6BFA-495F-8115-9A00B3541B76}"/>
              </a:ext>
            </a:extLst>
          </p:cNvPr>
          <p:cNvSpPr>
            <a:spLocks noGrp="1" noChangeArrowheads="1"/>
          </p:cNvSpPr>
          <p:nvPr>
            <p:ph type="sldNum"/>
          </p:nvPr>
        </p:nvSpPr>
        <p:spPr bwMode="auto">
          <a:xfrm>
            <a:off x="8769351" y="6269038"/>
            <a:ext cx="2777067" cy="425450"/>
          </a:xfrm>
          <a:prstGeom prst="rect">
            <a:avLst/>
          </a:prstGeom>
          <a:noFill/>
          <a:ln w="19080" cap="sq">
            <a:solidFill>
              <a:srgbClr val="FFFFFF"/>
            </a:solidFill>
            <a:miter lim="800000"/>
            <a:headEnd/>
            <a:tailEnd/>
          </a:ln>
          <a:effectLst/>
          <a:extLst>
            <a:ext uri="{909E8E84-426E-40dd-AFC4-6F175D3DCCD1}"/>
            <a:ext uri="{AF507438-7753-43e0-B8FC-AC1667EBCBE1}"/>
            <a:ext uri="{FAA26D3D-D897-4be2-8F04-BA451C77F1D7}"/>
          </a:extLst>
        </p:spPr>
        <p:txBody>
          <a:bodyPr vert="horz" wrap="square" lIns="0" tIns="0" rIns="0" bIns="0" numCol="1" anchor="ctr" anchorCtr="0" compatLnSpc="1">
            <a:prstTxWarp prst="textNoShape">
              <a:avLst/>
            </a:prstTxWarp>
          </a:bodyPr>
          <a:lstStyle>
            <a:lvl1pPr algn="ctr" eaLnBrk="1" hangingPunct="1">
              <a:buClrTx/>
              <a:buSzPct val="100000"/>
              <a:buFontTx/>
              <a:buNone/>
              <a:tabLst>
                <a:tab pos="723900" algn="l"/>
                <a:tab pos="1447800" algn="l"/>
              </a:tabLst>
              <a:defRPr sz="1800">
                <a:solidFill>
                  <a:srgbClr val="FFFFFF"/>
                </a:solidFill>
                <a:latin typeface="Times New Roman" panose="02020603050405020304" pitchFamily="18" charset="0"/>
              </a:defRPr>
            </a:lvl1pPr>
          </a:lstStyle>
          <a:p>
            <a:pPr>
              <a:defRPr/>
            </a:pPr>
            <a:fld id="{934CCFF8-24BC-4321-A811-9A536F30B932}" type="slidenum">
              <a:rPr lang="en-US" altLang="lt-LT"/>
              <a:pPr>
                <a:defRPr/>
              </a:pPr>
              <a:t>‹#›</a:t>
            </a:fld>
            <a:endParaRPr lang="en-US" altLang="lt-LT"/>
          </a:p>
        </p:txBody>
      </p:sp>
    </p:spTree>
    <p:extLst>
      <p:ext uri="{BB962C8B-B14F-4D97-AF65-F5344CB8AC3E}">
        <p14:creationId xmlns:p14="http://schemas.microsoft.com/office/powerpoint/2010/main" val="1974270146"/>
      </p:ext>
    </p:extLst>
  </p:cSld>
  <p:clrMap bg1="lt1" tx1="dk1" bg2="lt2" tx2="dk2" accent1="accent1" accent2="accent2" accent3="accent3" accent4="accent4" accent5="accent5" accent6="accent6" hlink="hlink" folHlink="folHlink"/>
  <p:sldLayoutIdLst>
    <p:sldLayoutId id="2147483694" r:id="rId1"/>
  </p:sldLayoutIdLst>
  <p:txStyles>
    <p:titleStyle>
      <a:lvl1pPr algn="l" defTabSz="457200" rtl="0" eaLnBrk="0" fontAlgn="base" hangingPunct="0">
        <a:spcBef>
          <a:spcPct val="0"/>
        </a:spcBef>
        <a:spcAft>
          <a:spcPct val="0"/>
        </a:spcAft>
        <a:buClr>
          <a:srgbClr val="000000"/>
        </a:buClr>
        <a:buSzPct val="100000"/>
        <a:buFont typeface="Times New Roman" panose="02020603050405020304" pitchFamily="18" charset="0"/>
        <a:defRPr sz="4600">
          <a:solidFill>
            <a:srgbClr val="675E47"/>
          </a:solidFill>
          <a:latin typeface="+mj-lt"/>
          <a:ea typeface="MS PGothic" panose="020B0600070205080204" pitchFamily="34" charset="-128"/>
          <a:cs typeface="+mj-cs"/>
        </a:defRPr>
      </a:lvl1pPr>
      <a:lvl2pPr algn="l" defTabSz="457200" rtl="0" eaLnBrk="0" fontAlgn="base" hangingPunct="0">
        <a:spcBef>
          <a:spcPct val="0"/>
        </a:spcBef>
        <a:spcAft>
          <a:spcPct val="0"/>
        </a:spcAft>
        <a:buClr>
          <a:srgbClr val="000000"/>
        </a:buClr>
        <a:buSzPct val="100000"/>
        <a:buFont typeface="Times New Roman" panose="02020603050405020304" pitchFamily="18" charset="0"/>
        <a:defRPr sz="4600">
          <a:solidFill>
            <a:srgbClr val="675E47"/>
          </a:solidFill>
          <a:latin typeface="Cambria" charset="0"/>
          <a:ea typeface="MS PGothic" panose="020B0600070205080204" pitchFamily="34" charset="-128"/>
          <a:cs typeface="ＭＳ Ｐゴシック" charset="0"/>
        </a:defRPr>
      </a:lvl2pPr>
      <a:lvl3pPr algn="l" defTabSz="457200" rtl="0" eaLnBrk="0" fontAlgn="base" hangingPunct="0">
        <a:spcBef>
          <a:spcPct val="0"/>
        </a:spcBef>
        <a:spcAft>
          <a:spcPct val="0"/>
        </a:spcAft>
        <a:buClr>
          <a:srgbClr val="000000"/>
        </a:buClr>
        <a:buSzPct val="100000"/>
        <a:buFont typeface="Times New Roman" panose="02020603050405020304" pitchFamily="18" charset="0"/>
        <a:defRPr sz="4600">
          <a:solidFill>
            <a:srgbClr val="675E47"/>
          </a:solidFill>
          <a:latin typeface="Cambria" charset="0"/>
          <a:ea typeface="MS PGothic" panose="020B0600070205080204" pitchFamily="34" charset="-128"/>
          <a:cs typeface="ＭＳ Ｐゴシック" charset="0"/>
        </a:defRPr>
      </a:lvl3pPr>
      <a:lvl4pPr algn="l" defTabSz="457200" rtl="0" eaLnBrk="0" fontAlgn="base" hangingPunct="0">
        <a:spcBef>
          <a:spcPct val="0"/>
        </a:spcBef>
        <a:spcAft>
          <a:spcPct val="0"/>
        </a:spcAft>
        <a:buClr>
          <a:srgbClr val="000000"/>
        </a:buClr>
        <a:buSzPct val="100000"/>
        <a:buFont typeface="Times New Roman" panose="02020603050405020304" pitchFamily="18" charset="0"/>
        <a:defRPr sz="4600">
          <a:solidFill>
            <a:srgbClr val="675E47"/>
          </a:solidFill>
          <a:latin typeface="Cambria" charset="0"/>
          <a:ea typeface="MS PGothic" panose="020B0600070205080204" pitchFamily="34" charset="-128"/>
          <a:cs typeface="ＭＳ Ｐゴシック" charset="0"/>
        </a:defRPr>
      </a:lvl4pPr>
      <a:lvl5pPr algn="l" defTabSz="457200" rtl="0" eaLnBrk="0" fontAlgn="base" hangingPunct="0">
        <a:spcBef>
          <a:spcPct val="0"/>
        </a:spcBef>
        <a:spcAft>
          <a:spcPct val="0"/>
        </a:spcAft>
        <a:buClr>
          <a:srgbClr val="000000"/>
        </a:buClr>
        <a:buSzPct val="100000"/>
        <a:buFont typeface="Times New Roman" panose="02020603050405020304" pitchFamily="18" charset="0"/>
        <a:defRPr sz="4600">
          <a:solidFill>
            <a:srgbClr val="675E47"/>
          </a:solidFill>
          <a:latin typeface="Cambria" charset="0"/>
          <a:ea typeface="MS PGothic" panose="020B0600070205080204" pitchFamily="34" charset="-128"/>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charset="0"/>
        <a:defRPr sz="4600">
          <a:solidFill>
            <a:srgbClr val="675E47"/>
          </a:solidFill>
          <a:latin typeface="Cambria"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charset="0"/>
        <a:defRPr sz="4600">
          <a:solidFill>
            <a:srgbClr val="675E47"/>
          </a:solidFill>
          <a:latin typeface="Cambria"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charset="0"/>
        <a:defRPr sz="4600">
          <a:solidFill>
            <a:srgbClr val="675E47"/>
          </a:solidFill>
          <a:latin typeface="Cambria"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charset="0"/>
        <a:defRPr sz="4600">
          <a:solidFill>
            <a:srgbClr val="675E47"/>
          </a:solidFill>
          <a:latin typeface="Cambria" charset="0"/>
          <a:ea typeface="ＭＳ Ｐゴシック" charset="0"/>
          <a:cs typeface="ＭＳ Ｐゴシック" charset="0"/>
        </a:defRPr>
      </a:lvl9pPr>
    </p:titleStyle>
    <p:bodyStyle>
      <a:lvl1pPr marL="342900" indent="-342900" algn="l" defTabSz="457200" rtl="0" eaLnBrk="0" fontAlgn="base" hangingPunct="0">
        <a:spcBef>
          <a:spcPts val="550"/>
        </a:spcBef>
        <a:spcAft>
          <a:spcPct val="0"/>
        </a:spcAft>
        <a:buClr>
          <a:srgbClr val="000000"/>
        </a:buClr>
        <a:buSzPct val="100000"/>
        <a:buFont typeface="Times New Roman" panose="02020603050405020304" pitchFamily="18" charset="0"/>
        <a:defRPr sz="2200">
          <a:solidFill>
            <a:srgbClr val="2F2B20"/>
          </a:solidFill>
          <a:latin typeface="+mn-lt"/>
          <a:ea typeface="MS PGothic" panose="020B0600070205080204" pitchFamily="34" charset="-128"/>
          <a:cs typeface="+mn-cs"/>
        </a:defRPr>
      </a:lvl1pPr>
      <a:lvl2pPr marL="742950" indent="-28575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2F2B20"/>
          </a:solidFill>
          <a:latin typeface="+mn-lt"/>
          <a:ea typeface="MS PGothic" panose="020B0600070205080204" pitchFamily="34" charset="-128"/>
          <a:cs typeface="+mn-cs"/>
        </a:defRPr>
      </a:lvl2pPr>
      <a:lvl3pPr marL="1143000" indent="-228600" algn="l" defTabSz="457200" rtl="0" eaLnBrk="0" fontAlgn="base" hangingPunct="0">
        <a:spcBef>
          <a:spcPts val="450"/>
        </a:spcBef>
        <a:spcAft>
          <a:spcPct val="0"/>
        </a:spcAft>
        <a:buClr>
          <a:srgbClr val="000000"/>
        </a:buClr>
        <a:buSzPct val="100000"/>
        <a:buFont typeface="Times New Roman" panose="02020603050405020304" pitchFamily="18" charset="0"/>
        <a:defRPr>
          <a:solidFill>
            <a:srgbClr val="2F2B20"/>
          </a:solidFill>
          <a:latin typeface="+mn-lt"/>
          <a:ea typeface="MS PGothic" panose="020B0600070205080204" pitchFamily="34" charset="-128"/>
          <a:cs typeface="+mn-cs"/>
        </a:defRPr>
      </a:lvl3pPr>
      <a:lvl4pPr marL="1600200" indent="-228600" algn="l" defTabSz="457200" rtl="0" eaLnBrk="0" fontAlgn="base" hangingPunct="0">
        <a:spcBef>
          <a:spcPts val="400"/>
        </a:spcBef>
        <a:spcAft>
          <a:spcPct val="0"/>
        </a:spcAft>
        <a:buClr>
          <a:srgbClr val="000000"/>
        </a:buClr>
        <a:buSzPct val="100000"/>
        <a:buFont typeface="Times New Roman" panose="02020603050405020304" pitchFamily="18" charset="0"/>
        <a:defRPr sz="1600">
          <a:solidFill>
            <a:srgbClr val="2F2B20"/>
          </a:solidFill>
          <a:latin typeface="+mn-lt"/>
          <a:ea typeface="MS PGothic" panose="020B0600070205080204" pitchFamily="34" charset="-128"/>
          <a:cs typeface="+mn-cs"/>
        </a:defRPr>
      </a:lvl4pPr>
      <a:lvl5pPr marL="2057400" indent="-228600" algn="l" defTabSz="457200" rtl="0" eaLnBrk="0" fontAlgn="base" hangingPunct="0">
        <a:spcBef>
          <a:spcPts val="350"/>
        </a:spcBef>
        <a:spcAft>
          <a:spcPct val="0"/>
        </a:spcAft>
        <a:buClr>
          <a:srgbClr val="000000"/>
        </a:buClr>
        <a:buSzPct val="100000"/>
        <a:buFont typeface="Times New Roman" panose="02020603050405020304" pitchFamily="18" charset="0"/>
        <a:defRPr sz="1400">
          <a:solidFill>
            <a:srgbClr val="2F2B20"/>
          </a:solidFill>
          <a:latin typeface="+mn-lt"/>
          <a:ea typeface="MS PGothic" panose="020B0600070205080204" pitchFamily="34" charset="-128"/>
          <a:cs typeface="+mn-cs"/>
        </a:defRPr>
      </a:lvl5pPr>
      <a:lvl6pPr marL="2514600" indent="-228600" algn="l" defTabSz="457200" rtl="0" eaLnBrk="0" fontAlgn="base" hangingPunct="0">
        <a:spcBef>
          <a:spcPts val="350"/>
        </a:spcBef>
        <a:spcAft>
          <a:spcPct val="0"/>
        </a:spcAft>
        <a:buClr>
          <a:srgbClr val="000000"/>
        </a:buClr>
        <a:buSzPct val="100000"/>
        <a:buFont typeface="Times New Roman" charset="0"/>
        <a:defRPr sz="1400">
          <a:solidFill>
            <a:srgbClr val="2F2B20"/>
          </a:solidFill>
          <a:latin typeface="+mn-lt"/>
          <a:ea typeface="+mn-ea"/>
          <a:cs typeface="+mn-cs"/>
        </a:defRPr>
      </a:lvl6pPr>
      <a:lvl7pPr marL="2971800" indent="-228600" algn="l" defTabSz="457200" rtl="0" eaLnBrk="0" fontAlgn="base" hangingPunct="0">
        <a:spcBef>
          <a:spcPts val="350"/>
        </a:spcBef>
        <a:spcAft>
          <a:spcPct val="0"/>
        </a:spcAft>
        <a:buClr>
          <a:srgbClr val="000000"/>
        </a:buClr>
        <a:buSzPct val="100000"/>
        <a:buFont typeface="Times New Roman" charset="0"/>
        <a:defRPr sz="1400">
          <a:solidFill>
            <a:srgbClr val="2F2B20"/>
          </a:solidFill>
          <a:latin typeface="+mn-lt"/>
          <a:ea typeface="+mn-ea"/>
          <a:cs typeface="+mn-cs"/>
        </a:defRPr>
      </a:lvl7pPr>
      <a:lvl8pPr marL="3429000" indent="-228600" algn="l" defTabSz="457200" rtl="0" eaLnBrk="0" fontAlgn="base" hangingPunct="0">
        <a:spcBef>
          <a:spcPts val="350"/>
        </a:spcBef>
        <a:spcAft>
          <a:spcPct val="0"/>
        </a:spcAft>
        <a:buClr>
          <a:srgbClr val="000000"/>
        </a:buClr>
        <a:buSzPct val="100000"/>
        <a:buFont typeface="Times New Roman" charset="0"/>
        <a:defRPr sz="1400">
          <a:solidFill>
            <a:srgbClr val="2F2B20"/>
          </a:solidFill>
          <a:latin typeface="+mn-lt"/>
          <a:ea typeface="+mn-ea"/>
          <a:cs typeface="+mn-cs"/>
        </a:defRPr>
      </a:lvl8pPr>
      <a:lvl9pPr marL="3886200" indent="-228600" algn="l" defTabSz="457200" rtl="0" eaLnBrk="0" fontAlgn="base" hangingPunct="0">
        <a:spcBef>
          <a:spcPts val="350"/>
        </a:spcBef>
        <a:spcAft>
          <a:spcPct val="0"/>
        </a:spcAft>
        <a:buClr>
          <a:srgbClr val="000000"/>
        </a:buClr>
        <a:buSzPct val="100000"/>
        <a:buFont typeface="Times New Roman" charset="0"/>
        <a:defRPr sz="1400">
          <a:solidFill>
            <a:srgbClr val="2F2B2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0" name="Rectangle 1">
            <a:extLst>
              <a:ext uri="{FF2B5EF4-FFF2-40B4-BE49-F238E27FC236}">
                <a16:creationId xmlns:a16="http://schemas.microsoft.com/office/drawing/2014/main" id="{997C5F76-01BA-4E95-953E-530A282B91CD}"/>
              </a:ext>
            </a:extLst>
          </p:cNvPr>
          <p:cNvSpPr>
            <a:spLocks noChangeArrowheads="1"/>
          </p:cNvSpPr>
          <p:nvPr/>
        </p:nvSpPr>
        <p:spPr bwMode="auto">
          <a:xfrm>
            <a:off x="11277600" y="0"/>
            <a:ext cx="914400" cy="6858000"/>
          </a:xfrm>
          <a:prstGeom prst="rect">
            <a:avLst/>
          </a:prstGeom>
          <a:solidFill>
            <a:srgbClr val="675E4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en-US" altLang="en-US" sz="1800"/>
          </a:p>
        </p:txBody>
      </p:sp>
      <p:sp>
        <p:nvSpPr>
          <p:cNvPr id="2051" name="Rectangle 2">
            <a:extLst>
              <a:ext uri="{FF2B5EF4-FFF2-40B4-BE49-F238E27FC236}">
                <a16:creationId xmlns:a16="http://schemas.microsoft.com/office/drawing/2014/main" id="{D8E6B902-E382-4D4C-9B60-CC46F619167B}"/>
              </a:ext>
            </a:extLst>
          </p:cNvPr>
          <p:cNvSpPr>
            <a:spLocks noChangeArrowheads="1"/>
          </p:cNvSpPr>
          <p:nvPr/>
        </p:nvSpPr>
        <p:spPr bwMode="auto">
          <a:xfrm>
            <a:off x="11277600" y="5486400"/>
            <a:ext cx="914400" cy="685800"/>
          </a:xfrm>
          <a:prstGeom prst="rect">
            <a:avLst/>
          </a:prstGeom>
          <a:solidFill>
            <a:srgbClr val="A9A57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en-US" altLang="en-US" sz="1800"/>
          </a:p>
        </p:txBody>
      </p:sp>
      <p:pic>
        <p:nvPicPr>
          <p:cNvPr id="2052" name="Picture 3">
            <a:extLst>
              <a:ext uri="{FF2B5EF4-FFF2-40B4-BE49-F238E27FC236}">
                <a16:creationId xmlns:a16="http://schemas.microsoft.com/office/drawing/2014/main" id="{F75A15EF-C669-4FA3-86E5-CFA144B422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7467" y="5516563"/>
            <a:ext cx="3553884"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Rectangle 4">
            <a:extLst>
              <a:ext uri="{FF2B5EF4-FFF2-40B4-BE49-F238E27FC236}">
                <a16:creationId xmlns:a16="http://schemas.microsoft.com/office/drawing/2014/main" id="{6EDA7FDD-ADAF-417C-A34D-B3412C743B38}"/>
              </a:ext>
            </a:extLst>
          </p:cNvPr>
          <p:cNvSpPr>
            <a:spLocks noGrp="1" noChangeArrowheads="1"/>
          </p:cNvSpPr>
          <p:nvPr>
            <p:ph type="title"/>
          </p:nvPr>
        </p:nvSpPr>
        <p:spPr bwMode="auto">
          <a:xfrm>
            <a:off x="609601" y="274638"/>
            <a:ext cx="10157884"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2054" name="Rectangle 5">
            <a:extLst>
              <a:ext uri="{FF2B5EF4-FFF2-40B4-BE49-F238E27FC236}">
                <a16:creationId xmlns:a16="http://schemas.microsoft.com/office/drawing/2014/main" id="{1E066AAC-AAFE-4EF0-9C58-2DE35B2C2115}"/>
              </a:ext>
            </a:extLst>
          </p:cNvPr>
          <p:cNvSpPr>
            <a:spLocks noGrp="1" noChangeArrowheads="1"/>
          </p:cNvSpPr>
          <p:nvPr>
            <p:ph type="body" idx="1"/>
          </p:nvPr>
        </p:nvSpPr>
        <p:spPr bwMode="auto">
          <a:xfrm>
            <a:off x="609601" y="1600201"/>
            <a:ext cx="10157884" cy="47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2055" name="Text Box 6">
            <a:extLst>
              <a:ext uri="{FF2B5EF4-FFF2-40B4-BE49-F238E27FC236}">
                <a16:creationId xmlns:a16="http://schemas.microsoft.com/office/drawing/2014/main" id="{5F67C325-B3A9-44E9-958E-9AC0ADFA9E0C}"/>
              </a:ext>
            </a:extLst>
          </p:cNvPr>
          <p:cNvSpPr txBox="1">
            <a:spLocks noChangeArrowheads="1"/>
          </p:cNvSpPr>
          <p:nvPr/>
        </p:nvSpPr>
        <p:spPr bwMode="auto">
          <a:xfrm rot="16200000">
            <a:off x="10475384" y="1585384"/>
            <a:ext cx="2438400" cy="48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en-US" altLang="en-US" sz="1800"/>
          </a:p>
        </p:txBody>
      </p:sp>
      <p:sp>
        <p:nvSpPr>
          <p:cNvPr id="2056" name="Text Box 7">
            <a:extLst>
              <a:ext uri="{FF2B5EF4-FFF2-40B4-BE49-F238E27FC236}">
                <a16:creationId xmlns:a16="http://schemas.microsoft.com/office/drawing/2014/main" id="{CBB0FD0A-3653-4504-8264-8D9CEEF64DCE}"/>
              </a:ext>
            </a:extLst>
          </p:cNvPr>
          <p:cNvSpPr txBox="1">
            <a:spLocks noChangeArrowheads="1"/>
          </p:cNvSpPr>
          <p:nvPr/>
        </p:nvSpPr>
        <p:spPr bwMode="auto">
          <a:xfrm rot="16200000">
            <a:off x="10511103" y="3989653"/>
            <a:ext cx="2366962" cy="486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buClr>
                <a:srgbClr val="000000"/>
              </a:buClr>
              <a:buSzPct val="100000"/>
              <a:buFont typeface="Times New Roman" panose="02020603050405020304" pitchFamily="18" charset="0"/>
              <a:buNone/>
            </a:pPr>
            <a:endParaRPr lang="en-US" altLang="en-US" sz="1800"/>
          </a:p>
        </p:txBody>
      </p:sp>
      <p:sp>
        <p:nvSpPr>
          <p:cNvPr id="2" name="Rectangle 8">
            <a:extLst>
              <a:ext uri="{FF2B5EF4-FFF2-40B4-BE49-F238E27FC236}">
                <a16:creationId xmlns:a16="http://schemas.microsoft.com/office/drawing/2014/main" id="{F9345BCE-9041-44F6-BFAB-907DB337F919}"/>
              </a:ext>
            </a:extLst>
          </p:cNvPr>
          <p:cNvSpPr>
            <a:spLocks noGrp="1" noChangeArrowheads="1"/>
          </p:cNvSpPr>
          <p:nvPr>
            <p:ph type="sldNum"/>
          </p:nvPr>
        </p:nvSpPr>
        <p:spPr bwMode="auto">
          <a:xfrm>
            <a:off x="11402484" y="5668963"/>
            <a:ext cx="675216" cy="354012"/>
          </a:xfrm>
          <a:prstGeom prst="rect">
            <a:avLst/>
          </a:prstGeom>
          <a:noFill/>
          <a:ln w="19080" cap="sq">
            <a:solidFill>
              <a:srgbClr val="FFFFFF"/>
            </a:solidFill>
            <a:miter lim="800000"/>
            <a:headEnd/>
            <a:tailEnd/>
          </a:ln>
          <a:effectLst/>
          <a:extLst>
            <a:ext uri="{909E8E84-426E-40dd-AFC4-6F175D3DCCD1}"/>
            <a:ext uri="{AF507438-7753-43e0-B8FC-AC1667EBCBE1}"/>
            <a:ext uri="{FAA26D3D-D897-4be2-8F04-BA451C77F1D7}"/>
          </a:extLst>
        </p:spPr>
        <p:txBody>
          <a:bodyPr vert="horz" wrap="square" lIns="0" tIns="0" rIns="0" bIns="0" numCol="1" anchor="ctr" anchorCtr="0" compatLnSpc="1">
            <a:prstTxWarp prst="textNoShape">
              <a:avLst/>
            </a:prstTxWarp>
          </a:bodyPr>
          <a:lstStyle>
            <a:lvl1pPr algn="ctr" eaLnBrk="1" hangingPunct="1">
              <a:buClrTx/>
              <a:buSzPct val="100000"/>
              <a:buFontTx/>
              <a:buNone/>
              <a:defRPr sz="1800">
                <a:solidFill>
                  <a:srgbClr val="FFFFFF"/>
                </a:solidFill>
                <a:latin typeface="Times New Roman" panose="02020603050405020304" pitchFamily="18" charset="0"/>
              </a:defRPr>
            </a:lvl1pPr>
          </a:lstStyle>
          <a:p>
            <a:pPr>
              <a:defRPr/>
            </a:pPr>
            <a:fld id="{493CFE2F-FEA2-4E3E-98D5-A0B0EC2847C8}" type="slidenum">
              <a:rPr lang="en-US" altLang="lt-LT"/>
              <a:pPr>
                <a:defRPr/>
              </a:pPr>
              <a:t>‹#›</a:t>
            </a:fld>
            <a:endParaRPr lang="en-US" altLang="lt-LT"/>
          </a:p>
        </p:txBody>
      </p:sp>
    </p:spTree>
    <p:extLst>
      <p:ext uri="{BB962C8B-B14F-4D97-AF65-F5344CB8AC3E}">
        <p14:creationId xmlns:p14="http://schemas.microsoft.com/office/powerpoint/2010/main" val="1587551297"/>
      </p:ext>
    </p:extLst>
  </p:cSld>
  <p:clrMap bg1="lt1" tx1="dk1" bg2="lt2" tx2="dk2" accent1="accent1" accent2="accent2" accent3="accent3" accent4="accent4" accent5="accent5" accent6="accent6" hlink="hlink" folHlink="folHlink"/>
  <p:sldLayoutIdLst>
    <p:sldLayoutId id="2147483696" r:id="rId1"/>
  </p:sldLayoutIdLst>
  <p:txStyles>
    <p:titleStyle>
      <a:lvl1pPr algn="l" defTabSz="457200" rtl="0" eaLnBrk="0" fontAlgn="base" hangingPunct="0">
        <a:spcBef>
          <a:spcPct val="0"/>
        </a:spcBef>
        <a:spcAft>
          <a:spcPct val="0"/>
        </a:spcAft>
        <a:buClr>
          <a:srgbClr val="000000"/>
        </a:buClr>
        <a:buSzPct val="100000"/>
        <a:buFont typeface="Times New Roman" panose="02020603050405020304" pitchFamily="18" charset="0"/>
        <a:defRPr sz="4600">
          <a:solidFill>
            <a:srgbClr val="675E47"/>
          </a:solidFill>
          <a:latin typeface="+mj-lt"/>
          <a:ea typeface="MS PGothic" panose="020B0600070205080204" pitchFamily="34" charset="-128"/>
          <a:cs typeface="+mj-cs"/>
        </a:defRPr>
      </a:lvl1pPr>
      <a:lvl2pPr algn="l" defTabSz="457200" rtl="0" eaLnBrk="0" fontAlgn="base" hangingPunct="0">
        <a:spcBef>
          <a:spcPct val="0"/>
        </a:spcBef>
        <a:spcAft>
          <a:spcPct val="0"/>
        </a:spcAft>
        <a:buClr>
          <a:srgbClr val="000000"/>
        </a:buClr>
        <a:buSzPct val="100000"/>
        <a:buFont typeface="Times New Roman" panose="02020603050405020304" pitchFamily="18" charset="0"/>
        <a:defRPr sz="4600">
          <a:solidFill>
            <a:srgbClr val="675E47"/>
          </a:solidFill>
          <a:latin typeface="Cambria" charset="0"/>
          <a:ea typeface="MS PGothic" panose="020B0600070205080204" pitchFamily="34" charset="-128"/>
          <a:cs typeface="ＭＳ Ｐゴシック" charset="0"/>
        </a:defRPr>
      </a:lvl2pPr>
      <a:lvl3pPr algn="l" defTabSz="457200" rtl="0" eaLnBrk="0" fontAlgn="base" hangingPunct="0">
        <a:spcBef>
          <a:spcPct val="0"/>
        </a:spcBef>
        <a:spcAft>
          <a:spcPct val="0"/>
        </a:spcAft>
        <a:buClr>
          <a:srgbClr val="000000"/>
        </a:buClr>
        <a:buSzPct val="100000"/>
        <a:buFont typeface="Times New Roman" panose="02020603050405020304" pitchFamily="18" charset="0"/>
        <a:defRPr sz="4600">
          <a:solidFill>
            <a:srgbClr val="675E47"/>
          </a:solidFill>
          <a:latin typeface="Cambria" charset="0"/>
          <a:ea typeface="MS PGothic" panose="020B0600070205080204" pitchFamily="34" charset="-128"/>
          <a:cs typeface="ＭＳ Ｐゴシック" charset="0"/>
        </a:defRPr>
      </a:lvl3pPr>
      <a:lvl4pPr algn="l" defTabSz="457200" rtl="0" eaLnBrk="0" fontAlgn="base" hangingPunct="0">
        <a:spcBef>
          <a:spcPct val="0"/>
        </a:spcBef>
        <a:spcAft>
          <a:spcPct val="0"/>
        </a:spcAft>
        <a:buClr>
          <a:srgbClr val="000000"/>
        </a:buClr>
        <a:buSzPct val="100000"/>
        <a:buFont typeface="Times New Roman" panose="02020603050405020304" pitchFamily="18" charset="0"/>
        <a:defRPr sz="4600">
          <a:solidFill>
            <a:srgbClr val="675E47"/>
          </a:solidFill>
          <a:latin typeface="Cambria" charset="0"/>
          <a:ea typeface="MS PGothic" panose="020B0600070205080204" pitchFamily="34" charset="-128"/>
          <a:cs typeface="ＭＳ Ｐゴシック" charset="0"/>
        </a:defRPr>
      </a:lvl4pPr>
      <a:lvl5pPr algn="l" defTabSz="457200" rtl="0" eaLnBrk="0" fontAlgn="base" hangingPunct="0">
        <a:spcBef>
          <a:spcPct val="0"/>
        </a:spcBef>
        <a:spcAft>
          <a:spcPct val="0"/>
        </a:spcAft>
        <a:buClr>
          <a:srgbClr val="000000"/>
        </a:buClr>
        <a:buSzPct val="100000"/>
        <a:buFont typeface="Times New Roman" panose="02020603050405020304" pitchFamily="18" charset="0"/>
        <a:defRPr sz="4600">
          <a:solidFill>
            <a:srgbClr val="675E47"/>
          </a:solidFill>
          <a:latin typeface="Cambria" charset="0"/>
          <a:ea typeface="MS PGothic" panose="020B0600070205080204" pitchFamily="34" charset="-128"/>
          <a:cs typeface="ＭＳ Ｐゴシック" charset="0"/>
        </a:defRPr>
      </a:lvl5pPr>
      <a:lvl6pPr marL="2514600" indent="-228600" algn="l" defTabSz="457200" rtl="0" eaLnBrk="0" fontAlgn="base" hangingPunct="0">
        <a:spcBef>
          <a:spcPct val="0"/>
        </a:spcBef>
        <a:spcAft>
          <a:spcPct val="0"/>
        </a:spcAft>
        <a:buClr>
          <a:srgbClr val="000000"/>
        </a:buClr>
        <a:buSzPct val="100000"/>
        <a:buFont typeface="Times New Roman" charset="0"/>
        <a:defRPr sz="4600">
          <a:solidFill>
            <a:srgbClr val="675E47"/>
          </a:solidFill>
          <a:latin typeface="Cambria" charset="0"/>
          <a:ea typeface="ＭＳ Ｐゴシック" charset="0"/>
          <a:cs typeface="ＭＳ Ｐゴシック" charset="0"/>
        </a:defRPr>
      </a:lvl6pPr>
      <a:lvl7pPr marL="2971800" indent="-228600" algn="l" defTabSz="457200" rtl="0" eaLnBrk="0" fontAlgn="base" hangingPunct="0">
        <a:spcBef>
          <a:spcPct val="0"/>
        </a:spcBef>
        <a:spcAft>
          <a:spcPct val="0"/>
        </a:spcAft>
        <a:buClr>
          <a:srgbClr val="000000"/>
        </a:buClr>
        <a:buSzPct val="100000"/>
        <a:buFont typeface="Times New Roman" charset="0"/>
        <a:defRPr sz="4600">
          <a:solidFill>
            <a:srgbClr val="675E47"/>
          </a:solidFill>
          <a:latin typeface="Cambria" charset="0"/>
          <a:ea typeface="ＭＳ Ｐゴシック" charset="0"/>
          <a:cs typeface="ＭＳ Ｐゴシック" charset="0"/>
        </a:defRPr>
      </a:lvl7pPr>
      <a:lvl8pPr marL="3429000" indent="-228600" algn="l" defTabSz="457200" rtl="0" eaLnBrk="0" fontAlgn="base" hangingPunct="0">
        <a:spcBef>
          <a:spcPct val="0"/>
        </a:spcBef>
        <a:spcAft>
          <a:spcPct val="0"/>
        </a:spcAft>
        <a:buClr>
          <a:srgbClr val="000000"/>
        </a:buClr>
        <a:buSzPct val="100000"/>
        <a:buFont typeface="Times New Roman" charset="0"/>
        <a:defRPr sz="4600">
          <a:solidFill>
            <a:srgbClr val="675E47"/>
          </a:solidFill>
          <a:latin typeface="Cambria" charset="0"/>
          <a:ea typeface="ＭＳ Ｐゴシック" charset="0"/>
          <a:cs typeface="ＭＳ Ｐゴシック" charset="0"/>
        </a:defRPr>
      </a:lvl8pPr>
      <a:lvl9pPr marL="3886200" indent="-228600" algn="l" defTabSz="457200" rtl="0" eaLnBrk="0" fontAlgn="base" hangingPunct="0">
        <a:spcBef>
          <a:spcPct val="0"/>
        </a:spcBef>
        <a:spcAft>
          <a:spcPct val="0"/>
        </a:spcAft>
        <a:buClr>
          <a:srgbClr val="000000"/>
        </a:buClr>
        <a:buSzPct val="100000"/>
        <a:buFont typeface="Times New Roman" charset="0"/>
        <a:defRPr sz="4600">
          <a:solidFill>
            <a:srgbClr val="675E47"/>
          </a:solidFill>
          <a:latin typeface="Cambria" charset="0"/>
          <a:ea typeface="ＭＳ Ｐゴシック" charset="0"/>
          <a:cs typeface="ＭＳ Ｐゴシック" charset="0"/>
        </a:defRPr>
      </a:lvl9pPr>
    </p:titleStyle>
    <p:bodyStyle>
      <a:lvl1pPr marL="342900" indent="-342900" algn="l" defTabSz="457200" rtl="0" eaLnBrk="0" fontAlgn="base" hangingPunct="0">
        <a:spcBef>
          <a:spcPts val="550"/>
        </a:spcBef>
        <a:spcAft>
          <a:spcPct val="0"/>
        </a:spcAft>
        <a:buClr>
          <a:srgbClr val="000000"/>
        </a:buClr>
        <a:buSzPct val="100000"/>
        <a:buFont typeface="Times New Roman" panose="02020603050405020304" pitchFamily="18" charset="0"/>
        <a:defRPr sz="2200">
          <a:solidFill>
            <a:srgbClr val="2F2B20"/>
          </a:solidFill>
          <a:latin typeface="+mn-lt"/>
          <a:ea typeface="MS PGothic" panose="020B0600070205080204" pitchFamily="34" charset="-128"/>
          <a:cs typeface="+mn-cs"/>
        </a:defRPr>
      </a:lvl1pPr>
      <a:lvl2pPr marL="742950" indent="-28575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2F2B20"/>
          </a:solidFill>
          <a:latin typeface="+mn-lt"/>
          <a:ea typeface="MS PGothic" panose="020B0600070205080204" pitchFamily="34" charset="-128"/>
          <a:cs typeface="+mn-cs"/>
        </a:defRPr>
      </a:lvl2pPr>
      <a:lvl3pPr marL="1143000" indent="-228600" algn="l" defTabSz="457200" rtl="0" eaLnBrk="0" fontAlgn="base" hangingPunct="0">
        <a:spcBef>
          <a:spcPts val="450"/>
        </a:spcBef>
        <a:spcAft>
          <a:spcPct val="0"/>
        </a:spcAft>
        <a:buClr>
          <a:srgbClr val="000000"/>
        </a:buClr>
        <a:buSzPct val="100000"/>
        <a:buFont typeface="Times New Roman" panose="02020603050405020304" pitchFamily="18" charset="0"/>
        <a:defRPr>
          <a:solidFill>
            <a:srgbClr val="2F2B20"/>
          </a:solidFill>
          <a:latin typeface="+mn-lt"/>
          <a:ea typeface="MS PGothic" panose="020B0600070205080204" pitchFamily="34" charset="-128"/>
          <a:cs typeface="+mn-cs"/>
        </a:defRPr>
      </a:lvl3pPr>
      <a:lvl4pPr marL="1600200" indent="-228600" algn="l" defTabSz="457200" rtl="0" eaLnBrk="0" fontAlgn="base" hangingPunct="0">
        <a:spcBef>
          <a:spcPts val="400"/>
        </a:spcBef>
        <a:spcAft>
          <a:spcPct val="0"/>
        </a:spcAft>
        <a:buClr>
          <a:srgbClr val="000000"/>
        </a:buClr>
        <a:buSzPct val="100000"/>
        <a:buFont typeface="Times New Roman" panose="02020603050405020304" pitchFamily="18" charset="0"/>
        <a:defRPr sz="1600">
          <a:solidFill>
            <a:srgbClr val="2F2B20"/>
          </a:solidFill>
          <a:latin typeface="+mn-lt"/>
          <a:ea typeface="MS PGothic" panose="020B0600070205080204" pitchFamily="34" charset="-128"/>
          <a:cs typeface="+mn-cs"/>
        </a:defRPr>
      </a:lvl4pPr>
      <a:lvl5pPr marL="2057400" indent="-228600" algn="l" defTabSz="457200" rtl="0" eaLnBrk="0" fontAlgn="base" hangingPunct="0">
        <a:spcBef>
          <a:spcPts val="350"/>
        </a:spcBef>
        <a:spcAft>
          <a:spcPct val="0"/>
        </a:spcAft>
        <a:buClr>
          <a:srgbClr val="000000"/>
        </a:buClr>
        <a:buSzPct val="100000"/>
        <a:buFont typeface="Times New Roman" panose="02020603050405020304" pitchFamily="18" charset="0"/>
        <a:defRPr sz="1400">
          <a:solidFill>
            <a:srgbClr val="2F2B20"/>
          </a:solidFill>
          <a:latin typeface="+mn-lt"/>
          <a:ea typeface="MS PGothic" panose="020B0600070205080204" pitchFamily="34" charset="-128"/>
          <a:cs typeface="+mn-cs"/>
        </a:defRPr>
      </a:lvl5pPr>
      <a:lvl6pPr marL="2514600" indent="-228600" algn="l" defTabSz="457200" rtl="0" eaLnBrk="0" fontAlgn="base" hangingPunct="0">
        <a:spcBef>
          <a:spcPts val="350"/>
        </a:spcBef>
        <a:spcAft>
          <a:spcPct val="0"/>
        </a:spcAft>
        <a:buClr>
          <a:srgbClr val="000000"/>
        </a:buClr>
        <a:buSzPct val="100000"/>
        <a:buFont typeface="Times New Roman" charset="0"/>
        <a:defRPr sz="1400">
          <a:solidFill>
            <a:srgbClr val="2F2B20"/>
          </a:solidFill>
          <a:latin typeface="+mn-lt"/>
          <a:ea typeface="+mn-ea"/>
          <a:cs typeface="+mn-cs"/>
        </a:defRPr>
      </a:lvl6pPr>
      <a:lvl7pPr marL="2971800" indent="-228600" algn="l" defTabSz="457200" rtl="0" eaLnBrk="0" fontAlgn="base" hangingPunct="0">
        <a:spcBef>
          <a:spcPts val="350"/>
        </a:spcBef>
        <a:spcAft>
          <a:spcPct val="0"/>
        </a:spcAft>
        <a:buClr>
          <a:srgbClr val="000000"/>
        </a:buClr>
        <a:buSzPct val="100000"/>
        <a:buFont typeface="Times New Roman" charset="0"/>
        <a:defRPr sz="1400">
          <a:solidFill>
            <a:srgbClr val="2F2B20"/>
          </a:solidFill>
          <a:latin typeface="+mn-lt"/>
          <a:ea typeface="+mn-ea"/>
          <a:cs typeface="+mn-cs"/>
        </a:defRPr>
      </a:lvl7pPr>
      <a:lvl8pPr marL="3429000" indent="-228600" algn="l" defTabSz="457200" rtl="0" eaLnBrk="0" fontAlgn="base" hangingPunct="0">
        <a:spcBef>
          <a:spcPts val="350"/>
        </a:spcBef>
        <a:spcAft>
          <a:spcPct val="0"/>
        </a:spcAft>
        <a:buClr>
          <a:srgbClr val="000000"/>
        </a:buClr>
        <a:buSzPct val="100000"/>
        <a:buFont typeface="Times New Roman" charset="0"/>
        <a:defRPr sz="1400">
          <a:solidFill>
            <a:srgbClr val="2F2B20"/>
          </a:solidFill>
          <a:latin typeface="+mn-lt"/>
          <a:ea typeface="+mn-ea"/>
          <a:cs typeface="+mn-cs"/>
        </a:defRPr>
      </a:lvl8pPr>
      <a:lvl9pPr marL="3886200" indent="-228600" algn="l" defTabSz="457200" rtl="0" eaLnBrk="0" fontAlgn="base" hangingPunct="0">
        <a:spcBef>
          <a:spcPts val="350"/>
        </a:spcBef>
        <a:spcAft>
          <a:spcPct val="0"/>
        </a:spcAft>
        <a:buClr>
          <a:srgbClr val="000000"/>
        </a:buClr>
        <a:buSzPct val="100000"/>
        <a:buFont typeface="Times New Roman" charset="0"/>
        <a:defRPr sz="1400">
          <a:solidFill>
            <a:srgbClr val="2F2B2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9784" y="542925"/>
            <a:ext cx="9984154" cy="789163"/>
          </a:xfrm>
          <a:prstGeom prst="rect">
            <a:avLst/>
          </a:prstGeom>
        </p:spPr>
        <p:txBody>
          <a:bodyPr vert="horz" lIns="0" tIns="0" rIns="0" bIns="0" rtlCol="0" anchor="b" anchorCtr="0">
            <a:noAutofit/>
          </a:bodyPr>
          <a:lstStyle/>
          <a:p>
            <a:r>
              <a:rPr lang="en-US"/>
              <a:t>Click to edit Master title style</a:t>
            </a:r>
            <a:endParaRPr lang="en-GB" dirty="0"/>
          </a:p>
        </p:txBody>
      </p:sp>
      <p:sp>
        <p:nvSpPr>
          <p:cNvPr id="3" name="Text Placeholder 2"/>
          <p:cNvSpPr>
            <a:spLocks noGrp="1"/>
          </p:cNvSpPr>
          <p:nvPr>
            <p:ph type="body" idx="1"/>
          </p:nvPr>
        </p:nvSpPr>
        <p:spPr>
          <a:xfrm>
            <a:off x="1109784" y="1608138"/>
            <a:ext cx="9984154" cy="439896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Slide Number Placeholder 5"/>
          <p:cNvSpPr>
            <a:spLocks noGrp="1"/>
          </p:cNvSpPr>
          <p:nvPr>
            <p:ph type="sldNum" sz="quarter" idx="4"/>
          </p:nvPr>
        </p:nvSpPr>
        <p:spPr>
          <a:xfrm>
            <a:off x="1109785" y="6453337"/>
            <a:ext cx="2934471" cy="288033"/>
          </a:xfrm>
          <a:prstGeom prst="rect">
            <a:avLst/>
          </a:prstGeom>
        </p:spPr>
        <p:txBody>
          <a:bodyPr vert="horz" lIns="0" tIns="0" rIns="0" bIns="0" rtlCol="0" anchor="t" anchorCtr="0"/>
          <a:lstStyle>
            <a:lvl1pPr algn="l">
              <a:defRPr sz="1200">
                <a:solidFill>
                  <a:schemeClr val="bg1"/>
                </a:solidFill>
                <a:latin typeface="Trebuchet MS" pitchFamily="34" charset="0"/>
              </a:defRPr>
            </a:lvl1pPr>
          </a:lstStyle>
          <a:p>
            <a:fld id="{476351FE-2590-4770-93BD-A8825C52E3AE}" type="slidenum">
              <a:rPr lang="en-GB" smtClean="0"/>
              <a:pPr/>
              <a:t>‹#›</a:t>
            </a:fld>
            <a:endParaRPr lang="en-GB" dirty="0"/>
          </a:p>
        </p:txBody>
      </p:sp>
    </p:spTree>
    <p:extLst>
      <p:ext uri="{BB962C8B-B14F-4D97-AF65-F5344CB8AC3E}">
        <p14:creationId xmlns:p14="http://schemas.microsoft.com/office/powerpoint/2010/main" val="33191580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hf hdr="0" ftr="0" dt="0"/>
  <p:txStyles>
    <p:titleStyle>
      <a:lvl1pPr algn="l" defTabSz="914400" rtl="0" eaLnBrk="1" latinLnBrk="0" hangingPunct="1">
        <a:spcBef>
          <a:spcPct val="0"/>
        </a:spcBef>
        <a:buNone/>
        <a:defRPr sz="2100" kern="1200">
          <a:solidFill>
            <a:schemeClr val="tx1"/>
          </a:solidFill>
          <a:latin typeface="Trebuchet MS" pitchFamily="34" charset="0"/>
          <a:ea typeface="+mj-ea"/>
          <a:cs typeface="+mj-cs"/>
        </a:defRPr>
      </a:lvl1pPr>
    </p:titleStyle>
    <p:bodyStyle>
      <a:lvl1pPr marL="0" indent="0" algn="l" defTabSz="914400" rtl="0" eaLnBrk="1" latinLnBrk="0" hangingPunct="1">
        <a:spcBef>
          <a:spcPct val="20000"/>
        </a:spcBef>
        <a:buFont typeface="Trebuchet MS" pitchFamily="34" charset="0"/>
        <a:buNone/>
        <a:defRPr sz="1200" kern="1200">
          <a:solidFill>
            <a:schemeClr val="tx2"/>
          </a:solidFill>
          <a:latin typeface="Trebuchet MS" pitchFamily="34" charset="0"/>
          <a:ea typeface="+mn-ea"/>
          <a:cs typeface="+mn-cs"/>
        </a:defRPr>
      </a:lvl1pPr>
      <a:lvl2pPr marL="0" indent="0" algn="l" defTabSz="914400" rtl="0" eaLnBrk="1" latinLnBrk="0" hangingPunct="1">
        <a:lnSpc>
          <a:spcPct val="150000"/>
        </a:lnSpc>
        <a:spcBef>
          <a:spcPct val="20000"/>
        </a:spcBef>
        <a:buFont typeface="Trebuchet MS" pitchFamily="34" charset="0"/>
        <a:buNone/>
        <a:defRPr sz="1400" kern="1200">
          <a:solidFill>
            <a:schemeClr val="tx1"/>
          </a:solidFill>
          <a:latin typeface="Trebuchet MS" pitchFamily="34" charset="0"/>
          <a:ea typeface="+mn-ea"/>
          <a:cs typeface="+mn-cs"/>
        </a:defRPr>
      </a:lvl2pPr>
      <a:lvl3pPr marL="180975" indent="-180975" algn="l" defTabSz="914400" rtl="0" eaLnBrk="1" latinLnBrk="0" hangingPunct="1">
        <a:lnSpc>
          <a:spcPct val="150000"/>
        </a:lnSpc>
        <a:spcBef>
          <a:spcPct val="20000"/>
        </a:spcBef>
        <a:buSzPct val="120000"/>
        <a:buFont typeface="Trebuchet MS" pitchFamily="34" charset="0"/>
        <a:buChar char="●"/>
        <a:defRPr sz="1200" kern="1200">
          <a:solidFill>
            <a:schemeClr val="tx2"/>
          </a:solidFill>
          <a:latin typeface="Trebuchet MS" pitchFamily="34" charset="0"/>
          <a:ea typeface="+mn-ea"/>
          <a:cs typeface="+mn-cs"/>
        </a:defRPr>
      </a:lvl3pPr>
      <a:lvl4pPr marL="361950" indent="-180975" algn="l" defTabSz="914400" rtl="0" eaLnBrk="1" latinLnBrk="0" hangingPunct="1">
        <a:lnSpc>
          <a:spcPct val="100000"/>
        </a:lnSpc>
        <a:spcBef>
          <a:spcPct val="20000"/>
        </a:spcBef>
        <a:buSzPct val="120000"/>
        <a:buFont typeface="Trebuchet MS" pitchFamily="34" charset="0"/>
        <a:buChar char="●"/>
        <a:defRPr sz="1200" kern="1200">
          <a:solidFill>
            <a:schemeClr val="tx2"/>
          </a:solidFill>
          <a:latin typeface="Trebuchet MS" pitchFamily="34" charset="0"/>
          <a:ea typeface="+mn-ea"/>
          <a:cs typeface="+mn-cs"/>
        </a:defRPr>
      </a:lvl4pPr>
      <a:lvl5pPr marL="542925" indent="-180975" algn="l" defTabSz="914400" rtl="0" eaLnBrk="1" latinLnBrk="0" hangingPunct="1">
        <a:lnSpc>
          <a:spcPct val="100000"/>
        </a:lnSpc>
        <a:spcBef>
          <a:spcPct val="20000"/>
        </a:spcBef>
        <a:buSzPct val="120000"/>
        <a:buFont typeface="Trebuchet MS" pitchFamily="34" charset="0"/>
        <a:buChar char="●"/>
        <a:defRPr sz="1200" kern="1200">
          <a:solidFill>
            <a:schemeClr val="tx2"/>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43">
            <a:extLst>
              <a:ext uri="{FF2B5EF4-FFF2-40B4-BE49-F238E27FC236}">
                <a16:creationId xmlns:a16="http://schemas.microsoft.com/office/drawing/2014/main" id="{ACEBCA6E-5AB8-4D10-9262-D0C34F5261A4}"/>
              </a:ext>
            </a:extLst>
          </p:cNvPr>
          <p:cNvGrpSpPr>
            <a:grpSpLocks/>
          </p:cNvGrpSpPr>
          <p:nvPr/>
        </p:nvGrpSpPr>
        <p:grpSpPr bwMode="auto">
          <a:xfrm>
            <a:off x="0" y="-7938"/>
            <a:ext cx="12192000" cy="6865938"/>
            <a:chOff x="0" y="-8467"/>
            <a:chExt cx="12192000" cy="6866467"/>
          </a:xfrm>
        </p:grpSpPr>
        <p:cxnSp>
          <p:nvCxnSpPr>
            <p:cNvPr id="20" name="Straight Connector 19">
              <a:extLst>
                <a:ext uri="{FF2B5EF4-FFF2-40B4-BE49-F238E27FC236}">
                  <a16:creationId xmlns:a16="http://schemas.microsoft.com/office/drawing/2014/main" id="{9BA8D2C4-4DCE-4A07-BB6D-8C8C2B955C72}"/>
                </a:ext>
              </a:extLst>
            </p:cNvPr>
            <p:cNvCxnSpPr/>
            <p:nvPr/>
          </p:nvCxnSpPr>
          <p:spPr>
            <a:xfrm>
              <a:off x="9371013" y="-528"/>
              <a:ext cx="1219200" cy="6858528"/>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55D8B01B-68D0-42CD-9B73-8252C21B957A}"/>
                </a:ext>
              </a:extLst>
            </p:cNvPr>
            <p:cNvCxnSpPr/>
            <p:nvPr/>
          </p:nvCxnSpPr>
          <p:spPr>
            <a:xfrm flipH="1">
              <a:off x="7424738" y="3681168"/>
              <a:ext cx="4764087" cy="3176832"/>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a:extLst>
                <a:ext uri="{FF2B5EF4-FFF2-40B4-BE49-F238E27FC236}">
                  <a16:creationId xmlns:a16="http://schemas.microsoft.com/office/drawing/2014/main" id="{7198EAA7-F8C5-4FC8-BACD-75AFCF711A63}"/>
                </a:ext>
              </a:extLst>
            </p:cNvPr>
            <p:cNvSpPr/>
            <p:nvPr/>
          </p:nvSpPr>
          <p:spPr>
            <a:xfrm>
              <a:off x="9182100" y="-8467"/>
              <a:ext cx="3006725"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a:extLst>
                <a:ext uri="{FF2B5EF4-FFF2-40B4-BE49-F238E27FC236}">
                  <a16:creationId xmlns:a16="http://schemas.microsoft.com/office/drawing/2014/main" id="{494FDB3F-6DF5-43A6-BA2B-56CAD3D7BB24}"/>
                </a:ext>
              </a:extLst>
            </p:cNvPr>
            <p:cNvSpPr/>
            <p:nvPr/>
          </p:nvSpPr>
          <p:spPr>
            <a:xfrm>
              <a:off x="9602788" y="-8467"/>
              <a:ext cx="2589212"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4429A685-7CB5-4173-94D1-A07345371D5C}"/>
                </a:ext>
              </a:extLst>
            </p:cNvPr>
            <p:cNvSpPr/>
            <p:nvPr/>
          </p:nvSpPr>
          <p:spPr>
            <a:xfrm>
              <a:off x="8932863" y="3047706"/>
              <a:ext cx="3259137" cy="381029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a:extLst>
                <a:ext uri="{FF2B5EF4-FFF2-40B4-BE49-F238E27FC236}">
                  <a16:creationId xmlns:a16="http://schemas.microsoft.com/office/drawing/2014/main" id="{EF5E0282-6EA0-44E4-93E5-B57479FE4C16}"/>
                </a:ext>
              </a:extLst>
            </p:cNvPr>
            <p:cNvSpPr/>
            <p:nvPr/>
          </p:nvSpPr>
          <p:spPr>
            <a:xfrm>
              <a:off x="9334500" y="-8467"/>
              <a:ext cx="2854325"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a:extLst>
                <a:ext uri="{FF2B5EF4-FFF2-40B4-BE49-F238E27FC236}">
                  <a16:creationId xmlns:a16="http://schemas.microsoft.com/office/drawing/2014/main" id="{6D4D15C1-5F1F-41BB-A436-C357AA47DF36}"/>
                </a:ext>
              </a:extLst>
            </p:cNvPr>
            <p:cNvSpPr/>
            <p:nvPr/>
          </p:nvSpPr>
          <p:spPr>
            <a:xfrm>
              <a:off x="10898188" y="-8467"/>
              <a:ext cx="1290637"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a:extLst>
                <a:ext uri="{FF2B5EF4-FFF2-40B4-BE49-F238E27FC236}">
                  <a16:creationId xmlns:a16="http://schemas.microsoft.com/office/drawing/2014/main" id="{3EC901DF-BBFE-4862-B5CF-E36CCD8D872A}"/>
                </a:ext>
              </a:extLst>
            </p:cNvPr>
            <p:cNvSpPr/>
            <p:nvPr/>
          </p:nvSpPr>
          <p:spPr>
            <a:xfrm>
              <a:off x="10939463" y="-8467"/>
              <a:ext cx="1249362"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1AB65F5C-6DC1-4B61-A472-EBAF4FE46DE3}"/>
                </a:ext>
              </a:extLst>
            </p:cNvPr>
            <p:cNvSpPr/>
            <p:nvPr/>
          </p:nvSpPr>
          <p:spPr>
            <a:xfrm>
              <a:off x="10371138" y="3589086"/>
              <a:ext cx="1817687" cy="3268914"/>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3308A546-8324-418E-A6F6-70FCE8AE330F}"/>
                </a:ext>
              </a:extLst>
            </p:cNvPr>
            <p:cNvSpPr/>
            <p:nvPr/>
          </p:nvSpPr>
          <p:spPr>
            <a:xfrm>
              <a:off x="0" y="4012981"/>
              <a:ext cx="449263" cy="2845019"/>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1027" name="Title Placeholder 1">
            <a:extLst>
              <a:ext uri="{FF2B5EF4-FFF2-40B4-BE49-F238E27FC236}">
                <a16:creationId xmlns:a16="http://schemas.microsoft.com/office/drawing/2014/main" id="{FAA013F4-A238-4FE0-8526-F2538A2FF53B}"/>
              </a:ext>
            </a:extLst>
          </p:cNvPr>
          <p:cNvSpPr>
            <a:spLocks noGrp="1"/>
          </p:cNvSpPr>
          <p:nvPr>
            <p:ph type="title"/>
          </p:nvPr>
        </p:nvSpPr>
        <p:spPr bwMode="auto">
          <a:xfrm>
            <a:off x="677863" y="609600"/>
            <a:ext cx="8596312"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41686E15-82B2-4FFA-805E-1BE213AED40F}"/>
              </a:ext>
            </a:extLst>
          </p:cNvPr>
          <p:cNvSpPr>
            <a:spLocks noGrp="1"/>
          </p:cNvSpPr>
          <p:nvPr>
            <p:ph type="body" idx="1"/>
          </p:nvPr>
        </p:nvSpPr>
        <p:spPr bwMode="auto">
          <a:xfrm>
            <a:off x="677863" y="2160588"/>
            <a:ext cx="8596312"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5B20C29-F7C1-49F2-AA4A-2729B39BB222}"/>
              </a:ext>
            </a:extLst>
          </p:cNvPr>
          <p:cNvSpPr>
            <a:spLocks noGrp="1"/>
          </p:cNvSpPr>
          <p:nvPr>
            <p:ph type="dt" sz="half" idx="2"/>
          </p:nvPr>
        </p:nvSpPr>
        <p:spPr>
          <a:xfrm>
            <a:off x="7205663" y="6042025"/>
            <a:ext cx="911225"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5223E109-4C85-4D33-953A-DA318E61F171}" type="datetimeFigureOut">
              <a:rPr lang="en-US"/>
              <a:pPr>
                <a:defRPr/>
              </a:pPr>
              <a:t>6/12/2018</a:t>
            </a:fld>
            <a:endParaRPr lang="en-US"/>
          </a:p>
        </p:txBody>
      </p:sp>
      <p:sp>
        <p:nvSpPr>
          <p:cNvPr id="5" name="Footer Placeholder 4">
            <a:extLst>
              <a:ext uri="{FF2B5EF4-FFF2-40B4-BE49-F238E27FC236}">
                <a16:creationId xmlns:a16="http://schemas.microsoft.com/office/drawing/2014/main" id="{635CD7A0-FBA2-4C33-AE77-FE4C7AD34C6E}"/>
              </a:ext>
            </a:extLst>
          </p:cNvPr>
          <p:cNvSpPr>
            <a:spLocks noGrp="1"/>
          </p:cNvSpPr>
          <p:nvPr>
            <p:ph type="ftr" sz="quarter" idx="3"/>
          </p:nvPr>
        </p:nvSpPr>
        <p:spPr>
          <a:xfrm>
            <a:off x="677863" y="6042025"/>
            <a:ext cx="6297612"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B552DB17-D0AA-4BB6-B3DF-CF254B3C7C28}"/>
              </a:ext>
            </a:extLst>
          </p:cNvPr>
          <p:cNvSpPr>
            <a:spLocks noGrp="1"/>
          </p:cNvSpPr>
          <p:nvPr>
            <p:ph type="sldNum" sz="quarter" idx="4"/>
          </p:nvPr>
        </p:nvSpPr>
        <p:spPr>
          <a:xfrm>
            <a:off x="8589963" y="6042025"/>
            <a:ext cx="684212"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accent1"/>
                </a:solidFill>
                <a:latin typeface="+mn-lt"/>
              </a:defRPr>
            </a:lvl1pPr>
          </a:lstStyle>
          <a:p>
            <a:pPr>
              <a:defRPr/>
            </a:pPr>
            <a:fld id="{56259FE5-CFF1-47BD-A952-52724694AEDD}" type="slidenum">
              <a:rPr lang="en-US"/>
              <a:pPr>
                <a:defRPr/>
              </a:pPr>
              <a:t>‹#›</a:t>
            </a:fld>
            <a:endParaRPr lang="en-US"/>
          </a:p>
        </p:txBody>
      </p:sp>
      <p:pic>
        <p:nvPicPr>
          <p:cNvPr id="1032" name="Picture 17">
            <a:extLst>
              <a:ext uri="{FF2B5EF4-FFF2-40B4-BE49-F238E27FC236}">
                <a16:creationId xmlns:a16="http://schemas.microsoft.com/office/drawing/2014/main" id="{4A605803-0C22-4D20-A84D-6814AFDBC17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410825" y="523875"/>
            <a:ext cx="1463675"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341717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xStyles>
    <p:titleStyle>
      <a:lvl1pPr algn="l" defTabSz="457200" rtl="0" eaLnBrk="0" fontAlgn="base" hangingPunct="0">
        <a:spcBef>
          <a:spcPct val="0"/>
        </a:spcBef>
        <a:spcAft>
          <a:spcPct val="0"/>
        </a:spcAft>
        <a:defRPr sz="3600" kern="1200">
          <a:solidFill>
            <a:schemeClr val="accent1"/>
          </a:solidFill>
          <a:latin typeface="+mj-lt"/>
          <a:ea typeface="+mj-ea"/>
          <a:cs typeface="+mj-cs"/>
        </a:defRPr>
      </a:lvl1pPr>
      <a:lvl2pPr algn="l" defTabSz="457200" rtl="0" eaLnBrk="0" fontAlgn="base" hangingPunct="0">
        <a:spcBef>
          <a:spcPct val="0"/>
        </a:spcBef>
        <a:spcAft>
          <a:spcPct val="0"/>
        </a:spcAft>
        <a:defRPr sz="3600">
          <a:solidFill>
            <a:schemeClr val="accent1"/>
          </a:solidFill>
          <a:latin typeface="Trebuchet MS" panose="020B0603020202020204" pitchFamily="34" charset="0"/>
        </a:defRPr>
      </a:lvl2pPr>
      <a:lvl3pPr algn="l" defTabSz="457200" rtl="0" eaLnBrk="0" fontAlgn="base" hangingPunct="0">
        <a:spcBef>
          <a:spcPct val="0"/>
        </a:spcBef>
        <a:spcAft>
          <a:spcPct val="0"/>
        </a:spcAft>
        <a:defRPr sz="3600">
          <a:solidFill>
            <a:schemeClr val="accent1"/>
          </a:solidFill>
          <a:latin typeface="Trebuchet MS" panose="020B0603020202020204" pitchFamily="34" charset="0"/>
        </a:defRPr>
      </a:lvl3pPr>
      <a:lvl4pPr algn="l" defTabSz="457200" rtl="0" eaLnBrk="0" fontAlgn="base" hangingPunct="0">
        <a:spcBef>
          <a:spcPct val="0"/>
        </a:spcBef>
        <a:spcAft>
          <a:spcPct val="0"/>
        </a:spcAft>
        <a:defRPr sz="3600">
          <a:solidFill>
            <a:schemeClr val="accent1"/>
          </a:solidFill>
          <a:latin typeface="Trebuchet MS" panose="020B0603020202020204" pitchFamily="34" charset="0"/>
        </a:defRPr>
      </a:lvl4pPr>
      <a:lvl5pPr algn="l" defTabSz="457200" rtl="0" eaLnBrk="0" fontAlgn="base" hangingPunct="0">
        <a:spcBef>
          <a:spcPct val="0"/>
        </a:spcBef>
        <a:spcAft>
          <a:spcPct val="0"/>
        </a:spcAft>
        <a:defRPr sz="3600">
          <a:solidFill>
            <a:schemeClr val="accent1"/>
          </a:solidFill>
          <a:latin typeface="Trebuchet MS" panose="020B0603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ts val="1000"/>
        </a:spcBef>
        <a:spcAft>
          <a:spcPct val="0"/>
        </a:spcAft>
        <a:buClr>
          <a:schemeClr val="accent1"/>
        </a:buClr>
        <a:buSzPct val="80000"/>
        <a:buFont typeface="Wingdings 3" panose="05040102010807070707" pitchFamily="18" charset="2"/>
        <a:buChar char=""/>
        <a:defRPr kern="1200">
          <a:solidFill>
            <a:srgbClr val="404040"/>
          </a:solidFill>
          <a:latin typeface="+mn-lt"/>
          <a:ea typeface="+mn-ea"/>
          <a:cs typeface="+mn-cs"/>
        </a:defRPr>
      </a:lvl1pPr>
      <a:lvl2pPr marL="742950" indent="-28575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600" kern="1200">
          <a:solidFill>
            <a:srgbClr val="404040"/>
          </a:solidFill>
          <a:latin typeface="+mn-lt"/>
          <a:ea typeface="+mn-ea"/>
          <a:cs typeface="+mn-cs"/>
        </a:defRPr>
      </a:lvl2pPr>
      <a:lvl3pPr marL="11430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400" kern="1200">
          <a:solidFill>
            <a:srgbClr val="404040"/>
          </a:solidFill>
          <a:latin typeface="+mn-lt"/>
          <a:ea typeface="+mn-ea"/>
          <a:cs typeface="+mn-cs"/>
        </a:defRPr>
      </a:lvl3pPr>
      <a:lvl4pPr marL="16002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4pPr>
      <a:lvl5pPr marL="2057400" indent="-228600" algn="l" defTabSz="457200" rtl="0" eaLnBrk="0" fontAlgn="base" hangingPunct="0">
        <a:spcBef>
          <a:spcPts val="1000"/>
        </a:spcBef>
        <a:spcAft>
          <a:spcPct val="0"/>
        </a:spcAft>
        <a:buClr>
          <a:schemeClr val="accent1"/>
        </a:buClr>
        <a:buSzPct val="80000"/>
        <a:buFont typeface="Wingdings 3" panose="05040102010807070707" pitchFamily="18" charset="2"/>
        <a:buChar char=""/>
        <a:defRPr sz="1200" kern="1200">
          <a:solidFill>
            <a:srgbClr val="404040"/>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B57A49-F94B-4963-B9FF-8F4713C713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cs-CZ"/>
          </a:p>
        </p:txBody>
      </p:sp>
      <p:sp>
        <p:nvSpPr>
          <p:cNvPr id="3" name="Text Placeholder 2">
            <a:extLst>
              <a:ext uri="{FF2B5EF4-FFF2-40B4-BE49-F238E27FC236}">
                <a16:creationId xmlns:a16="http://schemas.microsoft.com/office/drawing/2014/main" id="{E59B6194-8F94-46D1-BF04-6FA270A152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4" name="Date Placeholder 3">
            <a:extLst>
              <a:ext uri="{FF2B5EF4-FFF2-40B4-BE49-F238E27FC236}">
                <a16:creationId xmlns:a16="http://schemas.microsoft.com/office/drawing/2014/main" id="{279AD27B-CC45-419A-BE32-78CECB01EE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6BECE5-E537-46EA-83D5-F1523C4ACBB9}" type="datetimeFigureOut">
              <a:rPr lang="cs-CZ" smtClean="0"/>
              <a:t>12.06.2018</a:t>
            </a:fld>
            <a:endParaRPr lang="cs-CZ"/>
          </a:p>
        </p:txBody>
      </p:sp>
      <p:sp>
        <p:nvSpPr>
          <p:cNvPr id="5" name="Footer Placeholder 4">
            <a:extLst>
              <a:ext uri="{FF2B5EF4-FFF2-40B4-BE49-F238E27FC236}">
                <a16:creationId xmlns:a16="http://schemas.microsoft.com/office/drawing/2014/main" id="{86DE7B80-ACC0-48EB-9A0F-CBE5FD39E8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a:extLst>
              <a:ext uri="{FF2B5EF4-FFF2-40B4-BE49-F238E27FC236}">
                <a16:creationId xmlns:a16="http://schemas.microsoft.com/office/drawing/2014/main" id="{E48A146B-385D-42CC-B604-81A2D6C1BC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24ACE4-F2BD-4F8A-8152-0D3D29B2C68F}" type="slidenum">
              <a:rPr lang="cs-CZ" smtClean="0"/>
              <a:t>‹#›</a:t>
            </a:fld>
            <a:endParaRPr lang="cs-CZ"/>
          </a:p>
        </p:txBody>
      </p:sp>
    </p:spTree>
    <p:extLst>
      <p:ext uri="{BB962C8B-B14F-4D97-AF65-F5344CB8AC3E}">
        <p14:creationId xmlns:p14="http://schemas.microsoft.com/office/powerpoint/2010/main" val="825860784"/>
      </p:ext>
    </p:extLst>
  </p:cSld>
  <p:clrMap bg1="lt1" tx1="dk1" bg2="lt2" tx2="dk2" accent1="accent1" accent2="accent2" accent3="accent3" accent4="accent4" accent5="accent5" accent6="accent6" hlink="hlink" folHlink="folHlink"/>
  <p:sldLayoutIdLst>
    <p:sldLayoutId id="2147483669" r:id="rId1"/>
  </p:sldLayoutIdLst>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026" name="Rectangle 2"/>
          <p:cNvSpPr>
            <a:spLocks noGrp="1" noChangeAspect="1" noChangeArrowheads="1"/>
          </p:cNvSpPr>
          <p:nvPr>
            <p:ph type="title"/>
          </p:nvPr>
        </p:nvSpPr>
        <p:spPr bwMode="auto">
          <a:xfrm>
            <a:off x="12598401" y="900113"/>
            <a:ext cx="48684" cy="63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a:t>Klicken Sie, um das Titelformat zu bearbeiten</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a:t>Klicken Sie, um die Formate des Vorlagentextes zu bearbeiten</a:t>
            </a:r>
          </a:p>
          <a:p>
            <a:pPr lvl="1"/>
            <a:r>
              <a:rPr lang="de-DE"/>
              <a:t>Zweite Ebene</a:t>
            </a:r>
          </a:p>
          <a:p>
            <a:pPr lvl="2"/>
            <a:r>
              <a:rPr lang="de-DE"/>
              <a:t>Dritte Ebene</a:t>
            </a:r>
          </a:p>
          <a:p>
            <a:pPr lvl="3"/>
            <a:r>
              <a:rPr lang="de-DE"/>
              <a:t>Vierte Ebene</a:t>
            </a:r>
          </a:p>
          <a:p>
            <a:pPr lvl="4"/>
            <a:r>
              <a:rPr lang="de-DE"/>
              <a:t>Fünfte Ebene</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de-DE"/>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de-DE"/>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09C3088-8E91-4CF3-8CF5-C04A577B1AC8}" type="slidenum">
              <a:rPr lang="de-DE"/>
              <a:pPr>
                <a:defRPr/>
              </a:pPr>
              <a:t>‹#›</a:t>
            </a:fld>
            <a:endParaRPr lang="de-DE"/>
          </a:p>
        </p:txBody>
      </p:sp>
    </p:spTree>
    <p:extLst>
      <p:ext uri="{BB962C8B-B14F-4D97-AF65-F5344CB8AC3E}">
        <p14:creationId xmlns:p14="http://schemas.microsoft.com/office/powerpoint/2010/main" val="1777413859"/>
      </p:ext>
    </p:extLst>
  </p:cSld>
  <p:clrMap bg1="lt1" tx1="dk1" bg2="lt2" tx2="dk2" accent1="accent1" accent2="accent2" accent3="accent3" accent4="accent4" accent5="accent5" accent6="accent6" hlink="hlink" folHlink="folHlink"/>
  <p:sldLayoutIdLst>
    <p:sldLayoutId id="2147483671" r:id="rId1"/>
  </p:sldLayoutIdLst>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xStyles>
    <p:titleStyle>
      <a:lvl1pPr algn="ctr" rtl="0" eaLnBrk="0" fontAlgn="base" hangingPunct="0">
        <a:spcBef>
          <a:spcPct val="0"/>
        </a:spcBef>
        <a:spcAft>
          <a:spcPct val="0"/>
        </a:spcAft>
        <a:defRPr sz="800">
          <a:solidFill>
            <a:schemeClr val="tx1"/>
          </a:solidFill>
          <a:latin typeface="+mj-lt"/>
          <a:ea typeface="+mj-ea"/>
          <a:cs typeface="+mj-cs"/>
        </a:defRPr>
      </a:lvl1pPr>
      <a:lvl2pPr algn="ctr" rtl="0" eaLnBrk="0" fontAlgn="base" hangingPunct="0">
        <a:spcBef>
          <a:spcPct val="0"/>
        </a:spcBef>
        <a:spcAft>
          <a:spcPct val="0"/>
        </a:spcAft>
        <a:defRPr sz="800">
          <a:solidFill>
            <a:schemeClr val="tx1"/>
          </a:solidFill>
          <a:latin typeface="Times New Roman" pitchFamily="18" charset="0"/>
        </a:defRPr>
      </a:lvl2pPr>
      <a:lvl3pPr algn="ctr" rtl="0" eaLnBrk="0" fontAlgn="base" hangingPunct="0">
        <a:spcBef>
          <a:spcPct val="0"/>
        </a:spcBef>
        <a:spcAft>
          <a:spcPct val="0"/>
        </a:spcAft>
        <a:defRPr sz="800">
          <a:solidFill>
            <a:schemeClr val="tx1"/>
          </a:solidFill>
          <a:latin typeface="Times New Roman" pitchFamily="18" charset="0"/>
        </a:defRPr>
      </a:lvl3pPr>
      <a:lvl4pPr algn="ctr" rtl="0" eaLnBrk="0" fontAlgn="base" hangingPunct="0">
        <a:spcBef>
          <a:spcPct val="0"/>
        </a:spcBef>
        <a:spcAft>
          <a:spcPct val="0"/>
        </a:spcAft>
        <a:defRPr sz="800">
          <a:solidFill>
            <a:schemeClr val="tx1"/>
          </a:solidFill>
          <a:latin typeface="Times New Roman" pitchFamily="18" charset="0"/>
        </a:defRPr>
      </a:lvl4pPr>
      <a:lvl5pPr algn="ctr" rtl="0" eaLnBrk="0" fontAlgn="base" hangingPunct="0">
        <a:spcBef>
          <a:spcPct val="0"/>
        </a:spcBef>
        <a:spcAft>
          <a:spcPct val="0"/>
        </a:spcAft>
        <a:defRPr sz="800">
          <a:solidFill>
            <a:schemeClr val="tx1"/>
          </a:solidFill>
          <a:latin typeface="Times New Roman" pitchFamily="18" charset="0"/>
        </a:defRPr>
      </a:lvl5pPr>
      <a:lvl6pPr marL="457200" algn="ctr" rtl="0" fontAlgn="base">
        <a:spcBef>
          <a:spcPct val="0"/>
        </a:spcBef>
        <a:spcAft>
          <a:spcPct val="0"/>
        </a:spcAft>
        <a:defRPr sz="800">
          <a:solidFill>
            <a:schemeClr val="tx1"/>
          </a:solidFill>
          <a:latin typeface="Times New Roman" pitchFamily="18" charset="0"/>
        </a:defRPr>
      </a:lvl6pPr>
      <a:lvl7pPr marL="914400" algn="ctr" rtl="0" fontAlgn="base">
        <a:spcBef>
          <a:spcPct val="0"/>
        </a:spcBef>
        <a:spcAft>
          <a:spcPct val="0"/>
        </a:spcAft>
        <a:defRPr sz="800">
          <a:solidFill>
            <a:schemeClr val="tx1"/>
          </a:solidFill>
          <a:latin typeface="Times New Roman" pitchFamily="18" charset="0"/>
        </a:defRPr>
      </a:lvl7pPr>
      <a:lvl8pPr marL="1371600" algn="ctr" rtl="0" fontAlgn="base">
        <a:spcBef>
          <a:spcPct val="0"/>
        </a:spcBef>
        <a:spcAft>
          <a:spcPct val="0"/>
        </a:spcAft>
        <a:defRPr sz="800">
          <a:solidFill>
            <a:schemeClr val="tx1"/>
          </a:solidFill>
          <a:latin typeface="Times New Roman" pitchFamily="18" charset="0"/>
        </a:defRPr>
      </a:lvl8pPr>
      <a:lvl9pPr marL="1828800" algn="ctr" rtl="0" fontAlgn="base">
        <a:spcBef>
          <a:spcPct val="0"/>
        </a:spcBef>
        <a:spcAft>
          <a:spcPct val="0"/>
        </a:spcAft>
        <a:defRPr sz="800">
          <a:solidFill>
            <a:schemeClr val="tx1"/>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8573EC-1DEA-4842-98AF-3BBF69A63DCB}" type="datetime1">
              <a:rPr lang="nb-NO" smtClean="0"/>
              <a:t>12.06.2018</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Ankylosing spondylitis society in Norway - Bekhterev Norge</a:t>
            </a:r>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689719-3EFF-41E6-82F1-38D27F5C8357}" type="slidenum">
              <a:rPr lang="nb-NO" smtClean="0"/>
              <a:t>‹#›</a:t>
            </a:fld>
            <a:endParaRPr lang="nb-NO"/>
          </a:p>
        </p:txBody>
      </p:sp>
    </p:spTree>
    <p:extLst>
      <p:ext uri="{BB962C8B-B14F-4D97-AF65-F5344CB8AC3E}">
        <p14:creationId xmlns:p14="http://schemas.microsoft.com/office/powerpoint/2010/main" val="1035892361"/>
      </p:ext>
    </p:extLst>
  </p:cSld>
  <p:clrMap bg1="lt1" tx1="dk1" bg2="lt2" tx2="dk2" accent1="accent1" accent2="accent2" accent3="accent3" accent4="accent4" accent5="accent5" accent6="accent6" hlink="hlink" folHlink="folHlink"/>
  <p:sldLayoutIdLst>
    <p:sldLayoutId id="2147483673" r:id="rId1"/>
    <p:sldLayoutId id="2147483674" r:id="rId2"/>
  </p:sldLayoutIdLst>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1324ED-53D4-43C1-8630-80B49050A179}" type="datetimeFigureOut">
              <a:rPr lang="ru-RU" smtClean="0"/>
              <a:t>12.06.2018</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3110C-355C-4009-B509-7FAEB9E5CD73}" type="slidenum">
              <a:rPr lang="ru-RU" smtClean="0"/>
              <a:t>‹#›</a:t>
            </a:fld>
            <a:endParaRPr lang="ru-RU"/>
          </a:p>
        </p:txBody>
      </p:sp>
    </p:spTree>
    <p:extLst>
      <p:ext uri="{BB962C8B-B14F-4D97-AF65-F5344CB8AC3E}">
        <p14:creationId xmlns:p14="http://schemas.microsoft.com/office/powerpoint/2010/main" val="240424638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Lst>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2546761"/>
      </p:ext>
    </p:extLst>
  </p:cSld>
  <p:clrMap bg1="lt1" tx1="dk1" bg2="lt2" tx2="dk2" accent1="accent1" accent2="accent2" accent3="accent3" accent4="accent4" accent5="accent5" accent6="accent6" hlink="hlink" folHlink="folHlink"/>
  <p:sldLayoutIdLst>
    <p:sldLayoutId id="2147483680" r:id="rId1"/>
  </p:sldLayoutIdLst>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endParaRPr lang="de-CH"/>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Tree>
    <p:extLst>
      <p:ext uri="{BB962C8B-B14F-4D97-AF65-F5344CB8AC3E}">
        <p14:creationId xmlns:p14="http://schemas.microsoft.com/office/powerpoint/2010/main" val="2223811893"/>
      </p:ext>
    </p:extLst>
  </p:cSld>
  <p:clrMap bg1="lt1" tx1="dk1" bg2="lt2" tx2="dk2" accent1="accent1" accent2="accent2" accent3="accent3" accent4="accent4" accent5="accent5" accent6="accent6" hlink="hlink" folHlink="folHlink"/>
  <p:sldLayoutIdLst>
    <p:sldLayoutId id="2147483682" r:id="rId1"/>
    <p:sldLayoutId id="2147483683" r:id="rId2"/>
  </p:sldLayoutIdLst>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18.xml"/><Relationship Id="rId5" Type="http://schemas.openxmlformats.org/officeDocument/2006/relationships/image" Target="../media/image41.JPG"/><Relationship Id="rId4" Type="http://schemas.openxmlformats.org/officeDocument/2006/relationships/image" Target="../media/image40.JP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45.emf"/></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9.jp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jp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8.png"/><Relationship Id="rId1" Type="http://schemas.openxmlformats.org/officeDocument/2006/relationships/slideLayout" Target="../slideLayouts/slideLayout21.xml"/><Relationship Id="rId4" Type="http://schemas.openxmlformats.org/officeDocument/2006/relationships/image" Target="../media/image52.jpg"/></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8.png"/><Relationship Id="rId1" Type="http://schemas.openxmlformats.org/officeDocument/2006/relationships/slideLayout" Target="../slideLayouts/slideLayout21.xml"/><Relationship Id="rId4" Type="http://schemas.openxmlformats.org/officeDocument/2006/relationships/image" Target="../media/image54.jpe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5.jpe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2.xml"/><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9.jpe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7.png"/><Relationship Id="rId1" Type="http://schemas.openxmlformats.org/officeDocument/2006/relationships/slideLayout" Target="../slideLayouts/slideLayout23.xml"/><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3.jpg"/><Relationship Id="rId7" Type="http://schemas.openxmlformats.org/officeDocument/2006/relationships/image" Target="../media/image66.jpeg"/><Relationship Id="rId2" Type="http://schemas.openxmlformats.org/officeDocument/2006/relationships/image" Target="../media/image62.jpeg"/><Relationship Id="rId1" Type="http://schemas.openxmlformats.org/officeDocument/2006/relationships/slideLayout" Target="../slideLayouts/slideLayout23.xml"/><Relationship Id="rId6" Type="http://schemas.openxmlformats.org/officeDocument/2006/relationships/image" Target="../media/image65.jpeg"/><Relationship Id="rId5" Type="http://schemas.openxmlformats.org/officeDocument/2006/relationships/image" Target="../media/image57.png"/><Relationship Id="rId4" Type="http://schemas.openxmlformats.org/officeDocument/2006/relationships/image" Target="../media/image64.jpeg"/></Relationships>
</file>

<file path=ppt/slides/_rels/slide33.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eg"/><Relationship Id="rId1" Type="http://schemas.openxmlformats.org/officeDocument/2006/relationships/slideLayout" Target="../slideLayouts/slideLayout25.xml"/><Relationship Id="rId5" Type="http://schemas.openxmlformats.org/officeDocument/2006/relationships/image" Target="../media/image73.png"/><Relationship Id="rId4" Type="http://schemas.openxmlformats.org/officeDocument/2006/relationships/image" Target="../media/image72.jpeg"/></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youtu.be/ZY1igCmc928" TargetMode="External"/><Relationship Id="rId1" Type="http://schemas.openxmlformats.org/officeDocument/2006/relationships/slideLayout" Target="../slideLayouts/slideLayout25.xml"/><Relationship Id="rId5" Type="http://schemas.openxmlformats.org/officeDocument/2006/relationships/image" Target="../media/image75.png"/><Relationship Id="rId4" Type="http://schemas.openxmlformats.org/officeDocument/2006/relationships/hyperlink" Target="https://youtu.be/iLhXRvoA8n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hyperlink" Target="http://www.bechterew.ch/en/screening-questionnaire.html" TargetMode="Externa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5.xml"/><Relationship Id="rId1" Type="http://schemas.openxmlformats.org/officeDocument/2006/relationships/slideLayout" Target="../slideLayouts/slideLayout29.xml"/><Relationship Id="rId4" Type="http://schemas.openxmlformats.org/officeDocument/2006/relationships/image" Target="../media/image81.JPG"/></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JPG"/><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4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openxmlformats.org/officeDocument/2006/relationships/image" Target="../media/image90.jpeg"/><Relationship Id="rId5" Type="http://schemas.openxmlformats.org/officeDocument/2006/relationships/image" Target="../media/image89.JPG"/><Relationship Id="rId4" Type="http://schemas.openxmlformats.org/officeDocument/2006/relationships/image" Target="../media/image88.jpeg"/></Relationships>
</file>

<file path=ppt/slides/_rels/slide44.xml.rels><?xml version="1.0" encoding="UTF-8" standalone="yes"?>
<Relationships xmlns="http://schemas.openxmlformats.org/package/2006/relationships"><Relationship Id="rId3" Type="http://schemas.openxmlformats.org/officeDocument/2006/relationships/hyperlink" Target="http://www.asone.nass.co.uk/" TargetMode="External"/><Relationship Id="rId2" Type="http://schemas.openxmlformats.org/officeDocument/2006/relationships/notesSlide" Target="../notesSlides/notesSlide18.xml"/><Relationship Id="rId1" Type="http://schemas.openxmlformats.org/officeDocument/2006/relationships/slideLayout" Target="../slideLayouts/slideLayout29.xml"/><Relationship Id="rId4" Type="http://schemas.openxmlformats.org/officeDocument/2006/relationships/image" Target="../media/image91.jpeg"/></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9.xml"/><Relationship Id="rId4" Type="http://schemas.openxmlformats.org/officeDocument/2006/relationships/image" Target="../media/image94.jpeg"/></Relationships>
</file>

<file path=ppt/slides/_rels/slide4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jpg"/><Relationship Id="rId2" Type="http://schemas.openxmlformats.org/officeDocument/2006/relationships/notesSlide" Target="../notesSlides/notesSlide19.xml"/><Relationship Id="rId1" Type="http://schemas.openxmlformats.org/officeDocument/2006/relationships/slideLayout" Target="../slideLayouts/slideLayout3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49.xml.rels><?xml version="1.0" encoding="UTF-8" standalone="yes"?>
<Relationships xmlns="http://schemas.openxmlformats.org/package/2006/relationships"><Relationship Id="rId8" Type="http://schemas.openxmlformats.org/officeDocument/2006/relationships/hyperlink" Target="http://twitter.com/spondylitis" TargetMode="External"/><Relationship Id="rId13" Type="http://schemas.openxmlformats.org/officeDocument/2006/relationships/image" Target="../media/image105.gif"/><Relationship Id="rId18" Type="http://schemas.openxmlformats.org/officeDocument/2006/relationships/hyperlink" Target="http://www.meetup.com/spondylitis/" TargetMode="External"/><Relationship Id="rId3" Type="http://schemas.openxmlformats.org/officeDocument/2006/relationships/image" Target="../media/image95.PNG"/><Relationship Id="rId7" Type="http://schemas.openxmlformats.org/officeDocument/2006/relationships/image" Target="../media/image102.gif"/><Relationship Id="rId12" Type="http://schemas.openxmlformats.org/officeDocument/2006/relationships/hyperlink" Target="http://pinterest.com/spondylitis/" TargetMode="External"/><Relationship Id="rId17" Type="http://schemas.openxmlformats.org/officeDocument/2006/relationships/image" Target="../media/image107.gif"/><Relationship Id="rId2" Type="http://schemas.openxmlformats.org/officeDocument/2006/relationships/notesSlide" Target="../notesSlides/notesSlide20.xml"/><Relationship Id="rId16" Type="http://schemas.openxmlformats.org/officeDocument/2006/relationships/hyperlink" Target="http://www.youtube.com/user/SPONDYLITISdotORG" TargetMode="External"/><Relationship Id="rId20" Type="http://schemas.openxmlformats.org/officeDocument/2006/relationships/image" Target="../media/image109.jpeg"/><Relationship Id="rId1" Type="http://schemas.openxmlformats.org/officeDocument/2006/relationships/slideLayout" Target="../slideLayouts/slideLayout32.xml"/><Relationship Id="rId6" Type="http://schemas.openxmlformats.org/officeDocument/2006/relationships/hyperlink" Target="http://www.facebook.com/spondylitis" TargetMode="External"/><Relationship Id="rId11" Type="http://schemas.openxmlformats.org/officeDocument/2006/relationships/image" Target="../media/image104.gif"/><Relationship Id="rId5" Type="http://schemas.openxmlformats.org/officeDocument/2006/relationships/image" Target="../media/image101.jpeg"/><Relationship Id="rId15" Type="http://schemas.openxmlformats.org/officeDocument/2006/relationships/image" Target="../media/image106.png"/><Relationship Id="rId10" Type="http://schemas.openxmlformats.org/officeDocument/2006/relationships/hyperlink" Target="http://www.linkedin.com/company/spondylitis-association-of-america" TargetMode="External"/><Relationship Id="rId19" Type="http://schemas.openxmlformats.org/officeDocument/2006/relationships/image" Target="../media/image108.gif"/><Relationship Id="rId4" Type="http://schemas.openxmlformats.org/officeDocument/2006/relationships/image" Target="../media/image100.jpeg"/><Relationship Id="rId9" Type="http://schemas.openxmlformats.org/officeDocument/2006/relationships/image" Target="../media/image103.gif"/><Relationship Id="rId14" Type="http://schemas.openxmlformats.org/officeDocument/2006/relationships/hyperlink" Target="http://spondylitis.tumblr.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1.xml"/><Relationship Id="rId1" Type="http://schemas.openxmlformats.org/officeDocument/2006/relationships/slideLayout" Target="../slideLayouts/slideLayout32.xml"/><Relationship Id="rId5" Type="http://schemas.openxmlformats.org/officeDocument/2006/relationships/image" Target="../media/image111.jpeg"/><Relationship Id="rId4" Type="http://schemas.openxmlformats.org/officeDocument/2006/relationships/image" Target="../media/image110.jpeg"/></Relationships>
</file>

<file path=ppt/slides/_rels/slide51.xml.rels><?xml version="1.0" encoding="UTF-8" standalone="yes"?>
<Relationships xmlns="http://schemas.openxmlformats.org/package/2006/relationships"><Relationship Id="rId3" Type="http://schemas.openxmlformats.org/officeDocument/2006/relationships/image" Target="../media/image112.gif"/><Relationship Id="rId2" Type="http://schemas.openxmlformats.org/officeDocument/2006/relationships/image" Target="../media/image95.PNG"/><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jpg"/><Relationship Id="rId2" Type="http://schemas.openxmlformats.org/officeDocument/2006/relationships/notesSlide" Target="../notesSlides/notesSlide22.xml"/><Relationship Id="rId1" Type="http://schemas.openxmlformats.org/officeDocument/2006/relationships/slideLayout" Target="../slideLayouts/slideLayout32.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5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6.xml.rels><?xml version="1.0" encoding="UTF-8" standalone="yes"?>
<Relationships xmlns="http://schemas.openxmlformats.org/package/2006/relationships"><Relationship Id="rId8" Type="http://schemas.openxmlformats.org/officeDocument/2006/relationships/image" Target="../media/image21.jpg"/><Relationship Id="rId13" Type="http://schemas.openxmlformats.org/officeDocument/2006/relationships/image" Target="../media/image26.JPG"/><Relationship Id="rId3" Type="http://schemas.openxmlformats.org/officeDocument/2006/relationships/image" Target="../media/image16.jpg"/><Relationship Id="rId7" Type="http://schemas.openxmlformats.org/officeDocument/2006/relationships/image" Target="../media/image20.jpg"/><Relationship Id="rId12" Type="http://schemas.openxmlformats.org/officeDocument/2006/relationships/image" Target="../media/image25.jpg"/><Relationship Id="rId2" Type="http://schemas.openxmlformats.org/officeDocument/2006/relationships/image" Target="../media/image15.jpg"/><Relationship Id="rId1" Type="http://schemas.openxmlformats.org/officeDocument/2006/relationships/slideLayout" Target="../slideLayouts/slideLayout13.xml"/><Relationship Id="rId6" Type="http://schemas.openxmlformats.org/officeDocument/2006/relationships/image" Target="../media/image19.jpg"/><Relationship Id="rId11" Type="http://schemas.openxmlformats.org/officeDocument/2006/relationships/image" Target="../media/image24.jpg"/><Relationship Id="rId5" Type="http://schemas.openxmlformats.org/officeDocument/2006/relationships/image" Target="../media/image18.jpg"/><Relationship Id="rId15" Type="http://schemas.openxmlformats.org/officeDocument/2006/relationships/image" Target="../media/image28.jpg"/><Relationship Id="rId10" Type="http://schemas.openxmlformats.org/officeDocument/2006/relationships/image" Target="../media/image23.jpg"/><Relationship Id="rId4" Type="http://schemas.openxmlformats.org/officeDocument/2006/relationships/image" Target="../media/image17.jpg"/><Relationship Id="rId9" Type="http://schemas.openxmlformats.org/officeDocument/2006/relationships/image" Target="../media/image22.jpg"/><Relationship Id="rId14" Type="http://schemas.openxmlformats.org/officeDocument/2006/relationships/image" Target="../media/image27.jpg"/></Relationships>
</file>

<file path=ppt/slides/_rels/slide6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gif"/><Relationship Id="rId1" Type="http://schemas.openxmlformats.org/officeDocument/2006/relationships/slideLayout" Target="../slideLayouts/slideLayout14.xml"/><Relationship Id="rId5" Type="http://schemas.openxmlformats.org/officeDocument/2006/relationships/image" Target="../media/image31.jpg"/><Relationship Id="rId4" Type="http://schemas.openxmlformats.org/officeDocument/2006/relationships/image" Target="../media/image30.jpeg"/></Relationships>
</file>

<file path=ppt/slides/_rels/slide7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g"/><Relationship Id="rId1" Type="http://schemas.openxmlformats.org/officeDocument/2006/relationships/slideLayout" Target="../slideLayouts/slideLayout7.xml"/><Relationship Id="rId4" Type="http://schemas.openxmlformats.org/officeDocument/2006/relationships/image" Target="../media/image132.jpg"/></Relationships>
</file>

<file path=ppt/slides/_rels/slide71.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133.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3.xml"/><Relationship Id="rId1" Type="http://schemas.openxmlformats.org/officeDocument/2006/relationships/slideLayout" Target="../slideLayouts/slideLayout33.xml"/><Relationship Id="rId4" Type="http://schemas.openxmlformats.org/officeDocument/2006/relationships/image" Target="../media/image137.png"/></Relationships>
</file>

<file path=ppt/slides/_rels/slide7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4.xml"/><Relationship Id="rId1" Type="http://schemas.openxmlformats.org/officeDocument/2006/relationships/slideLayout" Target="../slideLayouts/slideLayout34.xml"/><Relationship Id="rId4" Type="http://schemas.openxmlformats.org/officeDocument/2006/relationships/image" Target="../media/image139.png"/></Relationships>
</file>

<file path=ppt/slides/_rels/slide7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7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77.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7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8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1.xml"/><Relationship Id="rId1" Type="http://schemas.openxmlformats.org/officeDocument/2006/relationships/slideLayout" Target="../slideLayouts/slideLayout35.xml"/><Relationship Id="rId4" Type="http://schemas.openxmlformats.org/officeDocument/2006/relationships/image" Target="../media/image14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994313"/>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506AAD-2D44-4497-B84E-3DEFC6CEDBD1}"/>
              </a:ext>
            </a:extLst>
          </p:cNvPr>
          <p:cNvSpPr txBox="1"/>
          <p:nvPr/>
        </p:nvSpPr>
        <p:spPr>
          <a:xfrm>
            <a:off x="298450" y="800100"/>
            <a:ext cx="9302750" cy="5016500"/>
          </a:xfrm>
          <a:prstGeom prst="rect">
            <a:avLst/>
          </a:prstGeom>
          <a:noFill/>
        </p:spPr>
        <p:txBody>
          <a:bodyPr>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srgbClr val="2E83C3">
                    <a:lumMod val="75000"/>
                  </a:srgbClr>
                </a:solidFill>
                <a:effectLst/>
                <a:uLnTx/>
                <a:uFillTx/>
                <a:latin typeface="Trebuchet MS" panose="020B0603020202020204"/>
                <a:ea typeface="+mn-ea"/>
                <a:cs typeface="+mn-cs"/>
              </a:rPr>
              <a:t>Our Group shares a number of goals and objectives for people and families living with Ankylosing Spondylitis.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srgbClr val="2E83C3">
                    <a:lumMod val="75000"/>
                  </a:srgbClr>
                </a:solidFill>
                <a:effectLst/>
                <a:uLnTx/>
                <a:uFillTx/>
                <a:latin typeface="Trebuchet MS" panose="020B0603020202020204"/>
                <a:ea typeface="+mn-ea"/>
                <a:cs typeface="+mn-cs"/>
              </a:rPr>
              <a:t> We aim to provide the following: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2000" b="0" i="0" u="none" strike="noStrike" kern="1200" cap="none" spc="0" normalizeH="0" baseline="0" noProof="0" dirty="0">
              <a:ln>
                <a:noFill/>
              </a:ln>
              <a:solidFill>
                <a:prstClr val="black"/>
              </a:solidFill>
              <a:effectLst/>
              <a:uLnTx/>
              <a:uFillTx/>
              <a:latin typeface="Trebuchet MS" panose="020B0603020202020204"/>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prstClr val="white">
                    <a:lumMod val="50000"/>
                  </a:prstClr>
                </a:solidFill>
                <a:effectLst/>
                <a:uLnTx/>
                <a:uFillTx/>
                <a:latin typeface="Trebuchet MS" panose="020B0603020202020204"/>
                <a:ea typeface="+mn-ea"/>
                <a:cs typeface="+mn-cs"/>
              </a:rPr>
              <a:t>Forum for the exchange of ideas and experiences.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prstClr val="white">
                    <a:lumMod val="50000"/>
                  </a:prstClr>
                </a:solidFill>
                <a:effectLst/>
                <a:uLnTx/>
                <a:uFillTx/>
                <a:latin typeface="Trebuchet MS" panose="020B0603020202020204"/>
                <a:ea typeface="+mn-ea"/>
                <a:cs typeface="+mn-cs"/>
              </a:rPr>
              <a:t>Distribute AS information to patients and medical professionals.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prstClr val="white">
                    <a:lumMod val="50000"/>
                  </a:prstClr>
                </a:solidFill>
                <a:effectLst/>
                <a:uLnTx/>
                <a:uFillTx/>
                <a:latin typeface="Trebuchet MS" panose="020B0603020202020204"/>
                <a:ea typeface="+mn-ea"/>
                <a:cs typeface="+mn-cs"/>
              </a:rPr>
              <a:t>Provide and co-ordinate educational information, events, workshops and seminars/webinars on AS.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prstClr val="white">
                    <a:lumMod val="50000"/>
                  </a:prstClr>
                </a:solidFill>
                <a:effectLst/>
                <a:uLnTx/>
                <a:uFillTx/>
                <a:latin typeface="Trebuchet MS" panose="020B0603020202020204"/>
                <a:ea typeface="+mn-ea"/>
                <a:cs typeface="+mn-cs"/>
              </a:rPr>
              <a:t>Co-operate and interact with local, interstate, international Arthritis and peer support groups including participation in their events and activities.</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prstClr val="white">
                    <a:lumMod val="50000"/>
                  </a:prstClr>
                </a:solidFill>
                <a:effectLst/>
                <a:uLnTx/>
                <a:uFillTx/>
                <a:latin typeface="Trebuchet MS" panose="020B0603020202020204"/>
                <a:ea typeface="+mn-ea"/>
                <a:cs typeface="+mn-cs"/>
              </a:rPr>
              <a:t>Arrange social events and activities for our group members, their families and friends</a:t>
            </a:r>
            <a:r>
              <a:rPr kumimoji="0" lang="en-AU" sz="2000" b="0" i="0" u="none" strike="noStrike" kern="1200" cap="none" spc="0" normalizeH="0" baseline="0" noProof="0" dirty="0">
                <a:ln>
                  <a:noFill/>
                </a:ln>
                <a:solidFill>
                  <a:prstClr val="white">
                    <a:lumMod val="50000"/>
                  </a:prstClr>
                </a:solidFill>
                <a:effectLst/>
                <a:uLnTx/>
                <a:uFillTx/>
                <a:latin typeface="Trebuchet MS" panose="020B0603020202020204"/>
                <a:ea typeface="+mn-ea"/>
                <a:cs typeface="+mn-cs"/>
              </a:rPr>
              <a:t>.</a:t>
            </a:r>
          </a:p>
        </p:txBody>
      </p:sp>
    </p:spTree>
    <p:extLst>
      <p:ext uri="{BB962C8B-B14F-4D97-AF65-F5344CB8AC3E}">
        <p14:creationId xmlns:p14="http://schemas.microsoft.com/office/powerpoint/2010/main" val="726661528"/>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450AC-A971-4F55-9330-F5365401DAAF}"/>
              </a:ext>
            </a:extLst>
          </p:cNvPr>
          <p:cNvSpPr>
            <a:spLocks noGrp="1"/>
          </p:cNvSpPr>
          <p:nvPr>
            <p:ph type="title"/>
          </p:nvPr>
        </p:nvSpPr>
        <p:spPr>
          <a:xfrm>
            <a:off x="677863" y="288925"/>
            <a:ext cx="8596312" cy="2628900"/>
          </a:xfrm>
        </p:spPr>
        <p:txBody>
          <a:bodyPr rtlCol="0">
            <a:normAutofit fontScale="90000"/>
          </a:bodyPr>
          <a:lstStyle/>
          <a:p>
            <a:pPr eaLnBrk="1" fontAlgn="auto" hangingPunct="1">
              <a:spcAft>
                <a:spcPts val="0"/>
              </a:spcAft>
              <a:defRPr/>
            </a:pPr>
            <a:r>
              <a:rPr lang="en-AU" sz="3100" dirty="0">
                <a:solidFill>
                  <a:schemeClr val="accent2">
                    <a:lumMod val="75000"/>
                  </a:schemeClr>
                </a:solidFill>
              </a:rPr>
              <a:t>AS Victoria </a:t>
            </a:r>
            <a:r>
              <a:rPr lang="en-AU" sz="3100" dirty="0" err="1">
                <a:solidFill>
                  <a:schemeClr val="accent2">
                    <a:lumMod val="75000"/>
                  </a:schemeClr>
                </a:solidFill>
              </a:rPr>
              <a:t>Inc</a:t>
            </a:r>
            <a:r>
              <a:rPr lang="en-AU" sz="3100" dirty="0">
                <a:solidFill>
                  <a:schemeClr val="accent2">
                    <a:lumMod val="75000"/>
                  </a:schemeClr>
                </a:solidFill>
              </a:rPr>
              <a:t> Annual Seminar or Webinar is held each October. </a:t>
            </a:r>
            <a:r>
              <a:rPr lang="en-AU" sz="3100" dirty="0">
                <a:solidFill>
                  <a:schemeClr val="bg1">
                    <a:lumMod val="50000"/>
                  </a:schemeClr>
                </a:solidFill>
              </a:rPr>
              <a:t>We have had speakers from the fields of Rheumatology, Ophthalmology , Gastroenterology , Endocrinology, Psychology, Exercise Physiology and various representatives from </a:t>
            </a:r>
            <a:r>
              <a:rPr lang="en-AU" sz="3100" i="1" dirty="0">
                <a:solidFill>
                  <a:schemeClr val="bg1">
                    <a:lumMod val="50000"/>
                  </a:schemeClr>
                </a:solidFill>
              </a:rPr>
              <a:t>Move </a:t>
            </a:r>
            <a:r>
              <a:rPr lang="en-AU" sz="3100" dirty="0">
                <a:solidFill>
                  <a:schemeClr val="bg1">
                    <a:lumMod val="50000"/>
                  </a:schemeClr>
                </a:solidFill>
              </a:rPr>
              <a:t>muscle bone and joint health. </a:t>
            </a:r>
            <a:br>
              <a:rPr lang="en-AU" dirty="0">
                <a:solidFill>
                  <a:schemeClr val="accent2">
                    <a:lumMod val="75000"/>
                  </a:schemeClr>
                </a:solidFill>
              </a:rPr>
            </a:br>
            <a:endParaRPr lang="en-AU" dirty="0">
              <a:solidFill>
                <a:schemeClr val="accent2">
                  <a:lumMod val="75000"/>
                </a:schemeClr>
              </a:solidFill>
            </a:endParaRPr>
          </a:p>
        </p:txBody>
      </p:sp>
      <p:pic>
        <p:nvPicPr>
          <p:cNvPr id="17411" name="Content Placeholder 3">
            <a:extLst>
              <a:ext uri="{FF2B5EF4-FFF2-40B4-BE49-F238E27FC236}">
                <a16:creationId xmlns:a16="http://schemas.microsoft.com/office/drawing/2014/main" id="{C7E7E8A1-BFEA-4E86-BE46-A411603340D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77863" y="2976563"/>
            <a:ext cx="3506787" cy="3302000"/>
          </a:xfrm>
        </p:spPr>
      </p:pic>
      <p:pic>
        <p:nvPicPr>
          <p:cNvPr id="17412" name="Picture 4">
            <a:extLst>
              <a:ext uri="{FF2B5EF4-FFF2-40B4-BE49-F238E27FC236}">
                <a16:creationId xmlns:a16="http://schemas.microsoft.com/office/drawing/2014/main" id="{149CCCE7-6266-488A-8AA4-8C31CDE4E9E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49763" y="2976563"/>
            <a:ext cx="5599112"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4195338"/>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1D12B-2A1C-415D-A550-6B3D000EF049}"/>
              </a:ext>
            </a:extLst>
          </p:cNvPr>
          <p:cNvSpPr>
            <a:spLocks noGrp="1"/>
          </p:cNvSpPr>
          <p:nvPr>
            <p:ph type="title"/>
          </p:nvPr>
        </p:nvSpPr>
        <p:spPr>
          <a:xfrm>
            <a:off x="298450" y="238125"/>
            <a:ext cx="9005888" cy="2216150"/>
          </a:xfrm>
        </p:spPr>
        <p:txBody>
          <a:bodyPr rtlCol="0">
            <a:normAutofit/>
          </a:bodyPr>
          <a:lstStyle/>
          <a:p>
            <a:pPr eaLnBrk="1" fontAlgn="auto">
              <a:spcAft>
                <a:spcPts val="0"/>
              </a:spcAft>
              <a:defRPr/>
            </a:pPr>
            <a:r>
              <a:rPr lang="en-AU" sz="3200" b="1" dirty="0">
                <a:solidFill>
                  <a:schemeClr val="accent1">
                    <a:lumMod val="50000"/>
                  </a:schemeClr>
                </a:solidFill>
              </a:rPr>
              <a:t>Information table at Austin Repatriation Hospital Outpatient Department </a:t>
            </a:r>
            <a:r>
              <a:rPr lang="en-AU" sz="2400" dirty="0">
                <a:solidFill>
                  <a:schemeClr val="bg1">
                    <a:lumMod val="50000"/>
                  </a:schemeClr>
                </a:solidFill>
              </a:rPr>
              <a:t>This initiative saw us talking to patients and distributing AS fact sheets, </a:t>
            </a:r>
            <a:r>
              <a:rPr lang="en-AU" sz="2400" dirty="0" err="1">
                <a:solidFill>
                  <a:schemeClr val="bg1">
                    <a:lumMod val="50000"/>
                  </a:schemeClr>
                </a:solidFill>
              </a:rPr>
              <a:t>AStretch</a:t>
            </a:r>
            <a:r>
              <a:rPr lang="en-AU" sz="2400" dirty="0">
                <a:solidFill>
                  <a:schemeClr val="bg1">
                    <a:lumMod val="50000"/>
                  </a:schemeClr>
                </a:solidFill>
              </a:rPr>
              <a:t> newsletters, booklets and related information on the same day as the Rheumatology and Spondylitis Clinics. </a:t>
            </a:r>
          </a:p>
        </p:txBody>
      </p:sp>
      <p:sp>
        <p:nvSpPr>
          <p:cNvPr id="4" name="TextBox 3">
            <a:extLst>
              <a:ext uri="{FF2B5EF4-FFF2-40B4-BE49-F238E27FC236}">
                <a16:creationId xmlns:a16="http://schemas.microsoft.com/office/drawing/2014/main" id="{A8EDC322-828C-4F5C-B8F9-F2AE2C9FE1A6}"/>
              </a:ext>
            </a:extLst>
          </p:cNvPr>
          <p:cNvSpPr txBox="1"/>
          <p:nvPr/>
        </p:nvSpPr>
        <p:spPr>
          <a:xfrm>
            <a:off x="5741988" y="2949575"/>
            <a:ext cx="3336925" cy="1108075"/>
          </a:xfrm>
          <a:prstGeom prst="rect">
            <a:avLst/>
          </a:prstGeom>
          <a:noFill/>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white">
                    <a:lumMod val="50000"/>
                  </a:prstClr>
                </a:solidFill>
                <a:effectLst/>
                <a:uLnTx/>
                <a:uFillTx/>
                <a:latin typeface="Trebuchet MS" panose="020B0603020202020204"/>
                <a:ea typeface="+mn-ea"/>
                <a:cs typeface="+mn-cs"/>
              </a:rPr>
              <a:t>Left to right –Tracey , Jan and Maria</a:t>
            </a:r>
            <a:br>
              <a:rPr kumimoji="0" lang="en-AU" sz="1800" b="0" i="0" u="none" strike="noStrike" kern="1200" cap="none" spc="0" normalizeH="0" baseline="0" noProof="0" dirty="0">
                <a:ln>
                  <a:noFill/>
                </a:ln>
                <a:solidFill>
                  <a:prstClr val="white">
                    <a:lumMod val="50000"/>
                  </a:prstClr>
                </a:solidFill>
                <a:effectLst/>
                <a:uLnTx/>
                <a:uFillTx/>
                <a:latin typeface="Trebuchet MS" panose="020B0603020202020204"/>
                <a:ea typeface="+mn-ea"/>
                <a:cs typeface="+mn-cs"/>
              </a:rPr>
            </a:br>
            <a:endParaRPr kumimoji="0" lang="en-AU"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18436" name="Picture 2">
            <a:extLst>
              <a:ext uri="{FF2B5EF4-FFF2-40B4-BE49-F238E27FC236}">
                <a16:creationId xmlns:a16="http://schemas.microsoft.com/office/drawing/2014/main" id="{E30901E2-44C6-48C3-B5A8-670E82BF3BA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1838" y="2824163"/>
            <a:ext cx="4451350" cy="391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7390536"/>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8EC9-111F-4BD7-9AD1-3198C3DCF27B}"/>
              </a:ext>
            </a:extLst>
          </p:cNvPr>
          <p:cNvSpPr>
            <a:spLocks noGrp="1"/>
          </p:cNvSpPr>
          <p:nvPr>
            <p:ph type="title"/>
          </p:nvPr>
        </p:nvSpPr>
        <p:spPr>
          <a:xfrm>
            <a:off x="268288" y="95250"/>
            <a:ext cx="9421812" cy="2454275"/>
          </a:xfrm>
        </p:spPr>
        <p:txBody>
          <a:bodyPr rtlCol="0">
            <a:normAutofit fontScale="90000"/>
          </a:bodyPr>
          <a:lstStyle/>
          <a:p>
            <a:pPr eaLnBrk="1" fontAlgn="auto" hangingPunct="1">
              <a:spcAft>
                <a:spcPts val="0"/>
              </a:spcAft>
              <a:defRPr/>
            </a:pPr>
            <a:r>
              <a:rPr lang="en-US" b="1" dirty="0"/>
              <a:t>AS Patient Talks to Medical Students</a:t>
            </a:r>
            <a:br>
              <a:rPr lang="en-US" b="1" dirty="0"/>
            </a:br>
            <a:r>
              <a:rPr lang="en-US" sz="2700" dirty="0">
                <a:solidFill>
                  <a:schemeClr val="bg1">
                    <a:lumMod val="50000"/>
                  </a:schemeClr>
                </a:solidFill>
              </a:rPr>
              <a:t>Monash University Clayton Campus, talks to 300 first year medical students. Annual event since 2015,some 900 medical students have gained a better understanding of AS.  We want them to carry this knowledge into their career as a GP and identify AS patients at an early stage.</a:t>
            </a:r>
            <a:br>
              <a:rPr lang="en-AU" sz="2700" dirty="0">
                <a:solidFill>
                  <a:schemeClr val="bg1">
                    <a:lumMod val="50000"/>
                  </a:schemeClr>
                </a:solidFill>
              </a:rPr>
            </a:br>
            <a:endParaRPr lang="en-AU" sz="2700" dirty="0">
              <a:solidFill>
                <a:schemeClr val="bg1">
                  <a:lumMod val="50000"/>
                </a:schemeClr>
              </a:solidFill>
            </a:endParaRPr>
          </a:p>
        </p:txBody>
      </p:sp>
      <p:sp>
        <p:nvSpPr>
          <p:cNvPr id="19459" name="Content Placeholder 2">
            <a:extLst>
              <a:ext uri="{FF2B5EF4-FFF2-40B4-BE49-F238E27FC236}">
                <a16:creationId xmlns:a16="http://schemas.microsoft.com/office/drawing/2014/main" id="{C2FBECB1-377E-43F9-B712-ED6249CC1FD8}"/>
              </a:ext>
            </a:extLst>
          </p:cNvPr>
          <p:cNvSpPr>
            <a:spLocks noGrp="1"/>
          </p:cNvSpPr>
          <p:nvPr>
            <p:ph idx="1"/>
          </p:nvPr>
        </p:nvSpPr>
        <p:spPr>
          <a:xfrm>
            <a:off x="7381875" y="4348163"/>
            <a:ext cx="4321175" cy="2316162"/>
          </a:xfrm>
        </p:spPr>
        <p:txBody>
          <a:bodyPr/>
          <a:lstStyle/>
          <a:p>
            <a:pPr marL="0" indent="0" algn="ctr" eaLnBrk="1">
              <a:lnSpc>
                <a:spcPts val="2000"/>
              </a:lnSpc>
              <a:buFont typeface="Wingdings 3" panose="05040102010807070707" pitchFamily="18" charset="2"/>
              <a:buNone/>
            </a:pPr>
            <a:r>
              <a:rPr lang="en-US" altLang="en-US" sz="2000" b="1">
                <a:solidFill>
                  <a:schemeClr val="tx1"/>
                </a:solidFill>
              </a:rPr>
              <a:t>Ankylosing Spondylitis Victoria Inc </a:t>
            </a:r>
            <a:endParaRPr lang="en-AU" altLang="en-US" sz="2000">
              <a:solidFill>
                <a:schemeClr val="tx1"/>
              </a:solidFill>
            </a:endParaRPr>
          </a:p>
          <a:p>
            <a:pPr marL="0" indent="0" algn="ctr" eaLnBrk="1">
              <a:lnSpc>
                <a:spcPts val="2000"/>
              </a:lnSpc>
              <a:buFont typeface="Wingdings 3" panose="05040102010807070707" pitchFamily="18" charset="2"/>
              <a:buNone/>
            </a:pPr>
            <a:r>
              <a:rPr lang="en-US" altLang="en-US" sz="2000" b="1">
                <a:solidFill>
                  <a:schemeClr val="tx1"/>
                </a:solidFill>
              </a:rPr>
              <a:t>PO Box 3166  Burnley North 3121</a:t>
            </a:r>
          </a:p>
          <a:p>
            <a:pPr marL="0" indent="0" algn="ctr" eaLnBrk="1">
              <a:lnSpc>
                <a:spcPts val="2000"/>
              </a:lnSpc>
              <a:buFont typeface="Wingdings 3" panose="05040102010807070707" pitchFamily="18" charset="2"/>
              <a:buNone/>
            </a:pPr>
            <a:r>
              <a:rPr lang="en-US" altLang="en-US" sz="2000" b="1">
                <a:solidFill>
                  <a:schemeClr val="tx1"/>
                </a:solidFill>
              </a:rPr>
              <a:t>Australia             </a:t>
            </a:r>
            <a:r>
              <a:rPr lang="en-US" altLang="en-US" sz="1600" b="1">
                <a:solidFill>
                  <a:schemeClr val="tx1"/>
                </a:solidFill>
              </a:rPr>
              <a:t>ABN </a:t>
            </a:r>
            <a:r>
              <a:rPr lang="en-AU" altLang="en-US" sz="1600" b="1">
                <a:solidFill>
                  <a:schemeClr val="tx1"/>
                </a:solidFill>
              </a:rPr>
              <a:t>66 915 454 826</a:t>
            </a:r>
            <a:endParaRPr lang="en-AU" altLang="en-US" sz="1600">
              <a:solidFill>
                <a:schemeClr val="tx1"/>
              </a:solidFill>
            </a:endParaRPr>
          </a:p>
          <a:p>
            <a:pPr marL="0" indent="0" algn="ctr" eaLnBrk="1">
              <a:lnSpc>
                <a:spcPts val="2000"/>
              </a:lnSpc>
              <a:buFont typeface="Wingdings 3" panose="05040102010807070707" pitchFamily="18" charset="2"/>
              <a:buNone/>
            </a:pPr>
            <a:r>
              <a:rPr lang="en-US" altLang="en-US" sz="2000" b="1">
                <a:solidFill>
                  <a:schemeClr val="tx1"/>
                </a:solidFill>
              </a:rPr>
              <a:t>www.asvictoria.org </a:t>
            </a:r>
            <a:endParaRPr lang="en-AU" altLang="en-US" sz="2000">
              <a:solidFill>
                <a:schemeClr val="tx1"/>
              </a:solidFill>
            </a:endParaRPr>
          </a:p>
          <a:p>
            <a:pPr marL="0" indent="0" algn="ctr" eaLnBrk="1">
              <a:lnSpc>
                <a:spcPts val="2000"/>
              </a:lnSpc>
              <a:buFont typeface="Wingdings 3" panose="05040102010807070707" pitchFamily="18" charset="2"/>
              <a:buNone/>
            </a:pPr>
            <a:r>
              <a:rPr lang="en-US" altLang="en-US" sz="2000" b="1">
                <a:solidFill>
                  <a:schemeClr val="tx1"/>
                </a:solidFill>
              </a:rPr>
              <a:t>asvicweb@gmail.com</a:t>
            </a:r>
            <a:endParaRPr lang="en-AU" altLang="en-US" sz="2000">
              <a:solidFill>
                <a:schemeClr val="tx1"/>
              </a:solidFill>
            </a:endParaRPr>
          </a:p>
          <a:p>
            <a:pPr marL="0" indent="0" algn="ctr" eaLnBrk="1">
              <a:lnSpc>
                <a:spcPts val="2000"/>
              </a:lnSpc>
              <a:buFont typeface="Wingdings 3" panose="05040102010807070707" pitchFamily="18" charset="2"/>
              <a:buNone/>
            </a:pPr>
            <a:r>
              <a:rPr lang="en-US" altLang="en-US" sz="2000" b="1">
                <a:solidFill>
                  <a:schemeClr val="tx1"/>
                </a:solidFill>
              </a:rPr>
              <a:t>www.facebook.com/asvicgroup</a:t>
            </a:r>
            <a:endParaRPr lang="en-AU" altLang="en-US" sz="2000">
              <a:solidFill>
                <a:schemeClr val="tx1"/>
              </a:solidFill>
            </a:endParaRPr>
          </a:p>
        </p:txBody>
      </p:sp>
      <p:sp>
        <p:nvSpPr>
          <p:cNvPr id="5" name="TextBox 4">
            <a:extLst>
              <a:ext uri="{FF2B5EF4-FFF2-40B4-BE49-F238E27FC236}">
                <a16:creationId xmlns:a16="http://schemas.microsoft.com/office/drawing/2014/main" id="{348F56B2-3709-4C02-B5BA-888AD0993E7E}"/>
              </a:ext>
            </a:extLst>
          </p:cNvPr>
          <p:cNvSpPr txBox="1"/>
          <p:nvPr/>
        </p:nvSpPr>
        <p:spPr>
          <a:xfrm>
            <a:off x="350838" y="5507038"/>
            <a:ext cx="7031037" cy="706437"/>
          </a:xfrm>
          <a:prstGeom prst="rect">
            <a:avLst/>
          </a:prstGeom>
          <a:noFill/>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prstClr val="white">
                    <a:lumMod val="50000"/>
                  </a:prstClr>
                </a:solidFill>
                <a:effectLst/>
                <a:uLnTx/>
                <a:uFillTx/>
                <a:latin typeface="Trebuchet MS" panose="020B0603020202020204"/>
                <a:ea typeface="+mn-ea"/>
                <a:cs typeface="+mn-cs"/>
              </a:rPr>
              <a:t>Our Speakers(L to R) - Ellen , Adam , Annie , Paul and </a:t>
            </a:r>
            <a:r>
              <a:rPr kumimoji="0" lang="en-AU" sz="2000" b="0" i="0" u="none" strike="noStrike" kern="1200" cap="none" spc="0" normalizeH="0" baseline="0" noProof="0" dirty="0" err="1">
                <a:ln>
                  <a:noFill/>
                </a:ln>
                <a:solidFill>
                  <a:prstClr val="white">
                    <a:lumMod val="50000"/>
                  </a:prstClr>
                </a:solidFill>
                <a:effectLst/>
                <a:uLnTx/>
                <a:uFillTx/>
                <a:latin typeface="Trebuchet MS" panose="020B0603020202020204"/>
                <a:ea typeface="+mn-ea"/>
                <a:cs typeface="+mn-cs"/>
              </a:rPr>
              <a:t>Rasul</a:t>
            </a:r>
            <a:r>
              <a:rPr kumimoji="0" lang="en-AU" sz="2000" b="0" i="0" u="none" strike="noStrike" kern="1200" cap="none" spc="0" normalizeH="0" baseline="0" noProof="0" dirty="0">
                <a:ln>
                  <a:noFill/>
                </a:ln>
                <a:solidFill>
                  <a:prstClr val="white">
                    <a:lumMod val="50000"/>
                  </a:prstClr>
                </a:solidFill>
                <a:effectLst/>
                <a:uLnTx/>
                <a:uFillTx/>
                <a:latin typeface="Trebuchet MS" panose="020B0603020202020204"/>
                <a:ea typeface="+mn-ea"/>
                <a:cs typeface="+mn-cs"/>
              </a:rPr>
              <a:t> awaiting their turn to address the students.</a:t>
            </a:r>
            <a:endParaRPr kumimoji="0" lang="en-AU" sz="1800" b="0" i="0" u="none" strike="noStrike" kern="1200" cap="none" spc="0" normalizeH="0" baseline="0" noProof="0" dirty="0">
              <a:ln>
                <a:noFill/>
              </a:ln>
              <a:solidFill>
                <a:prstClr val="black"/>
              </a:solidFill>
              <a:effectLst/>
              <a:uLnTx/>
              <a:uFillTx/>
              <a:latin typeface="Trebuchet MS" panose="020B0603020202020204"/>
              <a:ea typeface="+mn-ea"/>
              <a:cs typeface="+mn-cs"/>
            </a:endParaRPr>
          </a:p>
        </p:txBody>
      </p:sp>
      <p:pic>
        <p:nvPicPr>
          <p:cNvPr id="19461" name="Picture 2">
            <a:extLst>
              <a:ext uri="{FF2B5EF4-FFF2-40B4-BE49-F238E27FC236}">
                <a16:creationId xmlns:a16="http://schemas.microsoft.com/office/drawing/2014/main" id="{477D7D8A-2950-4443-829B-DF0C781B056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0838" y="2598738"/>
            <a:ext cx="7031037"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9538782"/>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9969C-BA97-43C0-9C09-8CBB988281F5}"/>
              </a:ext>
            </a:extLst>
          </p:cNvPr>
          <p:cNvSpPr>
            <a:spLocks noGrp="1"/>
          </p:cNvSpPr>
          <p:nvPr>
            <p:ph type="title"/>
          </p:nvPr>
        </p:nvSpPr>
        <p:spPr>
          <a:xfrm>
            <a:off x="838200" y="365125"/>
            <a:ext cx="10515600" cy="1601240"/>
          </a:xfrm>
        </p:spPr>
        <p:txBody>
          <a:bodyPr>
            <a:normAutofit fontScale="90000"/>
          </a:bodyPr>
          <a:lstStyle/>
          <a:p>
            <a:r>
              <a:rPr lang="en-GB" dirty="0"/>
              <a:t>Celebrating AS World Day with the Czech AS Club “</a:t>
            </a:r>
            <a:r>
              <a:rPr lang="cs-CZ" dirty="0"/>
              <a:t>Klub bechtěreviků” with a walking trip joining the Walk Your A.S. Off initiative</a:t>
            </a:r>
            <a:endParaRPr lang="en-GB" dirty="0"/>
          </a:p>
        </p:txBody>
      </p:sp>
      <p:pic>
        <p:nvPicPr>
          <p:cNvPr id="4" name="Picture 3">
            <a:extLst>
              <a:ext uri="{FF2B5EF4-FFF2-40B4-BE49-F238E27FC236}">
                <a16:creationId xmlns:a16="http://schemas.microsoft.com/office/drawing/2014/main" id="{18916DE7-4CAA-42F3-B9B6-4E239E15E6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2532" y="2075639"/>
            <a:ext cx="7606748" cy="4288118"/>
          </a:xfrm>
          <a:prstGeom prst="rect">
            <a:avLst/>
          </a:prstGeom>
        </p:spPr>
      </p:pic>
    </p:spTree>
    <p:extLst>
      <p:ext uri="{BB962C8B-B14F-4D97-AF65-F5344CB8AC3E}">
        <p14:creationId xmlns:p14="http://schemas.microsoft.com/office/powerpoint/2010/main" val="2007969164"/>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FB01C-FFA9-466C-B88E-C4E3971BA452}"/>
              </a:ext>
            </a:extLst>
          </p:cNvPr>
          <p:cNvSpPr>
            <a:spLocks noGrp="1"/>
          </p:cNvSpPr>
          <p:nvPr>
            <p:ph type="title"/>
          </p:nvPr>
        </p:nvSpPr>
        <p:spPr/>
        <p:txBody>
          <a:bodyPr/>
          <a:lstStyle/>
          <a:p>
            <a:r>
              <a:rPr lang="cs-CZ" dirty="0"/>
              <a:t>World AS Day in Czechia</a:t>
            </a:r>
          </a:p>
        </p:txBody>
      </p:sp>
      <p:sp>
        <p:nvSpPr>
          <p:cNvPr id="4" name="TextBox 3">
            <a:extLst>
              <a:ext uri="{FF2B5EF4-FFF2-40B4-BE49-F238E27FC236}">
                <a16:creationId xmlns:a16="http://schemas.microsoft.com/office/drawing/2014/main" id="{ACFC78E8-0513-4EF8-9B92-F5067C1BF2AB}"/>
              </a:ext>
            </a:extLst>
          </p:cNvPr>
          <p:cNvSpPr txBox="1"/>
          <p:nvPr/>
        </p:nvSpPr>
        <p:spPr>
          <a:xfrm>
            <a:off x="488219" y="1516954"/>
            <a:ext cx="7530988" cy="24929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400" b="0" i="0" u="none" strike="noStrike" kern="1200" cap="none" spc="0" normalizeH="0" baseline="0" noProof="0" dirty="0">
                <a:ln>
                  <a:noFill/>
                </a:ln>
                <a:solidFill>
                  <a:prstClr val="black"/>
                </a:solidFill>
                <a:effectLst/>
                <a:uLnTx/>
                <a:uFillTx/>
                <a:latin typeface="Calibri" panose="020F0502020204030204"/>
                <a:ea typeface="+mn-ea"/>
                <a:cs typeface="+mn-cs"/>
              </a:rPr>
              <a:t>The Czech Club celebrates the World AS Day by </a:t>
            </a:r>
            <a:br>
              <a:rPr kumimoji="0" lang="cs-CZ"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cs-CZ" sz="2400" b="0" i="0" u="none" strike="noStrike" kern="1200" cap="none" spc="0" normalizeH="0" baseline="0" noProof="0" dirty="0">
                <a:ln>
                  <a:noFill/>
                </a:ln>
                <a:solidFill>
                  <a:prstClr val="black"/>
                </a:solidFill>
                <a:effectLst/>
                <a:uLnTx/>
                <a:uFillTx/>
                <a:latin typeface="Calibri" panose="020F0502020204030204"/>
                <a:ea typeface="+mn-ea"/>
                <a:cs typeface="+mn-cs"/>
              </a:rPr>
              <a:t>weekend gathering:</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2400" b="0" i="0" u="none" strike="noStrike" kern="1200" cap="none" spc="0" normalizeH="0" baseline="0" noProof="0" dirty="0">
                <a:ln>
                  <a:noFill/>
                </a:ln>
                <a:solidFill>
                  <a:prstClr val="black"/>
                </a:solidFill>
                <a:effectLst/>
                <a:uLnTx/>
                <a:uFillTx/>
                <a:latin typeface="Calibri" panose="020F0502020204030204"/>
                <a:ea typeface="+mn-ea"/>
                <a:cs typeface="+mn-cs"/>
              </a:rPr>
              <a:t>Annual board meeting</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cs-CZ" sz="2400" b="0" i="0" u="none" strike="noStrike" kern="1200" cap="none" spc="0" normalizeH="0" baseline="0" noProof="0" dirty="0">
                <a:ln>
                  <a:noFill/>
                </a:ln>
                <a:solidFill>
                  <a:prstClr val="black"/>
                </a:solidFill>
                <a:effectLst/>
                <a:uLnTx/>
                <a:uFillTx/>
                <a:latin typeface="Calibri" panose="020F0502020204030204"/>
                <a:ea typeface="+mn-ea"/>
                <a:cs typeface="+mn-cs"/>
              </a:rPr>
              <a:t>Casual member gathering – walking trip,</a:t>
            </a:r>
            <a:br>
              <a:rPr kumimoji="0" lang="cs-CZ"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cs-CZ" sz="2400" b="0" i="0" u="none" strike="noStrike" kern="1200" cap="none" spc="0" normalizeH="0" baseline="0" noProof="0" dirty="0">
                <a:ln>
                  <a:noFill/>
                </a:ln>
                <a:solidFill>
                  <a:prstClr val="black"/>
                </a:solidFill>
                <a:effectLst/>
                <a:uLnTx/>
                <a:uFillTx/>
                <a:latin typeface="Calibri" panose="020F0502020204030204"/>
                <a:ea typeface="+mn-ea"/>
                <a:cs typeface="+mn-cs"/>
              </a:rPr>
              <a:t>grill party and guitar singing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cs-CZ"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4AF524A-8863-4741-8921-E114D66C05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0700" y="930055"/>
            <a:ext cx="3812540" cy="2541693"/>
          </a:xfrm>
          <a:prstGeom prst="rect">
            <a:avLst/>
          </a:prstGeom>
        </p:spPr>
      </p:pic>
      <p:pic>
        <p:nvPicPr>
          <p:cNvPr id="8" name="Picture 7">
            <a:extLst>
              <a:ext uri="{FF2B5EF4-FFF2-40B4-BE49-F238E27FC236}">
                <a16:creationId xmlns:a16="http://schemas.microsoft.com/office/drawing/2014/main" id="{50DAB4A9-96E5-4A12-B941-1D0EF32BD6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0700" y="3896313"/>
            <a:ext cx="3812540" cy="2541693"/>
          </a:xfrm>
          <a:prstGeom prst="rect">
            <a:avLst/>
          </a:prstGeom>
        </p:spPr>
      </p:pic>
      <p:pic>
        <p:nvPicPr>
          <p:cNvPr id="10" name="Picture 9">
            <a:extLst>
              <a:ext uri="{FF2B5EF4-FFF2-40B4-BE49-F238E27FC236}">
                <a16:creationId xmlns:a16="http://schemas.microsoft.com/office/drawing/2014/main" id="{57DDD1C7-DC7B-4B17-BF21-CDAC0D162A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1620" y="3899746"/>
            <a:ext cx="3812540" cy="2541693"/>
          </a:xfrm>
          <a:prstGeom prst="rect">
            <a:avLst/>
          </a:prstGeom>
        </p:spPr>
      </p:pic>
      <p:pic>
        <p:nvPicPr>
          <p:cNvPr id="12" name="Picture 11">
            <a:extLst>
              <a:ext uri="{FF2B5EF4-FFF2-40B4-BE49-F238E27FC236}">
                <a16:creationId xmlns:a16="http://schemas.microsoft.com/office/drawing/2014/main" id="{C0861264-FDF1-4F2A-92FD-60B3632F70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901" y="3896313"/>
            <a:ext cx="3817689" cy="2545126"/>
          </a:xfrm>
          <a:prstGeom prst="rect">
            <a:avLst/>
          </a:prstGeom>
        </p:spPr>
      </p:pic>
    </p:spTree>
    <p:extLst>
      <p:ext uri="{BB962C8B-B14F-4D97-AF65-F5344CB8AC3E}">
        <p14:creationId xmlns:p14="http://schemas.microsoft.com/office/powerpoint/2010/main" val="2604478464"/>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7000"/>
            <a:lum/>
          </a:blip>
          <a:srcRect/>
          <a:tile tx="0" ty="0" sx="100000" sy="100000" flip="none" algn="tl"/>
        </a:blipFill>
        <a:effectLst/>
      </p:bgPr>
    </p:bg>
    <p:spTree>
      <p:nvGrpSpPr>
        <p:cNvPr id="1" name=""/>
        <p:cNvGrpSpPr/>
        <p:nvPr/>
      </p:nvGrpSpPr>
      <p:grpSpPr>
        <a:xfrm>
          <a:off x="0" y="0"/>
          <a:ext cx="0" cy="0"/>
          <a:chOff x="0" y="0"/>
          <a:chExt cx="0" cy="0"/>
        </a:xfrm>
      </p:grpSpPr>
      <p:sp>
        <p:nvSpPr>
          <p:cNvPr id="2" name="Rechteck 1"/>
          <p:cNvSpPr/>
          <p:nvPr/>
        </p:nvSpPr>
        <p:spPr>
          <a:xfrm>
            <a:off x="2191599" y="3590069"/>
            <a:ext cx="8438605" cy="3216265"/>
          </a:xfrm>
          <a:prstGeom prst="rect">
            <a:avLst/>
          </a:prstGeom>
        </p:spPr>
        <p:txBody>
          <a:bodyPr wrap="square">
            <a:spAutoFit/>
          </a:bodyPr>
          <a:lstStyle/>
          <a:p>
            <a:pPr fontAlgn="base">
              <a:spcBef>
                <a:spcPct val="0"/>
              </a:spcBef>
              <a:spcAft>
                <a:spcPct val="0"/>
              </a:spcAft>
            </a:pPr>
            <a:r>
              <a:rPr lang="de-DE" sz="3200" b="1" dirty="0">
                <a:solidFill>
                  <a:srgbClr val="000000"/>
                </a:solidFill>
                <a:latin typeface="Arial" panose="020B0604020202020204" pitchFamily="34" charset="0"/>
                <a:cs typeface="Arial" panose="020B0604020202020204" pitchFamily="34" charset="0"/>
              </a:rPr>
              <a:t>The </a:t>
            </a:r>
            <a:r>
              <a:rPr lang="de-DE" sz="3200" b="1" dirty="0" err="1">
                <a:solidFill>
                  <a:srgbClr val="000000"/>
                </a:solidFill>
                <a:latin typeface="Arial" panose="020B0604020202020204" pitchFamily="34" charset="0"/>
                <a:cs typeface="Arial" panose="020B0604020202020204" pitchFamily="34" charset="0"/>
              </a:rPr>
              <a:t>german</a:t>
            </a:r>
            <a:r>
              <a:rPr lang="de-DE" sz="3200" b="1" dirty="0">
                <a:solidFill>
                  <a:srgbClr val="000000"/>
                </a:solidFill>
                <a:latin typeface="Arial" panose="020B0604020202020204" pitchFamily="34" charset="0"/>
                <a:cs typeface="Arial" panose="020B0604020202020204" pitchFamily="34" charset="0"/>
              </a:rPr>
              <a:t> </a:t>
            </a:r>
            <a:r>
              <a:rPr lang="de-DE" sz="3200" b="1" dirty="0" err="1">
                <a:solidFill>
                  <a:srgbClr val="000000"/>
                </a:solidFill>
                <a:latin typeface="Arial" panose="020B0604020202020204" pitchFamily="34" charset="0"/>
                <a:cs typeface="Arial" panose="020B0604020202020204" pitchFamily="34" charset="0"/>
              </a:rPr>
              <a:t>network</a:t>
            </a:r>
            <a:r>
              <a:rPr lang="de-DE" sz="3200" b="1" dirty="0">
                <a:solidFill>
                  <a:srgbClr val="000000"/>
                </a:solidFill>
                <a:latin typeface="Arial" panose="020B0604020202020204" pitchFamily="34" charset="0"/>
                <a:cs typeface="Arial" panose="020B0604020202020204" pitchFamily="34" charset="0"/>
              </a:rPr>
              <a:t> </a:t>
            </a:r>
            <a:r>
              <a:rPr lang="de-DE" sz="3200" b="1" dirty="0" err="1">
                <a:solidFill>
                  <a:srgbClr val="000000"/>
                </a:solidFill>
                <a:latin typeface="Arial" panose="020B0604020202020204" pitchFamily="34" charset="0"/>
                <a:cs typeface="Arial" panose="020B0604020202020204" pitchFamily="34" charset="0"/>
              </a:rPr>
              <a:t>to</a:t>
            </a:r>
            <a:r>
              <a:rPr lang="de-DE" sz="3200" b="1" dirty="0">
                <a:solidFill>
                  <a:srgbClr val="000000"/>
                </a:solidFill>
                <a:latin typeface="Arial" panose="020B0604020202020204" pitchFamily="34" charset="0"/>
                <a:cs typeface="Arial" panose="020B0604020202020204" pitchFamily="34" charset="0"/>
              </a:rPr>
              <a:t> </a:t>
            </a:r>
            <a:r>
              <a:rPr lang="de-DE" sz="3200" b="1" dirty="0" err="1">
                <a:solidFill>
                  <a:srgbClr val="000000"/>
                </a:solidFill>
                <a:latin typeface="Arial" panose="020B0604020202020204" pitchFamily="34" charset="0"/>
                <a:cs typeface="Arial" panose="020B0604020202020204" pitchFamily="34" charset="0"/>
              </a:rPr>
              <a:t>help</a:t>
            </a:r>
            <a:r>
              <a:rPr lang="de-DE" sz="3200" b="1" dirty="0">
                <a:solidFill>
                  <a:srgbClr val="000000"/>
                </a:solidFill>
                <a:latin typeface="Arial" panose="020B0604020202020204" pitchFamily="34" charset="0"/>
                <a:cs typeface="Arial" panose="020B0604020202020204" pitchFamily="34" charset="0"/>
              </a:rPr>
              <a:t> AS </a:t>
            </a:r>
            <a:r>
              <a:rPr lang="de-DE" sz="3200" b="1" dirty="0" err="1">
                <a:solidFill>
                  <a:srgbClr val="000000"/>
                </a:solidFill>
                <a:latin typeface="Arial" panose="020B0604020202020204" pitchFamily="34" charset="0"/>
                <a:cs typeface="Arial" panose="020B0604020202020204" pitchFamily="34" charset="0"/>
              </a:rPr>
              <a:t>patients</a:t>
            </a:r>
            <a:r>
              <a:rPr lang="de-DE" sz="3200" b="1" dirty="0">
                <a:solidFill>
                  <a:srgbClr val="000000"/>
                </a:solidFill>
                <a:latin typeface="Arial" panose="020B0604020202020204" pitchFamily="34" charset="0"/>
                <a:cs typeface="Arial" panose="020B0604020202020204" pitchFamily="34" charset="0"/>
              </a:rPr>
              <a:t> </a:t>
            </a:r>
          </a:p>
          <a:p>
            <a:pPr fontAlgn="base">
              <a:spcBef>
                <a:spcPct val="0"/>
              </a:spcBef>
              <a:spcAft>
                <a:spcPct val="0"/>
              </a:spcAft>
            </a:pPr>
            <a:r>
              <a:rPr lang="de-DE" sz="3200" b="1" dirty="0" err="1">
                <a:solidFill>
                  <a:srgbClr val="000000"/>
                </a:solidFill>
                <a:latin typeface="Arial" panose="020B0604020202020204" pitchFamily="34" charset="0"/>
                <a:cs typeface="Arial" panose="020B0604020202020204" pitchFamily="34" charset="0"/>
              </a:rPr>
              <a:t>help</a:t>
            </a:r>
            <a:r>
              <a:rPr lang="de-DE" sz="3200" b="1" dirty="0">
                <a:solidFill>
                  <a:srgbClr val="000000"/>
                </a:solidFill>
                <a:latin typeface="Arial" panose="020B0604020202020204" pitchFamily="34" charset="0"/>
                <a:cs typeface="Arial" panose="020B0604020202020204" pitchFamily="34" charset="0"/>
              </a:rPr>
              <a:t> </a:t>
            </a:r>
            <a:r>
              <a:rPr lang="de-DE" sz="3200" b="1" dirty="0" err="1">
                <a:solidFill>
                  <a:srgbClr val="000000"/>
                </a:solidFill>
                <a:latin typeface="Arial" panose="020B0604020202020204" pitchFamily="34" charset="0"/>
                <a:cs typeface="Arial" panose="020B0604020202020204" pitchFamily="34" charset="0"/>
              </a:rPr>
              <a:t>themselves</a:t>
            </a:r>
            <a:r>
              <a:rPr lang="de-DE" sz="3200" b="1" dirty="0">
                <a:solidFill>
                  <a:srgbClr val="000000"/>
                </a:solidFill>
                <a:latin typeface="Arial" panose="020B0604020202020204" pitchFamily="34" charset="0"/>
                <a:cs typeface="Arial" panose="020B0604020202020204" pitchFamily="34" charset="0"/>
              </a:rPr>
              <a:t>!</a:t>
            </a:r>
          </a:p>
          <a:p>
            <a:pPr fontAlgn="base">
              <a:spcBef>
                <a:spcPct val="0"/>
              </a:spcBef>
              <a:spcAft>
                <a:spcPct val="0"/>
              </a:spcAft>
            </a:pPr>
            <a:endParaRPr lang="de-DE" b="1"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endParaRPr lang="de-DE" b="1"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en-GB" sz="2200" b="1" dirty="0">
                <a:solidFill>
                  <a:srgbClr val="000000"/>
                </a:solidFill>
                <a:latin typeface="Arial" panose="020B0604020202020204" pitchFamily="34" charset="0"/>
                <a:cs typeface="Arial" panose="020B0604020202020204" pitchFamily="34" charset="0"/>
              </a:rPr>
              <a:t>Founded in 1980</a:t>
            </a:r>
          </a:p>
          <a:p>
            <a:pPr fontAlgn="base">
              <a:spcBef>
                <a:spcPct val="0"/>
              </a:spcBef>
              <a:spcAft>
                <a:spcPct val="0"/>
              </a:spcAft>
            </a:pPr>
            <a:r>
              <a:rPr lang="en-GB" sz="2200" b="1" dirty="0">
                <a:solidFill>
                  <a:srgbClr val="000000"/>
                </a:solidFill>
                <a:latin typeface="Arial" panose="020B0604020202020204" pitchFamily="34" charset="0"/>
                <a:cs typeface="Arial" panose="020B0604020202020204" pitchFamily="34" charset="0"/>
              </a:rPr>
              <a:t>Membership in January 2018: 15.000</a:t>
            </a:r>
          </a:p>
          <a:p>
            <a:pPr fontAlgn="base">
              <a:spcBef>
                <a:spcPct val="0"/>
              </a:spcBef>
              <a:spcAft>
                <a:spcPct val="0"/>
              </a:spcAft>
            </a:pPr>
            <a:endParaRPr lang="en-GB" sz="2700" b="1"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endParaRPr lang="de-DE" sz="3200" b="1" dirty="0">
              <a:solidFill>
                <a:srgbClr val="000000"/>
              </a:solidFill>
              <a:latin typeface="Arial" panose="020B0604020202020204" pitchFamily="34" charset="0"/>
              <a:cs typeface="Arial" panose="020B0604020202020204" pitchFamily="34" charset="0"/>
            </a:endParaRPr>
          </a:p>
        </p:txBody>
      </p:sp>
      <p:sp>
        <p:nvSpPr>
          <p:cNvPr id="6" name="Textfeld 5"/>
          <p:cNvSpPr txBox="1"/>
          <p:nvPr/>
        </p:nvSpPr>
        <p:spPr>
          <a:xfrm>
            <a:off x="2191598" y="570840"/>
            <a:ext cx="4006950" cy="461665"/>
          </a:xfrm>
          <a:prstGeom prst="rect">
            <a:avLst/>
          </a:prstGeom>
          <a:solidFill>
            <a:schemeClr val="bg1"/>
          </a:solidFill>
        </p:spPr>
        <p:txBody>
          <a:bodyPr wrap="square" rtlCol="0">
            <a:spAutoFit/>
          </a:bodyPr>
          <a:lstStyle/>
          <a:p>
            <a:pPr fontAlgn="base">
              <a:spcBef>
                <a:spcPct val="0"/>
              </a:spcBef>
              <a:spcAft>
                <a:spcPct val="0"/>
              </a:spcAft>
            </a:pPr>
            <a:endParaRPr lang="de-DE" sz="2400" dirty="0">
              <a:solidFill>
                <a:srgbClr val="000000"/>
              </a:solidFill>
              <a:latin typeface="Times New Roman" pitchFamily="18" charset="0"/>
            </a:endParaRPr>
          </a:p>
        </p:txBody>
      </p:sp>
      <p:pic>
        <p:nvPicPr>
          <p:cNvPr id="7" name="Picture 4" descr="Wortmarke der Deutschen Vereinigung Morbus Bechter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9521" y="1068224"/>
            <a:ext cx="3231107" cy="889297"/>
          </a:xfrm>
          <a:prstGeom prst="rect">
            <a:avLst/>
          </a:prstGeom>
          <a:noFill/>
          <a:extLst>
            <a:ext uri="{909E8E84-426E-40DD-AFC4-6F175D3DCCD1}">
              <a14:hiddenFill xmlns:a14="http://schemas.microsoft.com/office/drawing/2010/main">
                <a:solidFill>
                  <a:srgbClr val="FFFFFF"/>
                </a:solidFill>
              </a14:hiddenFill>
            </a:ext>
          </a:extLst>
        </p:spPr>
      </p:pic>
      <p:sp>
        <p:nvSpPr>
          <p:cNvPr id="4" name="Rechteck 3"/>
          <p:cNvSpPr/>
          <p:nvPr/>
        </p:nvSpPr>
        <p:spPr>
          <a:xfrm>
            <a:off x="2191599" y="2200261"/>
            <a:ext cx="6383709" cy="1200329"/>
          </a:xfrm>
          <a:prstGeom prst="rect">
            <a:avLst/>
          </a:prstGeom>
        </p:spPr>
        <p:txBody>
          <a:bodyPr wrap="square">
            <a:spAutoFit/>
          </a:bodyPr>
          <a:lstStyle/>
          <a:p>
            <a:pPr fontAlgn="base">
              <a:spcBef>
                <a:spcPct val="0"/>
              </a:spcBef>
              <a:spcAft>
                <a:spcPct val="0"/>
              </a:spcAft>
            </a:pPr>
            <a:r>
              <a:rPr lang="de-DE" sz="3600" dirty="0">
                <a:solidFill>
                  <a:srgbClr val="64BE00"/>
                </a:solidFill>
                <a:latin typeface="Arial Black" pitchFamily="34" charset="0"/>
              </a:rPr>
              <a:t>Deutsche Vereinigung Morbus Bechterew e. V.</a:t>
            </a:r>
            <a:endParaRPr lang="de-DE" sz="3600" dirty="0">
              <a:solidFill>
                <a:srgbClr val="64BE00"/>
              </a:solidFill>
              <a:latin typeface="Times New Roman" pitchFamily="18" charset="0"/>
            </a:endParaRPr>
          </a:p>
        </p:txBody>
      </p:sp>
    </p:spTree>
    <p:extLst>
      <p:ext uri="{BB962C8B-B14F-4D97-AF65-F5344CB8AC3E}">
        <p14:creationId xmlns:p14="http://schemas.microsoft.com/office/powerpoint/2010/main" val="1561565740"/>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300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7000"/>
            <a:lum/>
          </a:blip>
          <a:srcRect/>
          <a:tile tx="0" ty="0" sx="100000" sy="100000" flip="none" algn="tl"/>
        </a:blipFill>
        <a:effectLst/>
      </p:bgPr>
    </p:bg>
    <p:spTree>
      <p:nvGrpSpPr>
        <p:cNvPr id="1" name=""/>
        <p:cNvGrpSpPr/>
        <p:nvPr/>
      </p:nvGrpSpPr>
      <p:grpSpPr>
        <a:xfrm>
          <a:off x="0" y="0"/>
          <a:ext cx="0" cy="0"/>
          <a:chOff x="0" y="0"/>
          <a:chExt cx="0" cy="0"/>
        </a:xfrm>
      </p:grpSpPr>
      <p:sp>
        <p:nvSpPr>
          <p:cNvPr id="246" name="Rechteck 245"/>
          <p:cNvSpPr/>
          <p:nvPr/>
        </p:nvSpPr>
        <p:spPr>
          <a:xfrm>
            <a:off x="4839122" y="201309"/>
            <a:ext cx="2489200" cy="1115018"/>
          </a:xfrm>
          <a:prstGeom prst="rect">
            <a:avLst/>
          </a:prstGeom>
          <a:solidFill>
            <a:schemeClr val="bg1"/>
          </a:solidFill>
          <a:ln w="3175">
            <a:solidFill>
              <a:srgbClr val="9BEBF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sz="2400">
              <a:solidFill>
                <a:srgbClr val="FFFFFF"/>
              </a:solidFill>
              <a:latin typeface="Times New Roman"/>
            </a:endParaRPr>
          </a:p>
        </p:txBody>
      </p:sp>
      <p:grpSp>
        <p:nvGrpSpPr>
          <p:cNvPr id="2" name="Group 281"/>
          <p:cNvGrpSpPr>
            <a:grpSpLocks/>
          </p:cNvGrpSpPr>
          <p:nvPr/>
        </p:nvGrpSpPr>
        <p:grpSpPr bwMode="auto">
          <a:xfrm>
            <a:off x="1618004" y="1450973"/>
            <a:ext cx="9147352" cy="746123"/>
            <a:chOff x="163" y="1586"/>
            <a:chExt cx="5611" cy="470"/>
          </a:xfrm>
        </p:grpSpPr>
        <p:sp>
          <p:nvSpPr>
            <p:cNvPr id="3086" name="Rectangle 217"/>
            <p:cNvSpPr>
              <a:spLocks noChangeArrowheads="1"/>
            </p:cNvSpPr>
            <p:nvPr/>
          </p:nvSpPr>
          <p:spPr bwMode="auto">
            <a:xfrm>
              <a:off x="216" y="1787"/>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3088" name="Rectangle 219"/>
            <p:cNvSpPr>
              <a:spLocks noChangeArrowheads="1"/>
            </p:cNvSpPr>
            <p:nvPr/>
          </p:nvSpPr>
          <p:spPr bwMode="auto">
            <a:xfrm>
              <a:off x="538" y="1787"/>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3089" name="Rectangle 220"/>
            <p:cNvSpPr>
              <a:spLocks noChangeArrowheads="1"/>
            </p:cNvSpPr>
            <p:nvPr/>
          </p:nvSpPr>
          <p:spPr bwMode="auto">
            <a:xfrm>
              <a:off x="688" y="1787"/>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3090" name="Rectangle 221"/>
            <p:cNvSpPr>
              <a:spLocks noChangeArrowheads="1"/>
            </p:cNvSpPr>
            <p:nvPr/>
          </p:nvSpPr>
          <p:spPr bwMode="auto">
            <a:xfrm>
              <a:off x="786" y="1787"/>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3091" name="Rectangle 222"/>
            <p:cNvSpPr>
              <a:spLocks noChangeArrowheads="1"/>
            </p:cNvSpPr>
            <p:nvPr/>
          </p:nvSpPr>
          <p:spPr bwMode="auto">
            <a:xfrm>
              <a:off x="924" y="1787"/>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3092" name="Rectangle 223"/>
            <p:cNvSpPr>
              <a:spLocks noChangeArrowheads="1"/>
            </p:cNvSpPr>
            <p:nvPr/>
          </p:nvSpPr>
          <p:spPr bwMode="auto">
            <a:xfrm>
              <a:off x="1072" y="1787"/>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3093" name="Rectangle 224"/>
            <p:cNvSpPr>
              <a:spLocks noChangeArrowheads="1"/>
            </p:cNvSpPr>
            <p:nvPr/>
          </p:nvSpPr>
          <p:spPr bwMode="auto">
            <a:xfrm>
              <a:off x="1222" y="1787"/>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3094" name="Rectangle 225"/>
            <p:cNvSpPr>
              <a:spLocks noChangeArrowheads="1"/>
            </p:cNvSpPr>
            <p:nvPr/>
          </p:nvSpPr>
          <p:spPr bwMode="auto">
            <a:xfrm>
              <a:off x="1370" y="1787"/>
              <a:ext cx="75" cy="26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de-DE" sz="2800">
                  <a:solidFill>
                    <a:srgbClr val="64BE00"/>
                  </a:solidFill>
                  <a:latin typeface="Arial Black" pitchFamily="34" charset="0"/>
                </a:rPr>
                <a:t> </a:t>
              </a:r>
              <a:endParaRPr lang="de-DE" sz="2400">
                <a:solidFill>
                  <a:srgbClr val="64BE00"/>
                </a:solidFill>
                <a:latin typeface="Times New Roman" pitchFamily="18" charset="0"/>
              </a:endParaRPr>
            </a:p>
          </p:txBody>
        </p:sp>
        <p:sp>
          <p:nvSpPr>
            <p:cNvPr id="3095" name="Rectangle 226"/>
            <p:cNvSpPr>
              <a:spLocks noChangeArrowheads="1"/>
            </p:cNvSpPr>
            <p:nvPr/>
          </p:nvSpPr>
          <p:spPr bwMode="auto">
            <a:xfrm>
              <a:off x="1445" y="1787"/>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3096" name="Rectangle 227"/>
            <p:cNvSpPr>
              <a:spLocks noChangeArrowheads="1"/>
            </p:cNvSpPr>
            <p:nvPr/>
          </p:nvSpPr>
          <p:spPr bwMode="auto">
            <a:xfrm>
              <a:off x="1603" y="1787"/>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3097" name="Rectangle 228"/>
            <p:cNvSpPr>
              <a:spLocks noChangeArrowheads="1"/>
            </p:cNvSpPr>
            <p:nvPr/>
          </p:nvSpPr>
          <p:spPr bwMode="auto">
            <a:xfrm>
              <a:off x="1751" y="1787"/>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3098" name="Rectangle 229"/>
            <p:cNvSpPr>
              <a:spLocks noChangeArrowheads="1"/>
            </p:cNvSpPr>
            <p:nvPr/>
          </p:nvSpPr>
          <p:spPr bwMode="auto">
            <a:xfrm>
              <a:off x="1851" y="1787"/>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3099" name="Rectangle 230"/>
            <p:cNvSpPr>
              <a:spLocks noChangeArrowheads="1"/>
            </p:cNvSpPr>
            <p:nvPr/>
          </p:nvSpPr>
          <p:spPr bwMode="auto">
            <a:xfrm>
              <a:off x="1999" y="1787"/>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3100" name="Rectangle 231"/>
            <p:cNvSpPr>
              <a:spLocks noChangeArrowheads="1"/>
            </p:cNvSpPr>
            <p:nvPr/>
          </p:nvSpPr>
          <p:spPr bwMode="auto">
            <a:xfrm>
              <a:off x="2074" y="1787"/>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3101" name="Rectangle 232"/>
            <p:cNvSpPr>
              <a:spLocks noChangeArrowheads="1"/>
            </p:cNvSpPr>
            <p:nvPr/>
          </p:nvSpPr>
          <p:spPr bwMode="auto">
            <a:xfrm>
              <a:off x="2223" y="1787"/>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3102" name="Rectangle 233"/>
            <p:cNvSpPr>
              <a:spLocks noChangeArrowheads="1"/>
            </p:cNvSpPr>
            <p:nvPr/>
          </p:nvSpPr>
          <p:spPr bwMode="auto">
            <a:xfrm>
              <a:off x="2298" y="1787"/>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3103" name="Rectangle 234"/>
            <p:cNvSpPr>
              <a:spLocks noChangeArrowheads="1"/>
            </p:cNvSpPr>
            <p:nvPr/>
          </p:nvSpPr>
          <p:spPr bwMode="auto">
            <a:xfrm>
              <a:off x="2446" y="1787"/>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3104" name="Rectangle 235"/>
            <p:cNvSpPr>
              <a:spLocks noChangeArrowheads="1"/>
            </p:cNvSpPr>
            <p:nvPr/>
          </p:nvSpPr>
          <p:spPr bwMode="auto">
            <a:xfrm>
              <a:off x="2596" y="1787"/>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3105" name="Rectangle 236"/>
            <p:cNvSpPr>
              <a:spLocks noChangeArrowheads="1"/>
            </p:cNvSpPr>
            <p:nvPr/>
          </p:nvSpPr>
          <p:spPr bwMode="auto">
            <a:xfrm>
              <a:off x="2744" y="1787"/>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3106" name="Rectangle 237"/>
            <p:cNvSpPr>
              <a:spLocks noChangeArrowheads="1"/>
            </p:cNvSpPr>
            <p:nvPr/>
          </p:nvSpPr>
          <p:spPr bwMode="auto">
            <a:xfrm>
              <a:off x="2894" y="1787"/>
              <a:ext cx="75" cy="26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de-DE" sz="2800">
                  <a:solidFill>
                    <a:srgbClr val="64BE00"/>
                  </a:solidFill>
                  <a:latin typeface="Arial Black" pitchFamily="34" charset="0"/>
                </a:rPr>
                <a:t> </a:t>
              </a:r>
              <a:endParaRPr lang="de-DE" sz="2400">
                <a:solidFill>
                  <a:srgbClr val="64BE00"/>
                </a:solidFill>
                <a:latin typeface="Times New Roman" pitchFamily="18" charset="0"/>
              </a:endParaRPr>
            </a:p>
          </p:txBody>
        </p:sp>
        <p:sp>
          <p:nvSpPr>
            <p:cNvPr id="3107" name="Rectangle 238"/>
            <p:cNvSpPr>
              <a:spLocks noChangeArrowheads="1"/>
            </p:cNvSpPr>
            <p:nvPr/>
          </p:nvSpPr>
          <p:spPr bwMode="auto">
            <a:xfrm>
              <a:off x="2968" y="1787"/>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3108" name="Rectangle 239"/>
            <p:cNvSpPr>
              <a:spLocks noChangeArrowheads="1"/>
            </p:cNvSpPr>
            <p:nvPr/>
          </p:nvSpPr>
          <p:spPr bwMode="auto">
            <a:xfrm>
              <a:off x="3178" y="1787"/>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3109" name="Rectangle 240"/>
            <p:cNvSpPr>
              <a:spLocks noChangeArrowheads="1"/>
            </p:cNvSpPr>
            <p:nvPr/>
          </p:nvSpPr>
          <p:spPr bwMode="auto">
            <a:xfrm>
              <a:off x="3328" y="1787"/>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3110" name="Rectangle 241"/>
            <p:cNvSpPr>
              <a:spLocks noChangeArrowheads="1"/>
            </p:cNvSpPr>
            <p:nvPr/>
          </p:nvSpPr>
          <p:spPr bwMode="auto">
            <a:xfrm>
              <a:off x="3427" y="1787"/>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3111" name="Rectangle 242"/>
            <p:cNvSpPr>
              <a:spLocks noChangeArrowheads="1"/>
            </p:cNvSpPr>
            <p:nvPr/>
          </p:nvSpPr>
          <p:spPr bwMode="auto">
            <a:xfrm>
              <a:off x="3577" y="1787"/>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3112" name="Rectangle 243"/>
            <p:cNvSpPr>
              <a:spLocks noChangeArrowheads="1"/>
            </p:cNvSpPr>
            <p:nvPr/>
          </p:nvSpPr>
          <p:spPr bwMode="auto">
            <a:xfrm>
              <a:off x="3725" y="1787"/>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3113" name="Rectangle 244"/>
            <p:cNvSpPr>
              <a:spLocks noChangeArrowheads="1"/>
            </p:cNvSpPr>
            <p:nvPr/>
          </p:nvSpPr>
          <p:spPr bwMode="auto">
            <a:xfrm>
              <a:off x="3861" y="1787"/>
              <a:ext cx="75" cy="269"/>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de-DE" sz="2800">
                  <a:solidFill>
                    <a:srgbClr val="64BE00"/>
                  </a:solidFill>
                  <a:latin typeface="Arial Black" pitchFamily="34" charset="0"/>
                </a:rPr>
                <a:t> </a:t>
              </a:r>
              <a:endParaRPr lang="de-DE" sz="2400">
                <a:solidFill>
                  <a:srgbClr val="64BE00"/>
                </a:solidFill>
                <a:latin typeface="Times New Roman" pitchFamily="18" charset="0"/>
              </a:endParaRPr>
            </a:p>
          </p:txBody>
        </p:sp>
        <p:sp>
          <p:nvSpPr>
            <p:cNvPr id="3114" name="Rectangle 245"/>
            <p:cNvSpPr>
              <a:spLocks noChangeArrowheads="1"/>
            </p:cNvSpPr>
            <p:nvPr/>
          </p:nvSpPr>
          <p:spPr bwMode="auto">
            <a:xfrm>
              <a:off x="3936" y="1787"/>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3115" name="Rectangle 246"/>
            <p:cNvSpPr>
              <a:spLocks noChangeArrowheads="1"/>
            </p:cNvSpPr>
            <p:nvPr/>
          </p:nvSpPr>
          <p:spPr bwMode="auto">
            <a:xfrm>
              <a:off x="4109" y="1787"/>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3116" name="Rectangle 247"/>
            <p:cNvSpPr>
              <a:spLocks noChangeArrowheads="1"/>
            </p:cNvSpPr>
            <p:nvPr/>
          </p:nvSpPr>
          <p:spPr bwMode="auto">
            <a:xfrm>
              <a:off x="4259" y="1787"/>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3117" name="Rectangle 248"/>
            <p:cNvSpPr>
              <a:spLocks noChangeArrowheads="1"/>
            </p:cNvSpPr>
            <p:nvPr/>
          </p:nvSpPr>
          <p:spPr bwMode="auto">
            <a:xfrm>
              <a:off x="4408" y="1787"/>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3118" name="Rectangle 249"/>
            <p:cNvSpPr>
              <a:spLocks noChangeArrowheads="1"/>
            </p:cNvSpPr>
            <p:nvPr/>
          </p:nvSpPr>
          <p:spPr bwMode="auto">
            <a:xfrm>
              <a:off x="4558" y="1787"/>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3119" name="Rectangle 250"/>
            <p:cNvSpPr>
              <a:spLocks noChangeArrowheads="1"/>
            </p:cNvSpPr>
            <p:nvPr/>
          </p:nvSpPr>
          <p:spPr bwMode="auto">
            <a:xfrm>
              <a:off x="4656" y="1787"/>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3120" name="Rectangle 251"/>
            <p:cNvSpPr>
              <a:spLocks noChangeArrowheads="1"/>
            </p:cNvSpPr>
            <p:nvPr/>
          </p:nvSpPr>
          <p:spPr bwMode="auto">
            <a:xfrm>
              <a:off x="4804" y="1787"/>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3121" name="Rectangle 252"/>
            <p:cNvSpPr>
              <a:spLocks noChangeArrowheads="1"/>
            </p:cNvSpPr>
            <p:nvPr/>
          </p:nvSpPr>
          <p:spPr bwMode="auto">
            <a:xfrm>
              <a:off x="4904" y="1787"/>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3122" name="Rectangle 253"/>
            <p:cNvSpPr>
              <a:spLocks noChangeArrowheads="1"/>
            </p:cNvSpPr>
            <p:nvPr/>
          </p:nvSpPr>
          <p:spPr bwMode="auto">
            <a:xfrm>
              <a:off x="163" y="1586"/>
              <a:ext cx="5611" cy="271"/>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de-DE" sz="2800" dirty="0">
                  <a:solidFill>
                    <a:srgbClr val="64BE00"/>
                  </a:solidFill>
                  <a:latin typeface="Arial Black" pitchFamily="34" charset="0"/>
                </a:rPr>
                <a:t>Deutsche Vereinigung Morbus Bechterew e. V.</a:t>
              </a:r>
              <a:endParaRPr lang="de-DE" sz="2400" dirty="0">
                <a:solidFill>
                  <a:srgbClr val="64BE00"/>
                </a:solidFill>
                <a:latin typeface="Times New Roman" pitchFamily="18" charset="0"/>
              </a:endParaRPr>
            </a:p>
          </p:txBody>
        </p:sp>
        <p:sp>
          <p:nvSpPr>
            <p:cNvPr id="3123" name="Rectangle 254"/>
            <p:cNvSpPr>
              <a:spLocks noChangeArrowheads="1"/>
            </p:cNvSpPr>
            <p:nvPr/>
          </p:nvSpPr>
          <p:spPr bwMode="auto">
            <a:xfrm>
              <a:off x="5263" y="1819"/>
              <a:ext cx="39" cy="21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de-DE" sz="2200">
                  <a:solidFill>
                    <a:srgbClr val="64BE00"/>
                  </a:solidFill>
                  <a:latin typeface="Arial Narrow" pitchFamily="34" charset="0"/>
                </a:rPr>
                <a:t> </a:t>
              </a:r>
              <a:endParaRPr lang="de-DE" sz="2400">
                <a:solidFill>
                  <a:srgbClr val="64BE00"/>
                </a:solidFill>
                <a:latin typeface="Times New Roman" pitchFamily="18" charset="0"/>
              </a:endParaRPr>
            </a:p>
          </p:txBody>
        </p:sp>
        <p:sp>
          <p:nvSpPr>
            <p:cNvPr id="3124" name="Rectangle 255"/>
            <p:cNvSpPr>
              <a:spLocks noChangeArrowheads="1"/>
            </p:cNvSpPr>
            <p:nvPr/>
          </p:nvSpPr>
          <p:spPr bwMode="auto">
            <a:xfrm>
              <a:off x="5304" y="1819"/>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b="1" dirty="0">
                <a:solidFill>
                  <a:srgbClr val="64BE00"/>
                </a:solidFill>
                <a:latin typeface="Arial Black" panose="020B0A04020102020204" pitchFamily="34" charset="0"/>
              </a:endParaRPr>
            </a:p>
          </p:txBody>
        </p:sp>
        <p:sp>
          <p:nvSpPr>
            <p:cNvPr id="3126" name="Rectangle 257"/>
            <p:cNvSpPr>
              <a:spLocks noChangeArrowheads="1"/>
            </p:cNvSpPr>
            <p:nvPr/>
          </p:nvSpPr>
          <p:spPr bwMode="auto">
            <a:xfrm>
              <a:off x="5454" y="1819"/>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Arial Black" panose="020B0A04020102020204" pitchFamily="34" charset="0"/>
              </a:endParaRPr>
            </a:p>
          </p:txBody>
        </p:sp>
        <p:sp>
          <p:nvSpPr>
            <p:cNvPr id="3127" name="Rectangle 258"/>
            <p:cNvSpPr>
              <a:spLocks noChangeArrowheads="1"/>
            </p:cNvSpPr>
            <p:nvPr/>
          </p:nvSpPr>
          <p:spPr bwMode="auto">
            <a:xfrm>
              <a:off x="5512" y="1819"/>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grpSp>
      <p:sp>
        <p:nvSpPr>
          <p:cNvPr id="2331" name="Line 283"/>
          <p:cNvSpPr>
            <a:spLocks noChangeShapeType="1"/>
          </p:cNvSpPr>
          <p:nvPr/>
        </p:nvSpPr>
        <p:spPr bwMode="auto">
          <a:xfrm flipH="1">
            <a:off x="10515600" y="1447800"/>
            <a:ext cx="0" cy="304800"/>
          </a:xfrm>
          <a:prstGeom prst="line">
            <a:avLst/>
          </a:prstGeom>
          <a:noFill/>
          <a:ln w="9525">
            <a:solidFill>
              <a:srgbClr val="CCECFF"/>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077" name="Text Box 287"/>
          <p:cNvSpPr txBox="1">
            <a:spLocks noChangeArrowheads="1"/>
          </p:cNvSpPr>
          <p:nvPr/>
        </p:nvSpPr>
        <p:spPr bwMode="auto">
          <a:xfrm>
            <a:off x="5622925" y="0"/>
            <a:ext cx="184150" cy="457200"/>
          </a:xfrm>
          <a:prstGeom prst="rect">
            <a:avLst/>
          </a:prstGeom>
          <a:noFill/>
          <a:ln w="9525">
            <a:noFill/>
            <a:miter lim="800000"/>
            <a:headEnd/>
            <a:tailEnd/>
          </a:ln>
        </p:spPr>
        <p:txBody>
          <a:bodyPr wrap="none">
            <a:spAutoFit/>
          </a:bodyPr>
          <a:lstStyle/>
          <a:p>
            <a:pPr fontAlgn="base">
              <a:spcBef>
                <a:spcPct val="0"/>
              </a:spcBef>
              <a:spcAft>
                <a:spcPct val="0"/>
              </a:spcAft>
            </a:pPr>
            <a:endParaRPr lang="en-US" sz="2400">
              <a:solidFill>
                <a:srgbClr val="000000"/>
              </a:solidFill>
              <a:latin typeface="Times New Roman" pitchFamily="18" charset="0"/>
            </a:endParaRPr>
          </a:p>
        </p:txBody>
      </p:sp>
      <p:sp>
        <p:nvSpPr>
          <p:cNvPr id="3078" name="Rectangle 289"/>
          <p:cNvSpPr>
            <a:spLocks noChangeArrowheads="1"/>
          </p:cNvSpPr>
          <p:nvPr/>
        </p:nvSpPr>
        <p:spPr bwMode="auto">
          <a:xfrm>
            <a:off x="2962276" y="1290638"/>
            <a:ext cx="93663" cy="18415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GB" sz="1200">
                <a:solidFill>
                  <a:srgbClr val="000000"/>
                </a:solidFill>
                <a:latin typeface="Courier" pitchFamily="49" charset="0"/>
              </a:rPr>
              <a:t> </a:t>
            </a:r>
            <a:endParaRPr lang="en-GB" sz="2400">
              <a:solidFill>
                <a:srgbClr val="000000"/>
              </a:solidFill>
              <a:latin typeface="Times New Roman" pitchFamily="18" charset="0"/>
            </a:endParaRPr>
          </a:p>
        </p:txBody>
      </p:sp>
      <p:grpSp>
        <p:nvGrpSpPr>
          <p:cNvPr id="3079" name="Group 12"/>
          <p:cNvGrpSpPr>
            <a:grpSpLocks/>
          </p:cNvGrpSpPr>
          <p:nvPr/>
        </p:nvGrpSpPr>
        <p:grpSpPr bwMode="auto">
          <a:xfrm>
            <a:off x="5035972" y="1066908"/>
            <a:ext cx="2051050" cy="415926"/>
            <a:chOff x="4231" y="571"/>
            <a:chExt cx="1292" cy="262"/>
          </a:xfrm>
        </p:grpSpPr>
        <p:sp>
          <p:nvSpPr>
            <p:cNvPr id="3084" name="Rectangle 14"/>
            <p:cNvSpPr>
              <a:spLocks noChangeArrowheads="1"/>
            </p:cNvSpPr>
            <p:nvPr/>
          </p:nvSpPr>
          <p:spPr bwMode="auto">
            <a:xfrm>
              <a:off x="4259" y="571"/>
              <a:ext cx="1264" cy="116"/>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en-GB" sz="1200" b="1" dirty="0">
                  <a:solidFill>
                    <a:srgbClr val="64BE00"/>
                  </a:solidFill>
                  <a:latin typeface="Arial" charset="0"/>
                </a:rPr>
                <a:t>Competence by Experience</a:t>
              </a:r>
            </a:p>
          </p:txBody>
        </p:sp>
        <p:sp>
          <p:nvSpPr>
            <p:cNvPr id="3085" name="Rectangle 15"/>
            <p:cNvSpPr>
              <a:spLocks noChangeArrowheads="1"/>
            </p:cNvSpPr>
            <p:nvPr/>
          </p:nvSpPr>
          <p:spPr bwMode="auto">
            <a:xfrm>
              <a:off x="4231" y="707"/>
              <a:ext cx="0" cy="126"/>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en-GB" sz="1300">
                <a:solidFill>
                  <a:srgbClr val="000000"/>
                </a:solidFill>
                <a:latin typeface="Times New Roman" pitchFamily="18" charset="0"/>
              </a:endParaRPr>
            </a:p>
          </p:txBody>
        </p:sp>
      </p:grpSp>
      <p:sp>
        <p:nvSpPr>
          <p:cNvPr id="3080" name="Textfeld 246"/>
          <p:cNvSpPr txBox="1">
            <a:spLocks noChangeArrowheads="1"/>
          </p:cNvSpPr>
          <p:nvPr/>
        </p:nvSpPr>
        <p:spPr bwMode="auto">
          <a:xfrm>
            <a:off x="1918758" y="1962447"/>
            <a:ext cx="8394700" cy="646113"/>
          </a:xfrm>
          <a:prstGeom prst="rect">
            <a:avLst/>
          </a:prstGeom>
          <a:noFill/>
          <a:ln w="9525">
            <a:noFill/>
            <a:miter lim="800000"/>
            <a:headEnd/>
            <a:tailEnd/>
          </a:ln>
        </p:spPr>
        <p:txBody>
          <a:bodyPr>
            <a:spAutoFit/>
          </a:bodyPr>
          <a:lstStyle/>
          <a:p>
            <a:pPr algn="ctr" fontAlgn="base">
              <a:spcBef>
                <a:spcPct val="0"/>
              </a:spcBef>
              <a:spcAft>
                <a:spcPct val="0"/>
              </a:spcAft>
            </a:pPr>
            <a:r>
              <a:rPr lang="en-GB" b="1" dirty="0">
                <a:solidFill>
                  <a:srgbClr val="000000"/>
                </a:solidFill>
                <a:latin typeface="Arial" charset="0"/>
                <a:cs typeface="Arial" charset="0"/>
              </a:rPr>
              <a:t>German self-help organisation for patients with ankylosing spondylitis or other forms of </a:t>
            </a:r>
            <a:r>
              <a:rPr lang="en-GB" b="1" dirty="0" err="1">
                <a:solidFill>
                  <a:srgbClr val="000000"/>
                </a:solidFill>
                <a:latin typeface="Arial" charset="0"/>
                <a:cs typeface="Arial" charset="0"/>
              </a:rPr>
              <a:t>spondyloarthritis</a:t>
            </a:r>
            <a:r>
              <a:rPr lang="en-GB" b="1" dirty="0">
                <a:solidFill>
                  <a:srgbClr val="000000"/>
                </a:solidFill>
                <a:latin typeface="Arial" charset="0"/>
                <a:cs typeface="Arial" charset="0"/>
              </a:rPr>
              <a:t>.</a:t>
            </a:r>
          </a:p>
        </p:txBody>
      </p:sp>
      <p:sp>
        <p:nvSpPr>
          <p:cNvPr id="3081" name="Textfeld 247"/>
          <p:cNvSpPr txBox="1">
            <a:spLocks noChangeArrowheads="1"/>
          </p:cNvSpPr>
          <p:nvPr/>
        </p:nvSpPr>
        <p:spPr bwMode="auto">
          <a:xfrm>
            <a:off x="2582770" y="2796567"/>
            <a:ext cx="7349526" cy="2862322"/>
          </a:xfrm>
          <a:prstGeom prst="rect">
            <a:avLst/>
          </a:prstGeom>
          <a:noFill/>
          <a:ln w="9525">
            <a:noFill/>
            <a:miter lim="800000"/>
            <a:headEnd/>
            <a:tailEnd/>
          </a:ln>
        </p:spPr>
        <p:txBody>
          <a:bodyPr wrap="square">
            <a:spAutoFit/>
          </a:bodyPr>
          <a:lstStyle/>
          <a:p>
            <a:pPr fontAlgn="base">
              <a:spcBef>
                <a:spcPct val="0"/>
              </a:spcBef>
              <a:spcAft>
                <a:spcPct val="0"/>
              </a:spcAft>
            </a:pPr>
            <a:endParaRPr lang="en-GB" b="1" dirty="0">
              <a:solidFill>
                <a:srgbClr val="FF0000"/>
              </a:solidFill>
              <a:latin typeface="Arial" panose="020B0604020202020204" pitchFamily="34" charset="0"/>
              <a:cs typeface="Arial" panose="020B0604020202020204" pitchFamily="34" charset="0"/>
            </a:endParaRPr>
          </a:p>
          <a:p>
            <a:pPr fontAlgn="base">
              <a:spcBef>
                <a:spcPct val="0"/>
              </a:spcBef>
              <a:spcAft>
                <a:spcPct val="0"/>
              </a:spcAft>
            </a:pPr>
            <a:r>
              <a:rPr lang="en-GB" b="1" dirty="0">
                <a:solidFill>
                  <a:srgbClr val="000000"/>
                </a:solidFill>
                <a:latin typeface="Arial" panose="020B0604020202020204" pitchFamily="34" charset="0"/>
                <a:cs typeface="Arial" panose="020B0604020202020204" pitchFamily="34" charset="0"/>
              </a:rPr>
              <a:t>Chairman: Peter </a:t>
            </a:r>
            <a:r>
              <a:rPr lang="en-GB" b="1" dirty="0" err="1">
                <a:solidFill>
                  <a:srgbClr val="000000"/>
                </a:solidFill>
                <a:latin typeface="Arial" panose="020B0604020202020204" pitchFamily="34" charset="0"/>
                <a:cs typeface="Arial" panose="020B0604020202020204" pitchFamily="34" charset="0"/>
              </a:rPr>
              <a:t>Hippe</a:t>
            </a:r>
            <a:r>
              <a:rPr lang="en-GB" b="1" dirty="0">
                <a:solidFill>
                  <a:srgbClr val="000000"/>
                </a:solidFill>
                <a:latin typeface="Arial" panose="020B0604020202020204" pitchFamily="34" charset="0"/>
                <a:cs typeface="Arial" panose="020B0604020202020204" pitchFamily="34" charset="0"/>
              </a:rPr>
              <a:t>, </a:t>
            </a:r>
            <a:r>
              <a:rPr lang="en-GB" b="1" dirty="0" err="1">
                <a:solidFill>
                  <a:srgbClr val="000000"/>
                </a:solidFill>
                <a:latin typeface="Arial" panose="020B0604020202020204" pitchFamily="34" charset="0"/>
                <a:cs typeface="Arial" panose="020B0604020202020204" pitchFamily="34" charset="0"/>
              </a:rPr>
              <a:t>Naumburg</a:t>
            </a:r>
            <a:endParaRPr lang="en-GB" b="1"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en-GB" b="1" dirty="0">
                <a:solidFill>
                  <a:srgbClr val="000000"/>
                </a:solidFill>
                <a:latin typeface="Arial" panose="020B0604020202020204" pitchFamily="34" charset="0"/>
                <a:cs typeface="Arial" panose="020B0604020202020204" pitchFamily="34" charset="0"/>
              </a:rPr>
              <a:t>Director: Ludwig </a:t>
            </a:r>
            <a:r>
              <a:rPr lang="en-GB" b="1" dirty="0" err="1">
                <a:solidFill>
                  <a:srgbClr val="000000"/>
                </a:solidFill>
                <a:latin typeface="Arial" panose="020B0604020202020204" pitchFamily="34" charset="0"/>
                <a:cs typeface="Arial" panose="020B0604020202020204" pitchFamily="34" charset="0"/>
              </a:rPr>
              <a:t>Hammel</a:t>
            </a:r>
            <a:r>
              <a:rPr lang="en-GB" b="1" dirty="0">
                <a:solidFill>
                  <a:srgbClr val="000000"/>
                </a:solidFill>
                <a:latin typeface="Arial" panose="020B0604020202020204" pitchFamily="34" charset="0"/>
                <a:cs typeface="Arial" panose="020B0604020202020204" pitchFamily="34" charset="0"/>
              </a:rPr>
              <a:t>, Schweinfurt</a:t>
            </a:r>
          </a:p>
          <a:p>
            <a:pPr fontAlgn="base">
              <a:spcBef>
                <a:spcPct val="0"/>
              </a:spcBef>
              <a:spcAft>
                <a:spcPct val="0"/>
              </a:spcAft>
            </a:pPr>
            <a:r>
              <a:rPr lang="en-GB" b="1" dirty="0">
                <a:solidFill>
                  <a:srgbClr val="000000"/>
                </a:solidFill>
                <a:latin typeface="Arial" panose="020B0604020202020204" pitchFamily="34" charset="0"/>
                <a:cs typeface="Arial" panose="020B0604020202020204" pitchFamily="34" charset="0"/>
              </a:rPr>
              <a:t>International Contacts: Martina Irrgang, Porta </a:t>
            </a:r>
            <a:r>
              <a:rPr lang="en-GB" b="1" dirty="0" err="1">
                <a:solidFill>
                  <a:srgbClr val="000000"/>
                </a:solidFill>
                <a:latin typeface="Arial" panose="020B0604020202020204" pitchFamily="34" charset="0"/>
                <a:cs typeface="Arial" panose="020B0604020202020204" pitchFamily="34" charset="0"/>
              </a:rPr>
              <a:t>Westfalica</a:t>
            </a:r>
            <a:endParaRPr lang="en-GB" b="1"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en-GB" b="1" dirty="0">
                <a:solidFill>
                  <a:srgbClr val="000000"/>
                </a:solidFill>
                <a:latin typeface="Arial" panose="020B0604020202020204" pitchFamily="34" charset="0"/>
                <a:cs typeface="Arial" panose="020B0604020202020204" pitchFamily="34" charset="0"/>
              </a:rPr>
              <a:t>Scientific Editor: </a:t>
            </a:r>
            <a:r>
              <a:rPr lang="en-GB" b="1" dirty="0" err="1">
                <a:solidFill>
                  <a:srgbClr val="000000"/>
                </a:solidFill>
                <a:latin typeface="Arial" panose="020B0604020202020204" pitchFamily="34" charset="0"/>
                <a:cs typeface="Arial" panose="020B0604020202020204" pitchFamily="34" charset="0"/>
              </a:rPr>
              <a:t>Prof.</a:t>
            </a:r>
            <a:r>
              <a:rPr lang="en-GB" b="1" dirty="0">
                <a:solidFill>
                  <a:srgbClr val="000000"/>
                </a:solidFill>
                <a:latin typeface="Arial" panose="020B0604020202020204" pitchFamily="34" charset="0"/>
                <a:cs typeface="Arial" panose="020B0604020202020204" pitchFamily="34" charset="0"/>
              </a:rPr>
              <a:t> </a:t>
            </a:r>
            <a:r>
              <a:rPr lang="en-GB" b="1" dirty="0" err="1">
                <a:solidFill>
                  <a:srgbClr val="000000"/>
                </a:solidFill>
                <a:latin typeface="Arial" panose="020B0604020202020204" pitchFamily="34" charset="0"/>
                <a:cs typeface="Arial" panose="020B0604020202020204" pitchFamily="34" charset="0"/>
              </a:rPr>
              <a:t>Dr.</a:t>
            </a:r>
            <a:r>
              <a:rPr lang="en-GB" b="1" dirty="0">
                <a:solidFill>
                  <a:srgbClr val="000000"/>
                </a:solidFill>
                <a:latin typeface="Arial" panose="020B0604020202020204" pitchFamily="34" charset="0"/>
                <a:cs typeface="Arial" panose="020B0604020202020204" pitchFamily="34" charset="0"/>
              </a:rPr>
              <a:t> Ernst </a:t>
            </a:r>
            <a:r>
              <a:rPr lang="en-GB" b="1" dirty="0" err="1">
                <a:solidFill>
                  <a:srgbClr val="000000"/>
                </a:solidFill>
                <a:latin typeface="Arial" panose="020B0604020202020204" pitchFamily="34" charset="0"/>
                <a:cs typeface="Arial" panose="020B0604020202020204" pitchFamily="34" charset="0"/>
              </a:rPr>
              <a:t>Feldtkeller</a:t>
            </a:r>
            <a:r>
              <a:rPr lang="en-GB" b="1" dirty="0">
                <a:solidFill>
                  <a:srgbClr val="000000"/>
                </a:solidFill>
                <a:latin typeface="Arial" panose="020B0604020202020204" pitchFamily="34" charset="0"/>
                <a:cs typeface="Arial" panose="020B0604020202020204" pitchFamily="34" charset="0"/>
              </a:rPr>
              <a:t>, </a:t>
            </a:r>
            <a:r>
              <a:rPr lang="en-GB" b="1" dirty="0" err="1">
                <a:solidFill>
                  <a:srgbClr val="000000"/>
                </a:solidFill>
                <a:latin typeface="Arial" panose="020B0604020202020204" pitchFamily="34" charset="0"/>
                <a:cs typeface="Arial" panose="020B0604020202020204" pitchFamily="34" charset="0"/>
              </a:rPr>
              <a:t>München</a:t>
            </a:r>
            <a:endParaRPr lang="en-GB" b="1"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endParaRPr lang="en-GB" b="1"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en-GB" b="1" dirty="0">
                <a:solidFill>
                  <a:srgbClr val="000000"/>
                </a:solidFill>
                <a:latin typeface="Arial" panose="020B0604020202020204" pitchFamily="34" charset="0"/>
                <a:cs typeface="Arial" panose="020B0604020202020204" pitchFamily="34" charset="0"/>
              </a:rPr>
              <a:t>Quarterly Journal: “</a:t>
            </a:r>
            <a:r>
              <a:rPr lang="en-GB" b="1" dirty="0" err="1">
                <a:solidFill>
                  <a:srgbClr val="000000"/>
                </a:solidFill>
                <a:latin typeface="Arial" panose="020B0604020202020204" pitchFamily="34" charset="0"/>
                <a:cs typeface="Arial" panose="020B0604020202020204" pitchFamily="34" charset="0"/>
              </a:rPr>
              <a:t>Morbus</a:t>
            </a:r>
            <a:r>
              <a:rPr lang="en-GB" b="1" dirty="0">
                <a:solidFill>
                  <a:srgbClr val="000000"/>
                </a:solidFill>
                <a:latin typeface="Arial" panose="020B0604020202020204" pitchFamily="34" charset="0"/>
                <a:cs typeface="Arial" panose="020B0604020202020204" pitchFamily="34" charset="0"/>
              </a:rPr>
              <a:t>-</a:t>
            </a:r>
            <a:r>
              <a:rPr lang="en-GB" b="1" dirty="0" err="1">
                <a:solidFill>
                  <a:srgbClr val="000000"/>
                </a:solidFill>
                <a:latin typeface="Arial" panose="020B0604020202020204" pitchFamily="34" charset="0"/>
                <a:cs typeface="Arial" panose="020B0604020202020204" pitchFamily="34" charset="0"/>
              </a:rPr>
              <a:t>Bechterew</a:t>
            </a:r>
            <a:r>
              <a:rPr lang="en-GB" b="1" dirty="0">
                <a:solidFill>
                  <a:srgbClr val="000000"/>
                </a:solidFill>
                <a:latin typeface="Arial" panose="020B0604020202020204" pitchFamily="34" charset="0"/>
                <a:cs typeface="Arial" panose="020B0604020202020204" pitchFamily="34" charset="0"/>
              </a:rPr>
              <a:t>-Journal”</a:t>
            </a:r>
          </a:p>
          <a:p>
            <a:pPr fontAlgn="base">
              <a:spcBef>
                <a:spcPct val="0"/>
              </a:spcBef>
              <a:spcAft>
                <a:spcPct val="0"/>
              </a:spcAft>
            </a:pPr>
            <a:endParaRPr lang="en-GB" b="1" dirty="0">
              <a:solidFill>
                <a:srgbClr val="000000"/>
              </a:solidFill>
              <a:latin typeface="Arial" panose="020B0604020202020204" pitchFamily="34" charset="0"/>
              <a:cs typeface="Arial" panose="020B0604020202020204" pitchFamily="34" charset="0"/>
            </a:endParaRPr>
          </a:p>
          <a:p>
            <a:pPr fontAlgn="base">
              <a:spcBef>
                <a:spcPct val="0"/>
              </a:spcBef>
              <a:spcAft>
                <a:spcPct val="0"/>
              </a:spcAft>
            </a:pPr>
            <a:r>
              <a:rPr lang="en-GB" b="1" dirty="0">
                <a:solidFill>
                  <a:srgbClr val="000000"/>
                </a:solidFill>
                <a:latin typeface="Arial" panose="020B0604020202020204" pitchFamily="34" charset="0"/>
                <a:cs typeface="Arial" panose="020B0604020202020204" pitchFamily="34" charset="0"/>
              </a:rPr>
              <a:t>DVMB office:  </a:t>
            </a:r>
            <a:r>
              <a:rPr lang="en-GB" b="1" dirty="0" err="1">
                <a:solidFill>
                  <a:srgbClr val="000000"/>
                </a:solidFill>
                <a:latin typeface="Arial" panose="020B0604020202020204" pitchFamily="34" charset="0"/>
                <a:cs typeface="Arial" panose="020B0604020202020204" pitchFamily="34" charset="0"/>
              </a:rPr>
              <a:t>Metzgergasse</a:t>
            </a:r>
            <a:r>
              <a:rPr lang="en-GB" b="1" dirty="0">
                <a:solidFill>
                  <a:srgbClr val="000000"/>
                </a:solidFill>
                <a:latin typeface="Arial" panose="020B0604020202020204" pitchFamily="34" charset="0"/>
                <a:cs typeface="Arial" panose="020B0604020202020204" pitchFamily="34" charset="0"/>
              </a:rPr>
              <a:t> 16, 97421 Schweinfurt, Germany</a:t>
            </a:r>
          </a:p>
          <a:p>
            <a:pPr fontAlgn="base">
              <a:spcBef>
                <a:spcPct val="0"/>
              </a:spcBef>
              <a:spcAft>
                <a:spcPct val="0"/>
              </a:spcAft>
            </a:pPr>
            <a:r>
              <a:rPr lang="en-GB" b="1" dirty="0">
                <a:solidFill>
                  <a:srgbClr val="000000"/>
                </a:solidFill>
                <a:latin typeface="Arial" panose="020B0604020202020204" pitchFamily="34" charset="0"/>
                <a:cs typeface="Arial" panose="020B0604020202020204" pitchFamily="34" charset="0"/>
              </a:rPr>
              <a:t>Phone (</a:t>
            </a:r>
            <a:r>
              <a:rPr lang="de-DE" b="1" dirty="0">
                <a:solidFill>
                  <a:srgbClr val="000000"/>
                </a:solidFill>
                <a:latin typeface="Arial" panose="020B0604020202020204" pitchFamily="34" charset="0"/>
                <a:cs typeface="Arial" panose="020B0604020202020204" pitchFamily="34" charset="0"/>
              </a:rPr>
              <a:t>+49-9721) 22033,</a:t>
            </a:r>
            <a:r>
              <a:rPr lang="en-GB" b="1" dirty="0">
                <a:solidFill>
                  <a:srgbClr val="000000"/>
                </a:solidFill>
                <a:latin typeface="Arial" panose="020B0604020202020204" pitchFamily="34" charset="0"/>
                <a:cs typeface="Arial" panose="020B0604020202020204" pitchFamily="34" charset="0"/>
              </a:rPr>
              <a:t> </a:t>
            </a:r>
            <a:r>
              <a:rPr lang="en-GB" b="1" dirty="0" err="1">
                <a:solidFill>
                  <a:srgbClr val="000000"/>
                </a:solidFill>
                <a:latin typeface="Arial" panose="020B0604020202020204" pitchFamily="34" charset="0"/>
                <a:cs typeface="Arial" panose="020B0604020202020204" pitchFamily="34" charset="0"/>
              </a:rPr>
              <a:t>Mail:DVMB@bechterew.de</a:t>
            </a:r>
            <a:endParaRPr lang="en-GB" b="1" dirty="0">
              <a:solidFill>
                <a:srgbClr val="000000"/>
              </a:solidFill>
              <a:latin typeface="Arial" panose="020B0604020202020204" pitchFamily="34" charset="0"/>
              <a:cs typeface="Arial" panose="020B0604020202020204" pitchFamily="34" charset="0"/>
            </a:endParaRPr>
          </a:p>
        </p:txBody>
      </p:sp>
      <p:pic>
        <p:nvPicPr>
          <p:cNvPr id="55" name="Picture 4" descr="Wortmarke der Deutschen Vereinigung Morbus Bechtere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89864" y="457372"/>
            <a:ext cx="1999572" cy="527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0519903"/>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50"/>
                                  </p:stCondLst>
                                  <p:childTnLst>
                                    <p:set>
                                      <p:cBhvr>
                                        <p:cTn id="6" dur="1" fill="hold">
                                          <p:stCondLst>
                                            <p:cond delay="0"/>
                                          </p:stCondLst>
                                        </p:cTn>
                                        <p:tgtEl>
                                          <p:spTgt spid="30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7000"/>
            <a:lum/>
          </a:blip>
          <a:srcRect/>
          <a:tile tx="0" ty="0" sx="100000" sy="100000" flip="none" algn="tl"/>
        </a:blipFill>
        <a:effectLst/>
      </p:bgPr>
    </p:bg>
    <p:spTree>
      <p:nvGrpSpPr>
        <p:cNvPr id="1" name=""/>
        <p:cNvGrpSpPr/>
        <p:nvPr/>
      </p:nvGrpSpPr>
      <p:grpSpPr>
        <a:xfrm>
          <a:off x="0" y="0"/>
          <a:ext cx="0" cy="0"/>
          <a:chOff x="0" y="0"/>
          <a:chExt cx="0" cy="0"/>
        </a:xfrm>
      </p:grpSpPr>
      <p:grpSp>
        <p:nvGrpSpPr>
          <p:cNvPr id="4098" name="Group 1048"/>
          <p:cNvGrpSpPr>
            <a:grpSpLocks/>
          </p:cNvGrpSpPr>
          <p:nvPr/>
        </p:nvGrpSpPr>
        <p:grpSpPr bwMode="auto">
          <a:xfrm>
            <a:off x="10534650" y="6740525"/>
            <a:ext cx="57150" cy="369888"/>
            <a:chOff x="5676" y="4246"/>
            <a:chExt cx="36" cy="233"/>
          </a:xfrm>
        </p:grpSpPr>
        <p:sp>
          <p:nvSpPr>
            <p:cNvPr id="4177" name="Rectangle 5"/>
            <p:cNvSpPr>
              <a:spLocks noChangeArrowheads="1"/>
            </p:cNvSpPr>
            <p:nvPr/>
          </p:nvSpPr>
          <p:spPr bwMode="auto">
            <a:xfrm>
              <a:off x="5676" y="4246"/>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en-US" sz="2400">
                <a:solidFill>
                  <a:srgbClr val="000000"/>
                </a:solidFill>
                <a:latin typeface="Times New Roman" pitchFamily="18" charset="0"/>
              </a:endParaRPr>
            </a:p>
          </p:txBody>
        </p:sp>
        <p:sp>
          <p:nvSpPr>
            <p:cNvPr id="4178" name="Rectangle 6"/>
            <p:cNvSpPr>
              <a:spLocks noChangeArrowheads="1"/>
            </p:cNvSpPr>
            <p:nvPr/>
          </p:nvSpPr>
          <p:spPr bwMode="auto">
            <a:xfrm>
              <a:off x="5712" y="4246"/>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en-US" sz="2400">
                <a:solidFill>
                  <a:srgbClr val="000000"/>
                </a:solidFill>
                <a:latin typeface="Times New Roman" pitchFamily="18" charset="0"/>
              </a:endParaRPr>
            </a:p>
          </p:txBody>
        </p:sp>
      </p:grpSp>
      <p:grpSp>
        <p:nvGrpSpPr>
          <p:cNvPr id="3" name="Group 1040"/>
          <p:cNvGrpSpPr>
            <a:grpSpLocks/>
          </p:cNvGrpSpPr>
          <p:nvPr/>
        </p:nvGrpSpPr>
        <p:grpSpPr bwMode="auto">
          <a:xfrm>
            <a:off x="1901825" y="373063"/>
            <a:ext cx="7602538" cy="1147762"/>
            <a:chOff x="238" y="235"/>
            <a:chExt cx="4789" cy="723"/>
          </a:xfrm>
        </p:grpSpPr>
        <p:sp>
          <p:nvSpPr>
            <p:cNvPr id="4113" name="Rectangle 972"/>
            <p:cNvSpPr>
              <a:spLocks noChangeArrowheads="1"/>
            </p:cNvSpPr>
            <p:nvPr/>
          </p:nvSpPr>
          <p:spPr bwMode="auto">
            <a:xfrm>
              <a:off x="238" y="235"/>
              <a:ext cx="4050" cy="233"/>
            </a:xfrm>
            <a:prstGeom prst="rect">
              <a:avLst/>
            </a:prstGeom>
            <a:noFill/>
            <a:ln w="9525">
              <a:noFill/>
              <a:miter lim="800000"/>
              <a:headEnd/>
              <a:tailEnd/>
            </a:ln>
          </p:spPr>
          <p:txBody>
            <a:bodyPr wrap="square" lIns="0" tIns="0" rIns="0" bIns="0">
              <a:spAutoFit/>
            </a:bodyPr>
            <a:lstStyle/>
            <a:p>
              <a:pPr fontAlgn="base">
                <a:spcBef>
                  <a:spcPct val="0"/>
                </a:spcBef>
                <a:spcAft>
                  <a:spcPct val="0"/>
                </a:spcAft>
              </a:pPr>
              <a:endParaRPr lang="en-US" sz="2400">
                <a:solidFill>
                  <a:srgbClr val="000000"/>
                </a:solidFill>
                <a:latin typeface="Times New Roman" pitchFamily="18" charset="0"/>
              </a:endParaRPr>
            </a:p>
          </p:txBody>
        </p:sp>
        <p:sp>
          <p:nvSpPr>
            <p:cNvPr id="4114" name="Rectangle 973"/>
            <p:cNvSpPr>
              <a:spLocks noChangeArrowheads="1"/>
            </p:cNvSpPr>
            <p:nvPr/>
          </p:nvSpPr>
          <p:spPr bwMode="auto">
            <a:xfrm>
              <a:off x="406" y="235"/>
              <a:ext cx="162" cy="233"/>
            </a:xfrm>
            <a:prstGeom prst="rect">
              <a:avLst/>
            </a:prstGeom>
            <a:noFill/>
            <a:ln w="9525">
              <a:noFill/>
              <a:miter lim="800000"/>
              <a:headEnd/>
              <a:tailEnd/>
            </a:ln>
          </p:spPr>
          <p:txBody>
            <a:bodyPr lIns="0" tIns="0" rIns="0" bIns="0">
              <a:spAutoFit/>
            </a:bodyPr>
            <a:lstStyle/>
            <a:p>
              <a:pPr fontAlgn="base">
                <a:spcBef>
                  <a:spcPct val="0"/>
                </a:spcBef>
                <a:spcAft>
                  <a:spcPct val="0"/>
                </a:spcAft>
              </a:pPr>
              <a:endParaRPr lang="en-US" sz="2400">
                <a:solidFill>
                  <a:srgbClr val="000000"/>
                </a:solidFill>
                <a:latin typeface="Times New Roman" pitchFamily="18" charset="0"/>
              </a:endParaRPr>
            </a:p>
          </p:txBody>
        </p:sp>
        <p:sp>
          <p:nvSpPr>
            <p:cNvPr id="4115" name="Rectangle 974"/>
            <p:cNvSpPr>
              <a:spLocks noChangeArrowheads="1"/>
            </p:cNvSpPr>
            <p:nvPr/>
          </p:nvSpPr>
          <p:spPr bwMode="auto">
            <a:xfrm>
              <a:off x="525" y="235"/>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en-US" sz="2400">
                <a:solidFill>
                  <a:srgbClr val="000000"/>
                </a:solidFill>
                <a:latin typeface="Times New Roman" pitchFamily="18" charset="0"/>
              </a:endParaRPr>
            </a:p>
          </p:txBody>
        </p:sp>
        <p:sp>
          <p:nvSpPr>
            <p:cNvPr id="4116" name="Rectangle 975"/>
            <p:cNvSpPr>
              <a:spLocks noChangeArrowheads="1"/>
            </p:cNvSpPr>
            <p:nvPr/>
          </p:nvSpPr>
          <p:spPr bwMode="auto">
            <a:xfrm>
              <a:off x="634" y="235"/>
              <a:ext cx="65"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de-DE" sz="2400">
                  <a:solidFill>
                    <a:srgbClr val="990019"/>
                  </a:solidFill>
                  <a:latin typeface="Arial Black" pitchFamily="34" charset="0"/>
                </a:rPr>
                <a:t> </a:t>
              </a:r>
              <a:endParaRPr lang="de-DE" sz="2400">
                <a:solidFill>
                  <a:srgbClr val="000000"/>
                </a:solidFill>
                <a:latin typeface="Times New Roman" pitchFamily="18" charset="0"/>
              </a:endParaRPr>
            </a:p>
          </p:txBody>
        </p:sp>
        <p:sp>
          <p:nvSpPr>
            <p:cNvPr id="4117" name="Rectangle 976"/>
            <p:cNvSpPr>
              <a:spLocks noChangeArrowheads="1"/>
            </p:cNvSpPr>
            <p:nvPr/>
          </p:nvSpPr>
          <p:spPr bwMode="auto">
            <a:xfrm>
              <a:off x="695" y="235"/>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en-US" sz="2400">
                <a:solidFill>
                  <a:srgbClr val="000000"/>
                </a:solidFill>
                <a:latin typeface="Times New Roman" pitchFamily="18" charset="0"/>
              </a:endParaRPr>
            </a:p>
          </p:txBody>
        </p:sp>
        <p:sp>
          <p:nvSpPr>
            <p:cNvPr id="4118" name="Rectangle 978"/>
            <p:cNvSpPr>
              <a:spLocks noChangeArrowheads="1"/>
            </p:cNvSpPr>
            <p:nvPr/>
          </p:nvSpPr>
          <p:spPr bwMode="auto">
            <a:xfrm>
              <a:off x="874" y="235"/>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en-US" sz="2400">
                <a:solidFill>
                  <a:srgbClr val="000000"/>
                </a:solidFill>
                <a:latin typeface="Times New Roman" pitchFamily="18" charset="0"/>
              </a:endParaRPr>
            </a:p>
          </p:txBody>
        </p:sp>
        <p:sp>
          <p:nvSpPr>
            <p:cNvPr id="4119" name="Rectangle 979"/>
            <p:cNvSpPr>
              <a:spLocks noChangeArrowheads="1"/>
            </p:cNvSpPr>
            <p:nvPr/>
          </p:nvSpPr>
          <p:spPr bwMode="auto">
            <a:xfrm>
              <a:off x="992" y="235"/>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en-US" sz="2400">
                <a:solidFill>
                  <a:srgbClr val="000000"/>
                </a:solidFill>
                <a:latin typeface="Times New Roman" pitchFamily="18" charset="0"/>
              </a:endParaRPr>
            </a:p>
          </p:txBody>
        </p:sp>
        <p:sp>
          <p:nvSpPr>
            <p:cNvPr id="4120" name="Rectangle 980"/>
            <p:cNvSpPr>
              <a:spLocks noChangeArrowheads="1"/>
            </p:cNvSpPr>
            <p:nvPr/>
          </p:nvSpPr>
          <p:spPr bwMode="auto">
            <a:xfrm>
              <a:off x="1072" y="235"/>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en-US" sz="2400">
                <a:solidFill>
                  <a:srgbClr val="000000"/>
                </a:solidFill>
                <a:latin typeface="Times New Roman" pitchFamily="18" charset="0"/>
              </a:endParaRPr>
            </a:p>
          </p:txBody>
        </p:sp>
        <p:sp>
          <p:nvSpPr>
            <p:cNvPr id="4121" name="Rectangle 981"/>
            <p:cNvSpPr>
              <a:spLocks noChangeArrowheads="1"/>
            </p:cNvSpPr>
            <p:nvPr/>
          </p:nvSpPr>
          <p:spPr bwMode="auto">
            <a:xfrm>
              <a:off x="1192" y="235"/>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en-US" sz="2400">
                <a:solidFill>
                  <a:srgbClr val="000000"/>
                </a:solidFill>
                <a:latin typeface="Times New Roman" pitchFamily="18" charset="0"/>
              </a:endParaRPr>
            </a:p>
          </p:txBody>
        </p:sp>
        <p:sp>
          <p:nvSpPr>
            <p:cNvPr id="4122" name="Rectangle 983"/>
            <p:cNvSpPr>
              <a:spLocks noChangeArrowheads="1"/>
            </p:cNvSpPr>
            <p:nvPr/>
          </p:nvSpPr>
          <p:spPr bwMode="auto">
            <a:xfrm>
              <a:off x="1329" y="235"/>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en-US" sz="2400">
                <a:solidFill>
                  <a:srgbClr val="000000"/>
                </a:solidFill>
                <a:latin typeface="Times New Roman" pitchFamily="18" charset="0"/>
              </a:endParaRPr>
            </a:p>
          </p:txBody>
        </p:sp>
        <p:sp>
          <p:nvSpPr>
            <p:cNvPr id="4123" name="Rectangle 984"/>
            <p:cNvSpPr>
              <a:spLocks noChangeArrowheads="1"/>
            </p:cNvSpPr>
            <p:nvPr/>
          </p:nvSpPr>
          <p:spPr bwMode="auto">
            <a:xfrm>
              <a:off x="1449" y="235"/>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en-US" sz="2400">
                <a:solidFill>
                  <a:srgbClr val="000000"/>
                </a:solidFill>
                <a:latin typeface="Times New Roman" pitchFamily="18" charset="0"/>
              </a:endParaRPr>
            </a:p>
          </p:txBody>
        </p:sp>
        <p:sp>
          <p:nvSpPr>
            <p:cNvPr id="4124" name="Rectangle 985"/>
            <p:cNvSpPr>
              <a:spLocks noChangeArrowheads="1"/>
            </p:cNvSpPr>
            <p:nvPr/>
          </p:nvSpPr>
          <p:spPr bwMode="auto">
            <a:xfrm>
              <a:off x="1508" y="235"/>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en-US" sz="2400">
                <a:solidFill>
                  <a:srgbClr val="000000"/>
                </a:solidFill>
                <a:latin typeface="Times New Roman" pitchFamily="18" charset="0"/>
              </a:endParaRPr>
            </a:p>
          </p:txBody>
        </p:sp>
        <p:sp>
          <p:nvSpPr>
            <p:cNvPr id="4125" name="Rectangle 986"/>
            <p:cNvSpPr>
              <a:spLocks noChangeArrowheads="1"/>
            </p:cNvSpPr>
            <p:nvPr/>
          </p:nvSpPr>
          <p:spPr bwMode="auto">
            <a:xfrm>
              <a:off x="1628" y="235"/>
              <a:ext cx="65"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de-DE" sz="2400">
                  <a:solidFill>
                    <a:srgbClr val="990019"/>
                  </a:solidFill>
                  <a:latin typeface="Arial Black" pitchFamily="34" charset="0"/>
                </a:rPr>
                <a:t> </a:t>
              </a:r>
              <a:endParaRPr lang="de-DE" sz="2400">
                <a:solidFill>
                  <a:srgbClr val="000000"/>
                </a:solidFill>
                <a:latin typeface="Times New Roman" pitchFamily="18" charset="0"/>
              </a:endParaRPr>
            </a:p>
          </p:txBody>
        </p:sp>
        <p:sp>
          <p:nvSpPr>
            <p:cNvPr id="4126" name="Rectangle 987"/>
            <p:cNvSpPr>
              <a:spLocks noChangeArrowheads="1"/>
            </p:cNvSpPr>
            <p:nvPr/>
          </p:nvSpPr>
          <p:spPr bwMode="auto">
            <a:xfrm>
              <a:off x="238" y="442"/>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000000"/>
                </a:solidFill>
                <a:latin typeface="Times New Roman" pitchFamily="18" charset="0"/>
              </a:endParaRPr>
            </a:p>
          </p:txBody>
        </p:sp>
        <p:sp>
          <p:nvSpPr>
            <p:cNvPr id="4127" name="Rectangle 988"/>
            <p:cNvSpPr>
              <a:spLocks noChangeArrowheads="1"/>
            </p:cNvSpPr>
            <p:nvPr/>
          </p:nvSpPr>
          <p:spPr bwMode="auto">
            <a:xfrm>
              <a:off x="400" y="442"/>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000000"/>
                </a:solidFill>
                <a:latin typeface="Times New Roman" pitchFamily="18" charset="0"/>
              </a:endParaRPr>
            </a:p>
          </p:txBody>
        </p:sp>
        <p:sp>
          <p:nvSpPr>
            <p:cNvPr id="4128" name="Rectangle 989"/>
            <p:cNvSpPr>
              <a:spLocks noChangeArrowheads="1"/>
            </p:cNvSpPr>
            <p:nvPr/>
          </p:nvSpPr>
          <p:spPr bwMode="auto">
            <a:xfrm>
              <a:off x="540" y="442"/>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000000"/>
                </a:solidFill>
                <a:latin typeface="Times New Roman" pitchFamily="18" charset="0"/>
              </a:endParaRPr>
            </a:p>
          </p:txBody>
        </p:sp>
        <p:sp>
          <p:nvSpPr>
            <p:cNvPr id="4129" name="Rectangle 990"/>
            <p:cNvSpPr>
              <a:spLocks noChangeArrowheads="1"/>
            </p:cNvSpPr>
            <p:nvPr/>
          </p:nvSpPr>
          <p:spPr bwMode="auto">
            <a:xfrm>
              <a:off x="677" y="442"/>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000000"/>
                </a:solidFill>
                <a:latin typeface="Times New Roman" pitchFamily="18" charset="0"/>
              </a:endParaRPr>
            </a:p>
          </p:txBody>
        </p:sp>
        <p:sp>
          <p:nvSpPr>
            <p:cNvPr id="4130" name="Rectangle 991"/>
            <p:cNvSpPr>
              <a:spLocks noChangeArrowheads="1"/>
            </p:cNvSpPr>
            <p:nvPr/>
          </p:nvSpPr>
          <p:spPr bwMode="auto">
            <a:xfrm>
              <a:off x="770" y="442"/>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000000"/>
                </a:solidFill>
                <a:latin typeface="Times New Roman" pitchFamily="18" charset="0"/>
              </a:endParaRPr>
            </a:p>
          </p:txBody>
        </p:sp>
        <p:sp>
          <p:nvSpPr>
            <p:cNvPr id="4131" name="Rectangle 992"/>
            <p:cNvSpPr>
              <a:spLocks noChangeArrowheads="1"/>
            </p:cNvSpPr>
            <p:nvPr/>
          </p:nvSpPr>
          <p:spPr bwMode="auto">
            <a:xfrm>
              <a:off x="897" y="442"/>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000000"/>
                </a:solidFill>
                <a:latin typeface="Times New Roman" pitchFamily="18" charset="0"/>
              </a:endParaRPr>
            </a:p>
          </p:txBody>
        </p:sp>
        <p:sp>
          <p:nvSpPr>
            <p:cNvPr id="4132" name="Rectangle 993"/>
            <p:cNvSpPr>
              <a:spLocks noChangeArrowheads="1"/>
            </p:cNvSpPr>
            <p:nvPr/>
          </p:nvSpPr>
          <p:spPr bwMode="auto">
            <a:xfrm>
              <a:off x="1036" y="442"/>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000000"/>
                </a:solidFill>
                <a:latin typeface="Times New Roman" pitchFamily="18" charset="0"/>
              </a:endParaRPr>
            </a:p>
          </p:txBody>
        </p:sp>
        <p:sp>
          <p:nvSpPr>
            <p:cNvPr id="4133" name="Rectangle 994"/>
            <p:cNvSpPr>
              <a:spLocks noChangeArrowheads="1"/>
            </p:cNvSpPr>
            <p:nvPr/>
          </p:nvSpPr>
          <p:spPr bwMode="auto">
            <a:xfrm>
              <a:off x="1176" y="442"/>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000000"/>
                </a:solidFill>
                <a:latin typeface="Times New Roman" pitchFamily="18" charset="0"/>
              </a:endParaRPr>
            </a:p>
          </p:txBody>
        </p:sp>
        <p:sp>
          <p:nvSpPr>
            <p:cNvPr id="4134" name="Rectangle 995"/>
            <p:cNvSpPr>
              <a:spLocks noChangeArrowheads="1"/>
            </p:cNvSpPr>
            <p:nvPr/>
          </p:nvSpPr>
          <p:spPr bwMode="auto">
            <a:xfrm>
              <a:off x="1315" y="442"/>
              <a:ext cx="78" cy="281"/>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de-DE" sz="2900">
                  <a:solidFill>
                    <a:srgbClr val="990019"/>
                  </a:solidFill>
                  <a:latin typeface="Arial Black" pitchFamily="34" charset="0"/>
                </a:rPr>
                <a:t> </a:t>
              </a:r>
              <a:endParaRPr lang="de-DE" sz="2400">
                <a:solidFill>
                  <a:srgbClr val="000000"/>
                </a:solidFill>
                <a:latin typeface="Times New Roman" pitchFamily="18" charset="0"/>
              </a:endParaRPr>
            </a:p>
          </p:txBody>
        </p:sp>
        <p:sp>
          <p:nvSpPr>
            <p:cNvPr id="4135" name="Rectangle 996"/>
            <p:cNvSpPr>
              <a:spLocks noChangeArrowheads="1"/>
            </p:cNvSpPr>
            <p:nvPr/>
          </p:nvSpPr>
          <p:spPr bwMode="auto">
            <a:xfrm>
              <a:off x="1385" y="442"/>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000000"/>
                </a:solidFill>
                <a:latin typeface="Times New Roman" pitchFamily="18" charset="0"/>
              </a:endParaRPr>
            </a:p>
          </p:txBody>
        </p:sp>
        <p:sp>
          <p:nvSpPr>
            <p:cNvPr id="4136" name="Rectangle 997"/>
            <p:cNvSpPr>
              <a:spLocks noChangeArrowheads="1"/>
            </p:cNvSpPr>
            <p:nvPr/>
          </p:nvSpPr>
          <p:spPr bwMode="auto">
            <a:xfrm>
              <a:off x="1531" y="442"/>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000000"/>
                </a:solidFill>
                <a:latin typeface="Times New Roman" pitchFamily="18" charset="0"/>
              </a:endParaRPr>
            </a:p>
          </p:txBody>
        </p:sp>
        <p:sp>
          <p:nvSpPr>
            <p:cNvPr id="4138" name="Rectangle 999"/>
            <p:cNvSpPr>
              <a:spLocks noChangeArrowheads="1"/>
            </p:cNvSpPr>
            <p:nvPr/>
          </p:nvSpPr>
          <p:spPr bwMode="auto">
            <a:xfrm>
              <a:off x="1763" y="442"/>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000000"/>
                </a:solidFill>
                <a:latin typeface="Times New Roman" pitchFamily="18" charset="0"/>
              </a:endParaRPr>
            </a:p>
          </p:txBody>
        </p:sp>
        <p:sp>
          <p:nvSpPr>
            <p:cNvPr id="4139" name="Rectangle 1000"/>
            <p:cNvSpPr>
              <a:spLocks noChangeArrowheads="1"/>
            </p:cNvSpPr>
            <p:nvPr/>
          </p:nvSpPr>
          <p:spPr bwMode="auto">
            <a:xfrm>
              <a:off x="1903" y="442"/>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000000"/>
                </a:solidFill>
                <a:latin typeface="Times New Roman" pitchFamily="18" charset="0"/>
              </a:endParaRPr>
            </a:p>
          </p:txBody>
        </p:sp>
        <p:sp>
          <p:nvSpPr>
            <p:cNvPr id="4140" name="Rectangle 1001"/>
            <p:cNvSpPr>
              <a:spLocks noChangeArrowheads="1"/>
            </p:cNvSpPr>
            <p:nvPr/>
          </p:nvSpPr>
          <p:spPr bwMode="auto">
            <a:xfrm>
              <a:off x="1972" y="442"/>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000000"/>
                </a:solidFill>
                <a:latin typeface="Times New Roman" pitchFamily="18" charset="0"/>
              </a:endParaRPr>
            </a:p>
          </p:txBody>
        </p:sp>
        <p:sp>
          <p:nvSpPr>
            <p:cNvPr id="4141" name="Rectangle 1002"/>
            <p:cNvSpPr>
              <a:spLocks noChangeArrowheads="1"/>
            </p:cNvSpPr>
            <p:nvPr/>
          </p:nvSpPr>
          <p:spPr bwMode="auto">
            <a:xfrm>
              <a:off x="2110" y="442"/>
              <a:ext cx="0" cy="281"/>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900" dirty="0">
                <a:solidFill>
                  <a:srgbClr val="990019"/>
                </a:solidFill>
                <a:latin typeface="Arial Black" pitchFamily="34" charset="0"/>
              </a:endParaRPr>
            </a:p>
          </p:txBody>
        </p:sp>
        <p:sp>
          <p:nvSpPr>
            <p:cNvPr id="4142" name="Rectangle 1003"/>
            <p:cNvSpPr>
              <a:spLocks noChangeArrowheads="1"/>
            </p:cNvSpPr>
            <p:nvPr/>
          </p:nvSpPr>
          <p:spPr bwMode="auto">
            <a:xfrm>
              <a:off x="2180" y="442"/>
              <a:ext cx="0" cy="514"/>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900" dirty="0">
                <a:solidFill>
                  <a:srgbClr val="990019"/>
                </a:solidFill>
                <a:latin typeface="Arial Black" pitchFamily="34" charset="0"/>
              </a:endParaRPr>
            </a:p>
            <a:p>
              <a:pPr fontAlgn="base">
                <a:spcBef>
                  <a:spcPct val="0"/>
                </a:spcBef>
                <a:spcAft>
                  <a:spcPct val="0"/>
                </a:spcAft>
              </a:pPr>
              <a:endParaRPr lang="de-DE" sz="2400" dirty="0">
                <a:solidFill>
                  <a:srgbClr val="000000"/>
                </a:solidFill>
                <a:latin typeface="Times New Roman" pitchFamily="18" charset="0"/>
              </a:endParaRPr>
            </a:p>
          </p:txBody>
        </p:sp>
        <p:sp>
          <p:nvSpPr>
            <p:cNvPr id="4143" name="Rectangle 1004"/>
            <p:cNvSpPr>
              <a:spLocks noChangeArrowheads="1"/>
            </p:cNvSpPr>
            <p:nvPr/>
          </p:nvSpPr>
          <p:spPr bwMode="auto">
            <a:xfrm>
              <a:off x="2319" y="442"/>
              <a:ext cx="0" cy="514"/>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900" dirty="0">
                <a:solidFill>
                  <a:srgbClr val="990019"/>
                </a:solidFill>
                <a:latin typeface="Arial Black" pitchFamily="34" charset="0"/>
              </a:endParaRPr>
            </a:p>
            <a:p>
              <a:pPr fontAlgn="base">
                <a:spcBef>
                  <a:spcPct val="0"/>
                </a:spcBef>
                <a:spcAft>
                  <a:spcPct val="0"/>
                </a:spcAft>
              </a:pPr>
              <a:endParaRPr lang="de-DE" sz="2400" dirty="0">
                <a:solidFill>
                  <a:srgbClr val="000000"/>
                </a:solidFill>
                <a:latin typeface="Times New Roman" pitchFamily="18" charset="0"/>
              </a:endParaRPr>
            </a:p>
          </p:txBody>
        </p:sp>
        <p:sp>
          <p:nvSpPr>
            <p:cNvPr id="4144" name="Rectangle 1005"/>
            <p:cNvSpPr>
              <a:spLocks noChangeArrowheads="1"/>
            </p:cNvSpPr>
            <p:nvPr/>
          </p:nvSpPr>
          <p:spPr bwMode="auto">
            <a:xfrm>
              <a:off x="2458" y="442"/>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000000"/>
                </a:solidFill>
                <a:latin typeface="Times New Roman" pitchFamily="18" charset="0"/>
              </a:endParaRPr>
            </a:p>
          </p:txBody>
        </p:sp>
        <p:sp>
          <p:nvSpPr>
            <p:cNvPr id="4145" name="Rectangle 1006"/>
            <p:cNvSpPr>
              <a:spLocks noChangeArrowheads="1"/>
            </p:cNvSpPr>
            <p:nvPr/>
          </p:nvSpPr>
          <p:spPr bwMode="auto">
            <a:xfrm>
              <a:off x="2598" y="442"/>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000000"/>
                </a:solidFill>
                <a:latin typeface="Times New Roman" pitchFamily="18" charset="0"/>
              </a:endParaRPr>
            </a:p>
          </p:txBody>
        </p:sp>
        <p:sp>
          <p:nvSpPr>
            <p:cNvPr id="4146" name="Rectangle 1008"/>
            <p:cNvSpPr>
              <a:spLocks noChangeArrowheads="1"/>
            </p:cNvSpPr>
            <p:nvPr/>
          </p:nvSpPr>
          <p:spPr bwMode="auto">
            <a:xfrm>
              <a:off x="2737" y="442"/>
              <a:ext cx="78" cy="281"/>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de-DE" sz="2900">
                  <a:solidFill>
                    <a:srgbClr val="990019"/>
                  </a:solidFill>
                  <a:latin typeface="Arial Black" pitchFamily="34" charset="0"/>
                </a:rPr>
                <a:t> </a:t>
              </a:r>
              <a:endParaRPr lang="de-DE" sz="2400">
                <a:solidFill>
                  <a:srgbClr val="000000"/>
                </a:solidFill>
                <a:latin typeface="Times New Roman" pitchFamily="18" charset="0"/>
              </a:endParaRPr>
            </a:p>
          </p:txBody>
        </p:sp>
        <p:sp>
          <p:nvSpPr>
            <p:cNvPr id="4147" name="Rectangle 1009"/>
            <p:cNvSpPr>
              <a:spLocks noChangeArrowheads="1"/>
            </p:cNvSpPr>
            <p:nvPr/>
          </p:nvSpPr>
          <p:spPr bwMode="auto">
            <a:xfrm>
              <a:off x="2807" y="442"/>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000000"/>
                </a:solidFill>
                <a:latin typeface="Times New Roman" pitchFamily="18" charset="0"/>
              </a:endParaRPr>
            </a:p>
          </p:txBody>
        </p:sp>
        <p:sp>
          <p:nvSpPr>
            <p:cNvPr id="4148" name="Rectangle 1010"/>
            <p:cNvSpPr>
              <a:spLocks noChangeArrowheads="1"/>
            </p:cNvSpPr>
            <p:nvPr/>
          </p:nvSpPr>
          <p:spPr bwMode="auto">
            <a:xfrm>
              <a:off x="3003" y="442"/>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000000"/>
                </a:solidFill>
                <a:latin typeface="Times New Roman" pitchFamily="18" charset="0"/>
              </a:endParaRPr>
            </a:p>
          </p:txBody>
        </p:sp>
        <p:sp>
          <p:nvSpPr>
            <p:cNvPr id="4149" name="Rectangle 1011"/>
            <p:cNvSpPr>
              <a:spLocks noChangeArrowheads="1"/>
            </p:cNvSpPr>
            <p:nvPr/>
          </p:nvSpPr>
          <p:spPr bwMode="auto">
            <a:xfrm>
              <a:off x="3143" y="442"/>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000000"/>
                </a:solidFill>
                <a:latin typeface="Times New Roman" pitchFamily="18" charset="0"/>
              </a:endParaRPr>
            </a:p>
          </p:txBody>
        </p:sp>
        <p:sp>
          <p:nvSpPr>
            <p:cNvPr id="4150" name="Rectangle 1012"/>
            <p:cNvSpPr>
              <a:spLocks noChangeArrowheads="1"/>
            </p:cNvSpPr>
            <p:nvPr/>
          </p:nvSpPr>
          <p:spPr bwMode="auto">
            <a:xfrm>
              <a:off x="3234" y="442"/>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000000"/>
                </a:solidFill>
                <a:latin typeface="Times New Roman" pitchFamily="18" charset="0"/>
              </a:endParaRPr>
            </a:p>
          </p:txBody>
        </p:sp>
        <p:sp>
          <p:nvSpPr>
            <p:cNvPr id="4151" name="Rectangle 1013"/>
            <p:cNvSpPr>
              <a:spLocks noChangeArrowheads="1"/>
            </p:cNvSpPr>
            <p:nvPr/>
          </p:nvSpPr>
          <p:spPr bwMode="auto">
            <a:xfrm>
              <a:off x="3373" y="442"/>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000000"/>
                </a:solidFill>
                <a:latin typeface="Times New Roman" pitchFamily="18" charset="0"/>
              </a:endParaRPr>
            </a:p>
          </p:txBody>
        </p:sp>
        <p:sp>
          <p:nvSpPr>
            <p:cNvPr id="4152" name="Rectangle 1014"/>
            <p:cNvSpPr>
              <a:spLocks noChangeArrowheads="1"/>
            </p:cNvSpPr>
            <p:nvPr/>
          </p:nvSpPr>
          <p:spPr bwMode="auto">
            <a:xfrm>
              <a:off x="3512" y="442"/>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000000"/>
                </a:solidFill>
                <a:latin typeface="Times New Roman" pitchFamily="18" charset="0"/>
              </a:endParaRPr>
            </a:p>
          </p:txBody>
        </p:sp>
        <p:sp>
          <p:nvSpPr>
            <p:cNvPr id="4153" name="Rectangle 1015"/>
            <p:cNvSpPr>
              <a:spLocks noChangeArrowheads="1"/>
            </p:cNvSpPr>
            <p:nvPr/>
          </p:nvSpPr>
          <p:spPr bwMode="auto">
            <a:xfrm>
              <a:off x="3639" y="442"/>
              <a:ext cx="78" cy="281"/>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de-DE" sz="2900">
                  <a:solidFill>
                    <a:srgbClr val="990019"/>
                  </a:solidFill>
                  <a:latin typeface="Arial Black" pitchFamily="34" charset="0"/>
                </a:rPr>
                <a:t> </a:t>
              </a:r>
              <a:endParaRPr lang="de-DE" sz="2400">
                <a:solidFill>
                  <a:srgbClr val="000000"/>
                </a:solidFill>
                <a:latin typeface="Times New Roman" pitchFamily="18" charset="0"/>
              </a:endParaRPr>
            </a:p>
          </p:txBody>
        </p:sp>
        <p:sp>
          <p:nvSpPr>
            <p:cNvPr id="4154" name="Rectangle 1016"/>
            <p:cNvSpPr>
              <a:spLocks noChangeArrowheads="1"/>
            </p:cNvSpPr>
            <p:nvPr/>
          </p:nvSpPr>
          <p:spPr bwMode="auto">
            <a:xfrm>
              <a:off x="3709" y="442"/>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000000"/>
                </a:solidFill>
                <a:latin typeface="Times New Roman" pitchFamily="18" charset="0"/>
              </a:endParaRPr>
            </a:p>
          </p:txBody>
        </p:sp>
        <p:sp>
          <p:nvSpPr>
            <p:cNvPr id="4155" name="Rectangle 1017"/>
            <p:cNvSpPr>
              <a:spLocks noChangeArrowheads="1"/>
            </p:cNvSpPr>
            <p:nvPr/>
          </p:nvSpPr>
          <p:spPr bwMode="auto">
            <a:xfrm>
              <a:off x="3872" y="442"/>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000000"/>
                </a:solidFill>
                <a:latin typeface="Times New Roman" pitchFamily="18" charset="0"/>
              </a:endParaRPr>
            </a:p>
          </p:txBody>
        </p:sp>
        <p:sp>
          <p:nvSpPr>
            <p:cNvPr id="4156" name="Rectangle 1018"/>
            <p:cNvSpPr>
              <a:spLocks noChangeArrowheads="1"/>
            </p:cNvSpPr>
            <p:nvPr/>
          </p:nvSpPr>
          <p:spPr bwMode="auto">
            <a:xfrm>
              <a:off x="4011" y="442"/>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000000"/>
                </a:solidFill>
                <a:latin typeface="Times New Roman" pitchFamily="18" charset="0"/>
              </a:endParaRPr>
            </a:p>
          </p:txBody>
        </p:sp>
        <p:sp>
          <p:nvSpPr>
            <p:cNvPr id="4157" name="Rectangle 1019"/>
            <p:cNvSpPr>
              <a:spLocks noChangeArrowheads="1"/>
            </p:cNvSpPr>
            <p:nvPr/>
          </p:nvSpPr>
          <p:spPr bwMode="auto">
            <a:xfrm>
              <a:off x="4150" y="442"/>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000000"/>
                </a:solidFill>
                <a:latin typeface="Times New Roman" pitchFamily="18" charset="0"/>
              </a:endParaRPr>
            </a:p>
          </p:txBody>
        </p:sp>
        <p:sp>
          <p:nvSpPr>
            <p:cNvPr id="4158" name="Rectangle 1020"/>
            <p:cNvSpPr>
              <a:spLocks noChangeArrowheads="1"/>
            </p:cNvSpPr>
            <p:nvPr/>
          </p:nvSpPr>
          <p:spPr bwMode="auto">
            <a:xfrm>
              <a:off x="4290" y="442"/>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000000"/>
                </a:solidFill>
                <a:latin typeface="Times New Roman" pitchFamily="18" charset="0"/>
              </a:endParaRPr>
            </a:p>
          </p:txBody>
        </p:sp>
        <p:sp>
          <p:nvSpPr>
            <p:cNvPr id="4159" name="Rectangle 1021"/>
            <p:cNvSpPr>
              <a:spLocks noChangeArrowheads="1"/>
            </p:cNvSpPr>
            <p:nvPr/>
          </p:nvSpPr>
          <p:spPr bwMode="auto">
            <a:xfrm>
              <a:off x="4381" y="442"/>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000000"/>
                </a:solidFill>
                <a:latin typeface="Times New Roman" pitchFamily="18" charset="0"/>
              </a:endParaRPr>
            </a:p>
          </p:txBody>
        </p:sp>
        <p:sp>
          <p:nvSpPr>
            <p:cNvPr id="4160" name="Rectangle 1022"/>
            <p:cNvSpPr>
              <a:spLocks noChangeArrowheads="1"/>
            </p:cNvSpPr>
            <p:nvPr/>
          </p:nvSpPr>
          <p:spPr bwMode="auto">
            <a:xfrm>
              <a:off x="4520" y="442"/>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000000"/>
                </a:solidFill>
                <a:latin typeface="Times New Roman" pitchFamily="18" charset="0"/>
              </a:endParaRPr>
            </a:p>
          </p:txBody>
        </p:sp>
        <p:sp>
          <p:nvSpPr>
            <p:cNvPr id="4161" name="Rectangle 1023"/>
            <p:cNvSpPr>
              <a:spLocks noChangeArrowheads="1"/>
            </p:cNvSpPr>
            <p:nvPr/>
          </p:nvSpPr>
          <p:spPr bwMode="auto">
            <a:xfrm>
              <a:off x="4613" y="442"/>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000000"/>
                </a:solidFill>
                <a:latin typeface="Times New Roman" pitchFamily="18" charset="0"/>
              </a:endParaRPr>
            </a:p>
          </p:txBody>
        </p:sp>
        <p:sp>
          <p:nvSpPr>
            <p:cNvPr id="4162" name="Rectangle 1024"/>
            <p:cNvSpPr>
              <a:spLocks noChangeArrowheads="1"/>
            </p:cNvSpPr>
            <p:nvPr/>
          </p:nvSpPr>
          <p:spPr bwMode="auto">
            <a:xfrm>
              <a:off x="4752" y="442"/>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000000"/>
                </a:solidFill>
                <a:latin typeface="Times New Roman" pitchFamily="18" charset="0"/>
              </a:endParaRPr>
            </a:p>
          </p:txBody>
        </p:sp>
        <p:sp>
          <p:nvSpPr>
            <p:cNvPr id="4163" name="Rectangle 1025"/>
            <p:cNvSpPr>
              <a:spLocks noChangeArrowheads="1"/>
            </p:cNvSpPr>
            <p:nvPr/>
          </p:nvSpPr>
          <p:spPr bwMode="auto">
            <a:xfrm>
              <a:off x="4949" y="442"/>
              <a:ext cx="78" cy="281"/>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de-DE" sz="2900">
                  <a:solidFill>
                    <a:srgbClr val="990019"/>
                  </a:solidFill>
                  <a:latin typeface="Arial Black" pitchFamily="34" charset="0"/>
                </a:rPr>
                <a:t> </a:t>
              </a:r>
              <a:endParaRPr lang="de-DE" sz="2400">
                <a:solidFill>
                  <a:srgbClr val="000000"/>
                </a:solidFill>
                <a:latin typeface="Times New Roman" pitchFamily="18" charset="0"/>
              </a:endParaRPr>
            </a:p>
          </p:txBody>
        </p:sp>
        <p:sp>
          <p:nvSpPr>
            <p:cNvPr id="4164" name="Rectangle 1026"/>
            <p:cNvSpPr>
              <a:spLocks noChangeArrowheads="1"/>
            </p:cNvSpPr>
            <p:nvPr/>
          </p:nvSpPr>
          <p:spPr bwMode="auto">
            <a:xfrm>
              <a:off x="238" y="677"/>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00CC99">
                    <a:lumMod val="60000"/>
                    <a:lumOff val="40000"/>
                  </a:srgbClr>
                </a:solidFill>
                <a:latin typeface="Times New Roman" pitchFamily="18" charset="0"/>
              </a:endParaRPr>
            </a:p>
          </p:txBody>
        </p:sp>
        <p:sp>
          <p:nvSpPr>
            <p:cNvPr id="4165" name="Rectangle 1027"/>
            <p:cNvSpPr>
              <a:spLocks noChangeArrowheads="1"/>
            </p:cNvSpPr>
            <p:nvPr/>
          </p:nvSpPr>
          <p:spPr bwMode="auto">
            <a:xfrm>
              <a:off x="377" y="677"/>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en-US" sz="2400">
                <a:solidFill>
                  <a:srgbClr val="000000"/>
                </a:solidFill>
                <a:latin typeface="Times New Roman" pitchFamily="18" charset="0"/>
              </a:endParaRPr>
            </a:p>
          </p:txBody>
        </p:sp>
        <p:sp>
          <p:nvSpPr>
            <p:cNvPr id="4166" name="Rectangle 1028"/>
            <p:cNvSpPr>
              <a:spLocks noChangeArrowheads="1"/>
            </p:cNvSpPr>
            <p:nvPr/>
          </p:nvSpPr>
          <p:spPr bwMode="auto">
            <a:xfrm>
              <a:off x="516" y="677"/>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en-US" sz="2400">
                <a:solidFill>
                  <a:srgbClr val="000000"/>
                </a:solidFill>
                <a:latin typeface="Times New Roman" pitchFamily="18" charset="0"/>
              </a:endParaRPr>
            </a:p>
          </p:txBody>
        </p:sp>
        <p:sp>
          <p:nvSpPr>
            <p:cNvPr id="4167" name="Rectangle 1029"/>
            <p:cNvSpPr>
              <a:spLocks noChangeArrowheads="1"/>
            </p:cNvSpPr>
            <p:nvPr/>
          </p:nvSpPr>
          <p:spPr bwMode="auto">
            <a:xfrm>
              <a:off x="724" y="677"/>
              <a:ext cx="78" cy="281"/>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de-DE" sz="2900">
                  <a:solidFill>
                    <a:srgbClr val="990019"/>
                  </a:solidFill>
                  <a:latin typeface="Arial Black" pitchFamily="34" charset="0"/>
                </a:rPr>
                <a:t> </a:t>
              </a:r>
              <a:endParaRPr lang="de-DE" sz="2400">
                <a:solidFill>
                  <a:srgbClr val="000000"/>
                </a:solidFill>
                <a:latin typeface="Times New Roman" pitchFamily="18" charset="0"/>
              </a:endParaRPr>
            </a:p>
          </p:txBody>
        </p:sp>
        <p:sp>
          <p:nvSpPr>
            <p:cNvPr id="4168" name="Rectangle 1030"/>
            <p:cNvSpPr>
              <a:spLocks noChangeArrowheads="1"/>
            </p:cNvSpPr>
            <p:nvPr/>
          </p:nvSpPr>
          <p:spPr bwMode="auto">
            <a:xfrm>
              <a:off x="793" y="677"/>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en-US" sz="2400">
                <a:solidFill>
                  <a:srgbClr val="000000"/>
                </a:solidFill>
                <a:latin typeface="Times New Roman" pitchFamily="18" charset="0"/>
              </a:endParaRPr>
            </a:p>
          </p:txBody>
        </p:sp>
        <p:sp>
          <p:nvSpPr>
            <p:cNvPr id="4169" name="Rectangle 1031"/>
            <p:cNvSpPr>
              <a:spLocks noChangeArrowheads="1"/>
            </p:cNvSpPr>
            <p:nvPr/>
          </p:nvSpPr>
          <p:spPr bwMode="auto">
            <a:xfrm>
              <a:off x="938" y="677"/>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en-US" sz="2400">
                <a:solidFill>
                  <a:srgbClr val="000000"/>
                </a:solidFill>
                <a:latin typeface="Times New Roman" pitchFamily="18" charset="0"/>
              </a:endParaRPr>
            </a:p>
          </p:txBody>
        </p:sp>
        <p:sp>
          <p:nvSpPr>
            <p:cNvPr id="4170" name="Rectangle 1032"/>
            <p:cNvSpPr>
              <a:spLocks noChangeArrowheads="1"/>
            </p:cNvSpPr>
            <p:nvPr/>
          </p:nvSpPr>
          <p:spPr bwMode="auto">
            <a:xfrm>
              <a:off x="1077" y="677"/>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en-US" sz="2400">
                <a:solidFill>
                  <a:srgbClr val="000000"/>
                </a:solidFill>
                <a:latin typeface="Times New Roman" pitchFamily="18" charset="0"/>
              </a:endParaRPr>
            </a:p>
          </p:txBody>
        </p:sp>
        <p:sp>
          <p:nvSpPr>
            <p:cNvPr id="4171" name="Rectangle 1034"/>
            <p:cNvSpPr>
              <a:spLocks noChangeArrowheads="1"/>
            </p:cNvSpPr>
            <p:nvPr/>
          </p:nvSpPr>
          <p:spPr bwMode="auto">
            <a:xfrm>
              <a:off x="1240" y="677"/>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en-US" sz="2400">
                <a:solidFill>
                  <a:srgbClr val="000000"/>
                </a:solidFill>
                <a:latin typeface="Times New Roman" pitchFamily="18" charset="0"/>
              </a:endParaRPr>
            </a:p>
          </p:txBody>
        </p:sp>
        <p:sp>
          <p:nvSpPr>
            <p:cNvPr id="4172" name="Rectangle 1035"/>
            <p:cNvSpPr>
              <a:spLocks noChangeArrowheads="1"/>
            </p:cNvSpPr>
            <p:nvPr/>
          </p:nvSpPr>
          <p:spPr bwMode="auto">
            <a:xfrm>
              <a:off x="1379" y="677"/>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en-US" sz="2400">
                <a:solidFill>
                  <a:srgbClr val="000000"/>
                </a:solidFill>
                <a:latin typeface="Times New Roman" pitchFamily="18" charset="0"/>
              </a:endParaRPr>
            </a:p>
          </p:txBody>
        </p:sp>
        <p:sp>
          <p:nvSpPr>
            <p:cNvPr id="4173" name="Rectangle 1036"/>
            <p:cNvSpPr>
              <a:spLocks noChangeArrowheads="1"/>
            </p:cNvSpPr>
            <p:nvPr/>
          </p:nvSpPr>
          <p:spPr bwMode="auto">
            <a:xfrm>
              <a:off x="1519" y="677"/>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en-US" sz="2400">
                <a:solidFill>
                  <a:srgbClr val="000000"/>
                </a:solidFill>
                <a:latin typeface="Times New Roman" pitchFamily="18" charset="0"/>
              </a:endParaRPr>
            </a:p>
          </p:txBody>
        </p:sp>
        <p:sp>
          <p:nvSpPr>
            <p:cNvPr id="4174" name="Rectangle 1037"/>
            <p:cNvSpPr>
              <a:spLocks noChangeArrowheads="1"/>
            </p:cNvSpPr>
            <p:nvPr/>
          </p:nvSpPr>
          <p:spPr bwMode="auto">
            <a:xfrm>
              <a:off x="1610" y="677"/>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en-US" sz="2400">
                <a:solidFill>
                  <a:srgbClr val="000000"/>
                </a:solidFill>
                <a:latin typeface="Times New Roman" pitchFamily="18" charset="0"/>
              </a:endParaRPr>
            </a:p>
          </p:txBody>
        </p:sp>
        <p:sp>
          <p:nvSpPr>
            <p:cNvPr id="4175" name="Rectangle 1038"/>
            <p:cNvSpPr>
              <a:spLocks noChangeArrowheads="1"/>
            </p:cNvSpPr>
            <p:nvPr/>
          </p:nvSpPr>
          <p:spPr bwMode="auto">
            <a:xfrm>
              <a:off x="1749" y="677"/>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en-US" sz="2400">
                <a:solidFill>
                  <a:srgbClr val="000000"/>
                </a:solidFill>
                <a:latin typeface="Times New Roman" pitchFamily="18" charset="0"/>
              </a:endParaRPr>
            </a:p>
          </p:txBody>
        </p:sp>
        <p:sp>
          <p:nvSpPr>
            <p:cNvPr id="4176" name="Rectangle 1039"/>
            <p:cNvSpPr>
              <a:spLocks noChangeArrowheads="1"/>
            </p:cNvSpPr>
            <p:nvPr/>
          </p:nvSpPr>
          <p:spPr bwMode="auto">
            <a:xfrm>
              <a:off x="1888" y="677"/>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en-US" sz="2400">
                <a:solidFill>
                  <a:srgbClr val="000000"/>
                </a:solidFill>
                <a:latin typeface="Times New Roman" pitchFamily="18" charset="0"/>
              </a:endParaRPr>
            </a:p>
          </p:txBody>
        </p:sp>
      </p:grpSp>
      <p:sp>
        <p:nvSpPr>
          <p:cNvPr id="113691" name="Line 1051"/>
          <p:cNvSpPr>
            <a:spLocks noChangeShapeType="1"/>
          </p:cNvSpPr>
          <p:nvPr/>
        </p:nvSpPr>
        <p:spPr bwMode="auto">
          <a:xfrm flipH="1">
            <a:off x="10515600" y="1447800"/>
            <a:ext cx="0" cy="304800"/>
          </a:xfrm>
          <a:prstGeom prst="line">
            <a:avLst/>
          </a:prstGeom>
          <a:noFill/>
          <a:ln w="9525">
            <a:solidFill>
              <a:srgbClr val="CCECFF"/>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102" name="Textfeld 1025"/>
          <p:cNvSpPr txBox="1">
            <a:spLocks noChangeArrowheads="1"/>
          </p:cNvSpPr>
          <p:nvPr/>
        </p:nvSpPr>
        <p:spPr bwMode="auto">
          <a:xfrm>
            <a:off x="2286997" y="1628158"/>
            <a:ext cx="6167764" cy="4616648"/>
          </a:xfrm>
          <a:prstGeom prst="rect">
            <a:avLst/>
          </a:prstGeom>
          <a:noFill/>
          <a:ln w="9525">
            <a:noFill/>
            <a:miter lim="800000"/>
            <a:headEnd/>
            <a:tailEnd/>
          </a:ln>
        </p:spPr>
        <p:txBody>
          <a:bodyPr wrap="square">
            <a:spAutoFit/>
          </a:bodyPr>
          <a:lstStyle/>
          <a:p>
            <a:pPr fontAlgn="base">
              <a:spcBef>
                <a:spcPct val="0"/>
              </a:spcBef>
              <a:spcAft>
                <a:spcPct val="0"/>
              </a:spcAft>
            </a:pPr>
            <a:r>
              <a:rPr lang="de-DE" sz="2000" b="1" dirty="0">
                <a:solidFill>
                  <a:srgbClr val="000000"/>
                </a:solidFill>
                <a:latin typeface="Arial" charset="0"/>
              </a:rPr>
              <a:t>Disease-specific group exercises weekly under professional </a:t>
            </a:r>
            <a:r>
              <a:rPr lang="de-DE" sz="2000" b="1" dirty="0" err="1">
                <a:solidFill>
                  <a:srgbClr val="000000"/>
                </a:solidFill>
                <a:latin typeface="Arial" charset="0"/>
              </a:rPr>
              <a:t>supervision</a:t>
            </a:r>
            <a:r>
              <a:rPr lang="de-DE" sz="2000" dirty="0">
                <a:solidFill>
                  <a:srgbClr val="000000"/>
                </a:solidFill>
                <a:latin typeface="Times New Roman" pitchFamily="18" charset="0"/>
              </a:rPr>
              <a:t> </a:t>
            </a:r>
          </a:p>
          <a:p>
            <a:pPr fontAlgn="base">
              <a:spcBef>
                <a:spcPct val="0"/>
              </a:spcBef>
              <a:spcAft>
                <a:spcPct val="0"/>
              </a:spcAft>
            </a:pPr>
            <a:endParaRPr lang="de-DE" sz="2000" dirty="0">
              <a:solidFill>
                <a:srgbClr val="000000"/>
              </a:solidFill>
              <a:latin typeface="Times New Roman" pitchFamily="18" charset="0"/>
            </a:endParaRPr>
          </a:p>
          <a:p>
            <a:pPr fontAlgn="base">
              <a:spcBef>
                <a:spcPct val="0"/>
              </a:spcBef>
              <a:spcAft>
                <a:spcPct val="0"/>
              </a:spcAft>
            </a:pPr>
            <a:r>
              <a:rPr lang="en-GB" sz="2000" b="1" dirty="0">
                <a:solidFill>
                  <a:srgbClr val="000000"/>
                </a:solidFill>
                <a:latin typeface="Arial" charset="0"/>
              </a:rPr>
              <a:t>Suitable group sports activities</a:t>
            </a:r>
          </a:p>
          <a:p>
            <a:pPr fontAlgn="base">
              <a:spcBef>
                <a:spcPct val="0"/>
              </a:spcBef>
              <a:spcAft>
                <a:spcPct val="0"/>
              </a:spcAft>
            </a:pPr>
            <a:endParaRPr lang="en-GB" sz="2000" b="1" dirty="0">
              <a:solidFill>
                <a:srgbClr val="000000"/>
              </a:solidFill>
              <a:latin typeface="Arial" charset="0"/>
            </a:endParaRPr>
          </a:p>
          <a:p>
            <a:pPr fontAlgn="base">
              <a:spcBef>
                <a:spcPct val="0"/>
              </a:spcBef>
              <a:spcAft>
                <a:spcPct val="0"/>
              </a:spcAft>
            </a:pPr>
            <a:r>
              <a:rPr lang="de-DE" sz="2000" b="1" dirty="0">
                <a:solidFill>
                  <a:srgbClr val="000000"/>
                </a:solidFill>
                <a:latin typeface="Arial" charset="0"/>
              </a:rPr>
              <a:t>Education </a:t>
            </a:r>
            <a:r>
              <a:rPr lang="de-DE" sz="2000" b="1" dirty="0" err="1">
                <a:solidFill>
                  <a:srgbClr val="000000"/>
                </a:solidFill>
                <a:latin typeface="Arial" charset="0"/>
              </a:rPr>
              <a:t>and</a:t>
            </a:r>
            <a:r>
              <a:rPr lang="de-DE" sz="2000" b="1" dirty="0">
                <a:solidFill>
                  <a:srgbClr val="000000"/>
                </a:solidFill>
                <a:latin typeface="Arial" charset="0"/>
              </a:rPr>
              <a:t> </a:t>
            </a:r>
            <a:r>
              <a:rPr lang="de-DE" sz="2000" b="1" dirty="0" err="1">
                <a:solidFill>
                  <a:srgbClr val="000000"/>
                </a:solidFill>
                <a:latin typeface="Arial" charset="0"/>
              </a:rPr>
              <a:t>information</a:t>
            </a:r>
            <a:r>
              <a:rPr lang="de-DE" sz="2000" b="1" dirty="0">
                <a:solidFill>
                  <a:srgbClr val="000000"/>
                </a:solidFill>
                <a:latin typeface="Arial" charset="0"/>
              </a:rPr>
              <a:t> </a:t>
            </a:r>
            <a:r>
              <a:rPr lang="de-DE" sz="2000" b="1" dirty="0" err="1">
                <a:solidFill>
                  <a:srgbClr val="000000"/>
                </a:solidFill>
                <a:latin typeface="Arial" charset="0"/>
              </a:rPr>
              <a:t>by</a:t>
            </a:r>
            <a:r>
              <a:rPr lang="de-DE" sz="2000" b="1" dirty="0">
                <a:solidFill>
                  <a:srgbClr val="000000"/>
                </a:solidFill>
                <a:latin typeface="Arial" charset="0"/>
              </a:rPr>
              <a:t> </a:t>
            </a:r>
            <a:r>
              <a:rPr lang="de-DE" sz="2000" b="1" dirty="0" err="1">
                <a:solidFill>
                  <a:srgbClr val="000000"/>
                </a:solidFill>
                <a:latin typeface="Arial" charset="0"/>
              </a:rPr>
              <a:t>lectures</a:t>
            </a:r>
            <a:r>
              <a:rPr lang="de-DE" sz="2000" b="1" dirty="0">
                <a:solidFill>
                  <a:srgbClr val="000000"/>
                </a:solidFill>
                <a:latin typeface="Arial" charset="0"/>
              </a:rPr>
              <a:t> </a:t>
            </a:r>
            <a:r>
              <a:rPr lang="de-DE" sz="2000" b="1" dirty="0" err="1">
                <a:solidFill>
                  <a:srgbClr val="000000"/>
                </a:solidFill>
                <a:latin typeface="Arial" charset="0"/>
              </a:rPr>
              <a:t>and</a:t>
            </a:r>
            <a:r>
              <a:rPr lang="de-DE" sz="2000" b="1" dirty="0">
                <a:solidFill>
                  <a:srgbClr val="000000"/>
                </a:solidFill>
                <a:latin typeface="Arial" charset="0"/>
              </a:rPr>
              <a:t>  </a:t>
            </a:r>
            <a:r>
              <a:rPr lang="de-DE" sz="2000" b="1" dirty="0" err="1">
                <a:solidFill>
                  <a:srgbClr val="000000"/>
                </a:solidFill>
                <a:latin typeface="Arial" charset="0"/>
              </a:rPr>
              <a:t>quarterly</a:t>
            </a:r>
            <a:r>
              <a:rPr lang="de-DE" sz="2000" b="1" dirty="0">
                <a:solidFill>
                  <a:srgbClr val="000000"/>
                </a:solidFill>
                <a:latin typeface="Arial" charset="0"/>
              </a:rPr>
              <a:t> </a:t>
            </a:r>
            <a:r>
              <a:rPr lang="de-DE" sz="2000" b="1" dirty="0" err="1">
                <a:solidFill>
                  <a:srgbClr val="000000"/>
                </a:solidFill>
                <a:latin typeface="Arial" charset="0"/>
              </a:rPr>
              <a:t>membership</a:t>
            </a:r>
            <a:r>
              <a:rPr lang="de-DE" sz="2000" b="1" dirty="0">
                <a:solidFill>
                  <a:srgbClr val="000000"/>
                </a:solidFill>
                <a:latin typeface="Arial" charset="0"/>
              </a:rPr>
              <a:t> </a:t>
            </a:r>
            <a:r>
              <a:rPr lang="de-DE" sz="2000" b="1" dirty="0" err="1">
                <a:solidFill>
                  <a:srgbClr val="000000"/>
                </a:solidFill>
                <a:latin typeface="Arial" charset="0"/>
              </a:rPr>
              <a:t>journal</a:t>
            </a:r>
            <a:r>
              <a:rPr lang="de-DE" sz="2000" b="1" dirty="0">
                <a:solidFill>
                  <a:srgbClr val="000000"/>
                </a:solidFill>
                <a:latin typeface="Arial" charset="0"/>
              </a:rPr>
              <a:t> </a:t>
            </a:r>
          </a:p>
          <a:p>
            <a:pPr fontAlgn="base">
              <a:spcBef>
                <a:spcPct val="0"/>
              </a:spcBef>
              <a:spcAft>
                <a:spcPct val="0"/>
              </a:spcAft>
            </a:pPr>
            <a:endParaRPr lang="de-DE" sz="2000" b="1" dirty="0">
              <a:solidFill>
                <a:srgbClr val="000000"/>
              </a:solidFill>
              <a:latin typeface="Arial" charset="0"/>
            </a:endParaRPr>
          </a:p>
          <a:p>
            <a:pPr fontAlgn="base">
              <a:spcBef>
                <a:spcPct val="0"/>
              </a:spcBef>
              <a:spcAft>
                <a:spcPct val="0"/>
              </a:spcAft>
            </a:pPr>
            <a:r>
              <a:rPr lang="de-DE" sz="2000" b="1" dirty="0">
                <a:solidFill>
                  <a:srgbClr val="000000"/>
                </a:solidFill>
                <a:latin typeface="Arial" charset="0"/>
              </a:rPr>
              <a:t>Exchange </a:t>
            </a:r>
            <a:r>
              <a:rPr lang="de-DE" sz="2000" b="1" dirty="0" err="1">
                <a:solidFill>
                  <a:srgbClr val="000000"/>
                </a:solidFill>
                <a:latin typeface="Arial" charset="0"/>
              </a:rPr>
              <a:t>of</a:t>
            </a:r>
            <a:r>
              <a:rPr lang="de-DE" sz="2000" b="1" dirty="0">
                <a:solidFill>
                  <a:srgbClr val="000000"/>
                </a:solidFill>
                <a:latin typeface="Arial" charset="0"/>
              </a:rPr>
              <a:t> </a:t>
            </a:r>
            <a:r>
              <a:rPr lang="de-DE" sz="2000" b="1" dirty="0" err="1">
                <a:solidFill>
                  <a:srgbClr val="000000"/>
                </a:solidFill>
                <a:latin typeface="Arial" charset="0"/>
              </a:rPr>
              <a:t>experiences</a:t>
            </a:r>
            <a:r>
              <a:rPr lang="de-DE" sz="2000" b="1" dirty="0">
                <a:solidFill>
                  <a:srgbClr val="000000"/>
                </a:solidFill>
                <a:latin typeface="Arial" charset="0"/>
              </a:rPr>
              <a:t> </a:t>
            </a:r>
            <a:r>
              <a:rPr lang="de-DE" sz="2000" b="1" dirty="0" err="1">
                <a:solidFill>
                  <a:srgbClr val="000000"/>
                </a:solidFill>
                <a:latin typeface="Arial" charset="0"/>
              </a:rPr>
              <a:t>among</a:t>
            </a:r>
            <a:r>
              <a:rPr lang="de-DE" sz="2000" b="1" dirty="0">
                <a:solidFill>
                  <a:srgbClr val="000000"/>
                </a:solidFill>
                <a:latin typeface="Arial" charset="0"/>
              </a:rPr>
              <a:t> </a:t>
            </a:r>
            <a:r>
              <a:rPr lang="de-DE" sz="2000" b="1" dirty="0" err="1">
                <a:solidFill>
                  <a:srgbClr val="000000"/>
                </a:solidFill>
                <a:latin typeface="Arial" charset="0"/>
              </a:rPr>
              <a:t>patients</a:t>
            </a:r>
            <a:r>
              <a:rPr lang="de-DE" sz="2000" b="1" dirty="0">
                <a:solidFill>
                  <a:srgbClr val="000000"/>
                </a:solidFill>
                <a:latin typeface="Arial" charset="0"/>
              </a:rPr>
              <a:t> </a:t>
            </a:r>
            <a:r>
              <a:rPr lang="de-DE" sz="2000" b="1" dirty="0" err="1">
                <a:solidFill>
                  <a:srgbClr val="000000"/>
                </a:solidFill>
                <a:latin typeface="Arial" charset="0"/>
              </a:rPr>
              <a:t>with</a:t>
            </a:r>
            <a:r>
              <a:rPr lang="de-DE" sz="2000" b="1" dirty="0">
                <a:solidFill>
                  <a:srgbClr val="000000"/>
                </a:solidFill>
                <a:latin typeface="Arial" charset="0"/>
              </a:rPr>
              <a:t> different </a:t>
            </a:r>
            <a:r>
              <a:rPr lang="de-DE" sz="2000" b="1" dirty="0" err="1">
                <a:solidFill>
                  <a:srgbClr val="000000"/>
                </a:solidFill>
                <a:latin typeface="Arial" charset="0"/>
              </a:rPr>
              <a:t>disease</a:t>
            </a:r>
            <a:r>
              <a:rPr lang="de-DE" sz="2000" b="1" dirty="0">
                <a:solidFill>
                  <a:srgbClr val="000000"/>
                </a:solidFill>
                <a:latin typeface="Arial" charset="0"/>
              </a:rPr>
              <a:t> </a:t>
            </a:r>
            <a:r>
              <a:rPr lang="de-DE" sz="2000" b="1" dirty="0" err="1">
                <a:solidFill>
                  <a:srgbClr val="000000"/>
                </a:solidFill>
                <a:latin typeface="Arial" charset="0"/>
              </a:rPr>
              <a:t>durations</a:t>
            </a:r>
            <a:endParaRPr lang="de-DE" sz="2000" b="1" dirty="0">
              <a:solidFill>
                <a:srgbClr val="000000"/>
              </a:solidFill>
              <a:latin typeface="Arial" charset="0"/>
            </a:endParaRPr>
          </a:p>
          <a:p>
            <a:pPr fontAlgn="base">
              <a:spcBef>
                <a:spcPct val="0"/>
              </a:spcBef>
              <a:spcAft>
                <a:spcPct val="0"/>
              </a:spcAft>
            </a:pPr>
            <a:endParaRPr lang="de-DE" sz="2000" b="1" dirty="0">
              <a:solidFill>
                <a:srgbClr val="000000"/>
              </a:solidFill>
              <a:latin typeface="Arial" charset="0"/>
            </a:endParaRPr>
          </a:p>
          <a:p>
            <a:pPr fontAlgn="base">
              <a:spcBef>
                <a:spcPct val="0"/>
              </a:spcBef>
              <a:spcAft>
                <a:spcPct val="0"/>
              </a:spcAft>
            </a:pPr>
            <a:r>
              <a:rPr lang="de-DE" sz="2000" b="1" dirty="0" err="1">
                <a:solidFill>
                  <a:srgbClr val="000000"/>
                </a:solidFill>
                <a:latin typeface="Arial" charset="0"/>
              </a:rPr>
              <a:t>Trusted</a:t>
            </a:r>
            <a:r>
              <a:rPr lang="de-DE" sz="2000" b="1" dirty="0">
                <a:solidFill>
                  <a:srgbClr val="000000"/>
                </a:solidFill>
                <a:latin typeface="Arial" charset="0"/>
              </a:rPr>
              <a:t> </a:t>
            </a:r>
            <a:r>
              <a:rPr lang="de-DE" sz="2000" b="1" dirty="0" err="1">
                <a:solidFill>
                  <a:srgbClr val="000000"/>
                </a:solidFill>
                <a:latin typeface="Arial" charset="0"/>
              </a:rPr>
              <a:t>advice</a:t>
            </a:r>
            <a:r>
              <a:rPr lang="de-DE" sz="2000" b="1" dirty="0">
                <a:solidFill>
                  <a:srgbClr val="000000"/>
                </a:solidFill>
                <a:latin typeface="Arial" charset="0"/>
              </a:rPr>
              <a:t> in </a:t>
            </a:r>
            <a:r>
              <a:rPr lang="de-DE" sz="2000" b="1" dirty="0" err="1">
                <a:solidFill>
                  <a:srgbClr val="000000"/>
                </a:solidFill>
                <a:latin typeface="Arial" charset="0"/>
              </a:rPr>
              <a:t>medical</a:t>
            </a:r>
            <a:r>
              <a:rPr lang="de-DE" sz="2000" b="1" dirty="0">
                <a:solidFill>
                  <a:srgbClr val="000000"/>
                </a:solidFill>
                <a:latin typeface="Arial" charset="0"/>
              </a:rPr>
              <a:t> </a:t>
            </a:r>
            <a:r>
              <a:rPr lang="de-DE" sz="2000" b="1" dirty="0" err="1">
                <a:solidFill>
                  <a:srgbClr val="000000"/>
                </a:solidFill>
                <a:latin typeface="Arial" charset="0"/>
              </a:rPr>
              <a:t>and</a:t>
            </a:r>
            <a:r>
              <a:rPr lang="de-DE" sz="2000" b="1" dirty="0">
                <a:solidFill>
                  <a:srgbClr val="000000"/>
                </a:solidFill>
                <a:latin typeface="Arial" charset="0"/>
              </a:rPr>
              <a:t> legal </a:t>
            </a:r>
            <a:r>
              <a:rPr lang="de-DE" sz="2000" b="1" dirty="0" err="1">
                <a:solidFill>
                  <a:srgbClr val="000000"/>
                </a:solidFill>
                <a:latin typeface="Arial" charset="0"/>
              </a:rPr>
              <a:t>questions</a:t>
            </a:r>
            <a:r>
              <a:rPr lang="de-DE" sz="2000" b="1" dirty="0">
                <a:solidFill>
                  <a:srgbClr val="000000"/>
                </a:solidFill>
                <a:latin typeface="Arial" charset="0"/>
              </a:rPr>
              <a:t> </a:t>
            </a:r>
          </a:p>
          <a:p>
            <a:pPr fontAlgn="base">
              <a:spcBef>
                <a:spcPct val="0"/>
              </a:spcBef>
              <a:spcAft>
                <a:spcPct val="0"/>
              </a:spcAft>
            </a:pPr>
            <a:endParaRPr lang="en-GB" b="1" dirty="0">
              <a:solidFill>
                <a:srgbClr val="000000"/>
              </a:solidFill>
              <a:latin typeface="Arial" charset="0"/>
            </a:endParaRPr>
          </a:p>
          <a:p>
            <a:pPr fontAlgn="base">
              <a:spcBef>
                <a:spcPct val="0"/>
              </a:spcBef>
              <a:spcAft>
                <a:spcPct val="0"/>
              </a:spcAft>
            </a:pPr>
            <a:endParaRPr lang="en-GB" b="1" dirty="0">
              <a:solidFill>
                <a:srgbClr val="000000"/>
              </a:solidFill>
              <a:latin typeface="Arial" charset="0"/>
            </a:endParaRPr>
          </a:p>
          <a:p>
            <a:pPr fontAlgn="base">
              <a:spcBef>
                <a:spcPct val="0"/>
              </a:spcBef>
              <a:spcAft>
                <a:spcPct val="0"/>
              </a:spcAft>
            </a:pPr>
            <a:endParaRPr lang="de-DE" dirty="0">
              <a:solidFill>
                <a:srgbClr val="000000"/>
              </a:solidFill>
              <a:latin typeface="Times New Roman" pitchFamily="18" charset="0"/>
            </a:endParaRPr>
          </a:p>
        </p:txBody>
      </p:sp>
      <p:pic>
        <p:nvPicPr>
          <p:cNvPr id="4112" name="Picture 1368"/>
          <p:cNvPicPr>
            <a:picLocks noChangeAspect="1" noChangeArrowheads="1"/>
          </p:cNvPicPr>
          <p:nvPr/>
        </p:nvPicPr>
        <p:blipFill>
          <a:blip r:embed="rId4" cstate="print"/>
          <a:srcRect/>
          <a:stretch>
            <a:fillRect/>
          </a:stretch>
        </p:blipFill>
        <p:spPr bwMode="auto">
          <a:xfrm>
            <a:off x="8478839" y="1902955"/>
            <a:ext cx="1559227" cy="2756954"/>
          </a:xfrm>
          <a:prstGeom prst="rect">
            <a:avLst/>
          </a:prstGeom>
          <a:noFill/>
          <a:ln w="9525">
            <a:noFill/>
            <a:miter lim="800000"/>
            <a:headEnd/>
            <a:tailEnd/>
          </a:ln>
        </p:spPr>
      </p:pic>
      <p:grpSp>
        <p:nvGrpSpPr>
          <p:cNvPr id="83" name="Group 281"/>
          <p:cNvGrpSpPr>
            <a:grpSpLocks/>
          </p:cNvGrpSpPr>
          <p:nvPr/>
        </p:nvGrpSpPr>
        <p:grpSpPr bwMode="auto">
          <a:xfrm>
            <a:off x="1971970" y="350677"/>
            <a:ext cx="8390937" cy="1106648"/>
            <a:chOff x="216" y="1787"/>
            <a:chExt cx="5296" cy="320"/>
          </a:xfrm>
        </p:grpSpPr>
        <p:sp>
          <p:nvSpPr>
            <p:cNvPr id="84" name="Rectangle 217"/>
            <p:cNvSpPr>
              <a:spLocks noChangeArrowheads="1"/>
            </p:cNvSpPr>
            <p:nvPr/>
          </p:nvSpPr>
          <p:spPr bwMode="auto">
            <a:xfrm>
              <a:off x="216" y="1787"/>
              <a:ext cx="4903" cy="320"/>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de-DE" sz="2400" dirty="0">
                  <a:solidFill>
                    <a:srgbClr val="64BE00"/>
                  </a:solidFill>
                  <a:latin typeface="Arial Black" pitchFamily="34" charset="0"/>
                </a:rPr>
                <a:t>This </a:t>
              </a:r>
              <a:r>
                <a:rPr lang="de-DE" sz="2400" dirty="0" err="1">
                  <a:solidFill>
                    <a:srgbClr val="64BE00"/>
                  </a:solidFill>
                  <a:latin typeface="Arial Black" pitchFamily="34" charset="0"/>
                </a:rPr>
                <a:t>is</a:t>
              </a:r>
              <a:r>
                <a:rPr lang="de-DE" sz="2400" dirty="0">
                  <a:solidFill>
                    <a:srgbClr val="64BE00"/>
                  </a:solidFill>
                  <a:latin typeface="Arial Black" pitchFamily="34" charset="0"/>
                </a:rPr>
                <a:t> </a:t>
              </a:r>
              <a:r>
                <a:rPr lang="de-DE" sz="2400" dirty="0" err="1">
                  <a:solidFill>
                    <a:srgbClr val="64BE00"/>
                  </a:solidFill>
                  <a:latin typeface="Arial Black" pitchFamily="34" charset="0"/>
                </a:rPr>
                <a:t>what</a:t>
              </a:r>
              <a:r>
                <a:rPr lang="de-DE" sz="2400" dirty="0">
                  <a:solidFill>
                    <a:srgbClr val="64BE00"/>
                  </a:solidFill>
                  <a:latin typeface="Arial Black" pitchFamily="34" charset="0"/>
                </a:rPr>
                <a:t> </a:t>
              </a:r>
            </a:p>
            <a:p>
              <a:pPr fontAlgn="base">
                <a:spcBef>
                  <a:spcPct val="0"/>
                </a:spcBef>
                <a:spcAft>
                  <a:spcPct val="0"/>
                </a:spcAft>
              </a:pPr>
              <a:r>
                <a:rPr lang="de-DE" sz="2400" dirty="0">
                  <a:solidFill>
                    <a:srgbClr val="64BE00"/>
                  </a:solidFill>
                  <a:latin typeface="Arial Black" pitchFamily="34" charset="0"/>
                </a:rPr>
                <a:t>Deutsche Vereinigung Morbus Bechterew e. V.</a:t>
              </a:r>
              <a:endParaRPr lang="de-DE" sz="2400" dirty="0">
                <a:solidFill>
                  <a:srgbClr val="64BE00"/>
                </a:solidFill>
                <a:latin typeface="Times New Roman" pitchFamily="18" charset="0"/>
              </a:endParaRPr>
            </a:p>
            <a:p>
              <a:pPr fontAlgn="base">
                <a:spcBef>
                  <a:spcPct val="0"/>
                </a:spcBef>
                <a:spcAft>
                  <a:spcPct val="0"/>
                </a:spcAft>
              </a:pPr>
              <a:r>
                <a:rPr lang="de-DE" sz="2400" dirty="0" err="1">
                  <a:solidFill>
                    <a:srgbClr val="64BE00"/>
                  </a:solidFill>
                  <a:latin typeface="Arial Black" pitchFamily="34" charset="0"/>
                </a:rPr>
                <a:t>offers</a:t>
              </a:r>
              <a:r>
                <a:rPr lang="de-DE" sz="2400" dirty="0">
                  <a:solidFill>
                    <a:srgbClr val="64BE00"/>
                  </a:solidFill>
                  <a:latin typeface="Arial Black" pitchFamily="34" charset="0"/>
                </a:rPr>
                <a:t> </a:t>
              </a:r>
              <a:r>
                <a:rPr lang="de-DE" sz="2400" dirty="0" err="1">
                  <a:solidFill>
                    <a:srgbClr val="64BE00"/>
                  </a:solidFill>
                  <a:latin typeface="Arial Black" pitchFamily="34" charset="0"/>
                </a:rPr>
                <a:t>to</a:t>
              </a:r>
              <a:r>
                <a:rPr lang="de-DE" sz="2400" dirty="0">
                  <a:solidFill>
                    <a:srgbClr val="64BE00"/>
                  </a:solidFill>
                  <a:latin typeface="Arial Black" pitchFamily="34" charset="0"/>
                </a:rPr>
                <a:t> </a:t>
              </a:r>
              <a:r>
                <a:rPr lang="de-DE" sz="2400" dirty="0" err="1">
                  <a:solidFill>
                    <a:srgbClr val="64BE00"/>
                  </a:solidFill>
                  <a:latin typeface="Arial Black" pitchFamily="34" charset="0"/>
                </a:rPr>
                <a:t>patients</a:t>
              </a:r>
              <a:endParaRPr lang="de-DE" sz="2400" dirty="0">
                <a:solidFill>
                  <a:srgbClr val="64BE00"/>
                </a:solidFill>
                <a:latin typeface="Times New Roman" pitchFamily="18" charset="0"/>
              </a:endParaRPr>
            </a:p>
          </p:txBody>
        </p:sp>
        <p:sp>
          <p:nvSpPr>
            <p:cNvPr id="85" name="Rectangle 218"/>
            <p:cNvSpPr>
              <a:spLocks noChangeArrowheads="1"/>
            </p:cNvSpPr>
            <p:nvPr/>
          </p:nvSpPr>
          <p:spPr bwMode="auto">
            <a:xfrm>
              <a:off x="389" y="1787"/>
              <a:ext cx="0" cy="107"/>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86" name="Rectangle 219"/>
            <p:cNvSpPr>
              <a:spLocks noChangeArrowheads="1"/>
            </p:cNvSpPr>
            <p:nvPr/>
          </p:nvSpPr>
          <p:spPr bwMode="auto">
            <a:xfrm>
              <a:off x="538" y="1787"/>
              <a:ext cx="0" cy="107"/>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87" name="Rectangle 220"/>
            <p:cNvSpPr>
              <a:spLocks noChangeArrowheads="1"/>
            </p:cNvSpPr>
            <p:nvPr/>
          </p:nvSpPr>
          <p:spPr bwMode="auto">
            <a:xfrm>
              <a:off x="688" y="1787"/>
              <a:ext cx="0" cy="107"/>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88" name="Rectangle 221"/>
            <p:cNvSpPr>
              <a:spLocks noChangeArrowheads="1"/>
            </p:cNvSpPr>
            <p:nvPr/>
          </p:nvSpPr>
          <p:spPr bwMode="auto">
            <a:xfrm>
              <a:off x="786" y="1787"/>
              <a:ext cx="0" cy="107"/>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89" name="Rectangle 222"/>
            <p:cNvSpPr>
              <a:spLocks noChangeArrowheads="1"/>
            </p:cNvSpPr>
            <p:nvPr/>
          </p:nvSpPr>
          <p:spPr bwMode="auto">
            <a:xfrm>
              <a:off x="924" y="1787"/>
              <a:ext cx="0" cy="107"/>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90" name="Rectangle 223"/>
            <p:cNvSpPr>
              <a:spLocks noChangeArrowheads="1"/>
            </p:cNvSpPr>
            <p:nvPr/>
          </p:nvSpPr>
          <p:spPr bwMode="auto">
            <a:xfrm>
              <a:off x="1072" y="1787"/>
              <a:ext cx="0" cy="107"/>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91" name="Rectangle 224"/>
            <p:cNvSpPr>
              <a:spLocks noChangeArrowheads="1"/>
            </p:cNvSpPr>
            <p:nvPr/>
          </p:nvSpPr>
          <p:spPr bwMode="auto">
            <a:xfrm>
              <a:off x="1222" y="1787"/>
              <a:ext cx="0" cy="107"/>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92" name="Rectangle 225"/>
            <p:cNvSpPr>
              <a:spLocks noChangeArrowheads="1"/>
            </p:cNvSpPr>
            <p:nvPr/>
          </p:nvSpPr>
          <p:spPr bwMode="auto">
            <a:xfrm>
              <a:off x="1370" y="1787"/>
              <a:ext cx="76" cy="125"/>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de-DE" sz="2800">
                  <a:solidFill>
                    <a:srgbClr val="64BE00"/>
                  </a:solidFill>
                  <a:latin typeface="Arial Black" pitchFamily="34" charset="0"/>
                </a:rPr>
                <a:t> </a:t>
              </a:r>
              <a:endParaRPr lang="de-DE" sz="2400">
                <a:solidFill>
                  <a:srgbClr val="64BE00"/>
                </a:solidFill>
                <a:latin typeface="Times New Roman" pitchFamily="18" charset="0"/>
              </a:endParaRPr>
            </a:p>
          </p:txBody>
        </p:sp>
        <p:sp>
          <p:nvSpPr>
            <p:cNvPr id="93" name="Rectangle 226"/>
            <p:cNvSpPr>
              <a:spLocks noChangeArrowheads="1"/>
            </p:cNvSpPr>
            <p:nvPr/>
          </p:nvSpPr>
          <p:spPr bwMode="auto">
            <a:xfrm>
              <a:off x="1445" y="1787"/>
              <a:ext cx="0" cy="107"/>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94" name="Rectangle 227"/>
            <p:cNvSpPr>
              <a:spLocks noChangeArrowheads="1"/>
            </p:cNvSpPr>
            <p:nvPr/>
          </p:nvSpPr>
          <p:spPr bwMode="auto">
            <a:xfrm>
              <a:off x="1603" y="1787"/>
              <a:ext cx="0" cy="107"/>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95" name="Rectangle 228"/>
            <p:cNvSpPr>
              <a:spLocks noChangeArrowheads="1"/>
            </p:cNvSpPr>
            <p:nvPr/>
          </p:nvSpPr>
          <p:spPr bwMode="auto">
            <a:xfrm>
              <a:off x="1751" y="1787"/>
              <a:ext cx="0" cy="107"/>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96" name="Rectangle 229"/>
            <p:cNvSpPr>
              <a:spLocks noChangeArrowheads="1"/>
            </p:cNvSpPr>
            <p:nvPr/>
          </p:nvSpPr>
          <p:spPr bwMode="auto">
            <a:xfrm>
              <a:off x="1851" y="1787"/>
              <a:ext cx="0" cy="107"/>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97" name="Rectangle 230"/>
            <p:cNvSpPr>
              <a:spLocks noChangeArrowheads="1"/>
            </p:cNvSpPr>
            <p:nvPr/>
          </p:nvSpPr>
          <p:spPr bwMode="auto">
            <a:xfrm>
              <a:off x="1999" y="1787"/>
              <a:ext cx="0" cy="107"/>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98" name="Rectangle 231"/>
            <p:cNvSpPr>
              <a:spLocks noChangeArrowheads="1"/>
            </p:cNvSpPr>
            <p:nvPr/>
          </p:nvSpPr>
          <p:spPr bwMode="auto">
            <a:xfrm>
              <a:off x="2074" y="1787"/>
              <a:ext cx="0" cy="107"/>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99" name="Rectangle 232"/>
            <p:cNvSpPr>
              <a:spLocks noChangeArrowheads="1"/>
            </p:cNvSpPr>
            <p:nvPr/>
          </p:nvSpPr>
          <p:spPr bwMode="auto">
            <a:xfrm>
              <a:off x="2223" y="1787"/>
              <a:ext cx="0" cy="107"/>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100" name="Rectangle 233"/>
            <p:cNvSpPr>
              <a:spLocks noChangeArrowheads="1"/>
            </p:cNvSpPr>
            <p:nvPr/>
          </p:nvSpPr>
          <p:spPr bwMode="auto">
            <a:xfrm>
              <a:off x="2298" y="1787"/>
              <a:ext cx="0" cy="107"/>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101" name="Rectangle 234"/>
            <p:cNvSpPr>
              <a:spLocks noChangeArrowheads="1"/>
            </p:cNvSpPr>
            <p:nvPr/>
          </p:nvSpPr>
          <p:spPr bwMode="auto">
            <a:xfrm>
              <a:off x="2446" y="1787"/>
              <a:ext cx="0" cy="107"/>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102" name="Rectangle 235"/>
            <p:cNvSpPr>
              <a:spLocks noChangeArrowheads="1"/>
            </p:cNvSpPr>
            <p:nvPr/>
          </p:nvSpPr>
          <p:spPr bwMode="auto">
            <a:xfrm>
              <a:off x="2596" y="1787"/>
              <a:ext cx="0" cy="107"/>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103" name="Rectangle 236"/>
            <p:cNvSpPr>
              <a:spLocks noChangeArrowheads="1"/>
            </p:cNvSpPr>
            <p:nvPr/>
          </p:nvSpPr>
          <p:spPr bwMode="auto">
            <a:xfrm>
              <a:off x="2744" y="1787"/>
              <a:ext cx="0" cy="107"/>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104" name="Rectangle 237"/>
            <p:cNvSpPr>
              <a:spLocks noChangeArrowheads="1"/>
            </p:cNvSpPr>
            <p:nvPr/>
          </p:nvSpPr>
          <p:spPr bwMode="auto">
            <a:xfrm>
              <a:off x="2894" y="1787"/>
              <a:ext cx="76" cy="125"/>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de-DE" sz="2800" dirty="0">
                  <a:solidFill>
                    <a:srgbClr val="64BE00"/>
                  </a:solidFill>
                  <a:latin typeface="Arial Black" pitchFamily="34" charset="0"/>
                </a:rPr>
                <a:t> </a:t>
              </a:r>
              <a:endParaRPr lang="de-DE" sz="2400" dirty="0">
                <a:solidFill>
                  <a:srgbClr val="64BE00"/>
                </a:solidFill>
                <a:latin typeface="Times New Roman" pitchFamily="18" charset="0"/>
              </a:endParaRPr>
            </a:p>
          </p:txBody>
        </p:sp>
        <p:sp>
          <p:nvSpPr>
            <p:cNvPr id="105" name="Rectangle 238"/>
            <p:cNvSpPr>
              <a:spLocks noChangeArrowheads="1"/>
            </p:cNvSpPr>
            <p:nvPr/>
          </p:nvSpPr>
          <p:spPr bwMode="auto">
            <a:xfrm>
              <a:off x="2968" y="1787"/>
              <a:ext cx="0" cy="107"/>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106" name="Rectangle 239"/>
            <p:cNvSpPr>
              <a:spLocks noChangeArrowheads="1"/>
            </p:cNvSpPr>
            <p:nvPr/>
          </p:nvSpPr>
          <p:spPr bwMode="auto">
            <a:xfrm>
              <a:off x="3178" y="1787"/>
              <a:ext cx="0" cy="107"/>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107" name="Rectangle 240"/>
            <p:cNvSpPr>
              <a:spLocks noChangeArrowheads="1"/>
            </p:cNvSpPr>
            <p:nvPr/>
          </p:nvSpPr>
          <p:spPr bwMode="auto">
            <a:xfrm>
              <a:off x="3328" y="1787"/>
              <a:ext cx="0" cy="107"/>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108" name="Rectangle 241"/>
            <p:cNvSpPr>
              <a:spLocks noChangeArrowheads="1"/>
            </p:cNvSpPr>
            <p:nvPr/>
          </p:nvSpPr>
          <p:spPr bwMode="auto">
            <a:xfrm>
              <a:off x="3427" y="1787"/>
              <a:ext cx="0" cy="107"/>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109" name="Rectangle 242"/>
            <p:cNvSpPr>
              <a:spLocks noChangeArrowheads="1"/>
            </p:cNvSpPr>
            <p:nvPr/>
          </p:nvSpPr>
          <p:spPr bwMode="auto">
            <a:xfrm>
              <a:off x="3577" y="1787"/>
              <a:ext cx="0" cy="107"/>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110" name="Rectangle 243"/>
            <p:cNvSpPr>
              <a:spLocks noChangeArrowheads="1"/>
            </p:cNvSpPr>
            <p:nvPr/>
          </p:nvSpPr>
          <p:spPr bwMode="auto">
            <a:xfrm>
              <a:off x="3725" y="1787"/>
              <a:ext cx="0" cy="107"/>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111" name="Rectangle 244"/>
            <p:cNvSpPr>
              <a:spLocks noChangeArrowheads="1"/>
            </p:cNvSpPr>
            <p:nvPr/>
          </p:nvSpPr>
          <p:spPr bwMode="auto">
            <a:xfrm>
              <a:off x="3861" y="1787"/>
              <a:ext cx="76" cy="125"/>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de-DE" sz="2800">
                  <a:solidFill>
                    <a:srgbClr val="64BE00"/>
                  </a:solidFill>
                  <a:latin typeface="Arial Black" pitchFamily="34" charset="0"/>
                </a:rPr>
                <a:t> </a:t>
              </a:r>
              <a:endParaRPr lang="de-DE" sz="2400">
                <a:solidFill>
                  <a:srgbClr val="64BE00"/>
                </a:solidFill>
                <a:latin typeface="Times New Roman" pitchFamily="18" charset="0"/>
              </a:endParaRPr>
            </a:p>
          </p:txBody>
        </p:sp>
        <p:sp>
          <p:nvSpPr>
            <p:cNvPr id="112" name="Rectangle 245"/>
            <p:cNvSpPr>
              <a:spLocks noChangeArrowheads="1"/>
            </p:cNvSpPr>
            <p:nvPr/>
          </p:nvSpPr>
          <p:spPr bwMode="auto">
            <a:xfrm>
              <a:off x="3936" y="1787"/>
              <a:ext cx="0" cy="107"/>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113" name="Rectangle 246"/>
            <p:cNvSpPr>
              <a:spLocks noChangeArrowheads="1"/>
            </p:cNvSpPr>
            <p:nvPr/>
          </p:nvSpPr>
          <p:spPr bwMode="auto">
            <a:xfrm>
              <a:off x="4109" y="1787"/>
              <a:ext cx="0" cy="107"/>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114" name="Rectangle 247"/>
            <p:cNvSpPr>
              <a:spLocks noChangeArrowheads="1"/>
            </p:cNvSpPr>
            <p:nvPr/>
          </p:nvSpPr>
          <p:spPr bwMode="auto">
            <a:xfrm>
              <a:off x="4259" y="1787"/>
              <a:ext cx="0" cy="107"/>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115" name="Rectangle 248"/>
            <p:cNvSpPr>
              <a:spLocks noChangeArrowheads="1"/>
            </p:cNvSpPr>
            <p:nvPr/>
          </p:nvSpPr>
          <p:spPr bwMode="auto">
            <a:xfrm>
              <a:off x="4408" y="1787"/>
              <a:ext cx="0" cy="107"/>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116" name="Rectangle 249"/>
            <p:cNvSpPr>
              <a:spLocks noChangeArrowheads="1"/>
            </p:cNvSpPr>
            <p:nvPr/>
          </p:nvSpPr>
          <p:spPr bwMode="auto">
            <a:xfrm>
              <a:off x="4558" y="1787"/>
              <a:ext cx="0" cy="107"/>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117" name="Rectangle 250"/>
            <p:cNvSpPr>
              <a:spLocks noChangeArrowheads="1"/>
            </p:cNvSpPr>
            <p:nvPr/>
          </p:nvSpPr>
          <p:spPr bwMode="auto">
            <a:xfrm>
              <a:off x="4656" y="1787"/>
              <a:ext cx="0" cy="107"/>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118" name="Rectangle 251"/>
            <p:cNvSpPr>
              <a:spLocks noChangeArrowheads="1"/>
            </p:cNvSpPr>
            <p:nvPr/>
          </p:nvSpPr>
          <p:spPr bwMode="auto">
            <a:xfrm>
              <a:off x="4804" y="1787"/>
              <a:ext cx="0" cy="107"/>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119" name="Rectangle 252"/>
            <p:cNvSpPr>
              <a:spLocks noChangeArrowheads="1"/>
            </p:cNvSpPr>
            <p:nvPr/>
          </p:nvSpPr>
          <p:spPr bwMode="auto">
            <a:xfrm>
              <a:off x="4904" y="1787"/>
              <a:ext cx="0" cy="107"/>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120" name="Rectangle 253"/>
            <p:cNvSpPr>
              <a:spLocks noChangeArrowheads="1"/>
            </p:cNvSpPr>
            <p:nvPr/>
          </p:nvSpPr>
          <p:spPr bwMode="auto">
            <a:xfrm>
              <a:off x="5053" y="1787"/>
              <a:ext cx="0" cy="107"/>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121" name="Rectangle 254"/>
            <p:cNvSpPr>
              <a:spLocks noChangeArrowheads="1"/>
            </p:cNvSpPr>
            <p:nvPr/>
          </p:nvSpPr>
          <p:spPr bwMode="auto">
            <a:xfrm>
              <a:off x="5263" y="1819"/>
              <a:ext cx="40" cy="98"/>
            </a:xfrm>
            <a:prstGeom prst="rect">
              <a:avLst/>
            </a:prstGeom>
            <a:noFill/>
            <a:ln w="9525">
              <a:noFill/>
              <a:miter lim="800000"/>
              <a:headEnd/>
              <a:tailEnd/>
            </a:ln>
          </p:spPr>
          <p:txBody>
            <a:bodyPr wrap="none" lIns="0" tIns="0" rIns="0" bIns="0">
              <a:spAutoFit/>
            </a:bodyPr>
            <a:lstStyle/>
            <a:p>
              <a:pPr fontAlgn="base">
                <a:spcBef>
                  <a:spcPct val="0"/>
                </a:spcBef>
                <a:spcAft>
                  <a:spcPct val="0"/>
                </a:spcAft>
              </a:pPr>
              <a:r>
                <a:rPr lang="de-DE" sz="2200">
                  <a:solidFill>
                    <a:srgbClr val="64BE00"/>
                  </a:solidFill>
                  <a:latin typeface="Arial Narrow" pitchFamily="34" charset="0"/>
                </a:rPr>
                <a:t> </a:t>
              </a:r>
              <a:endParaRPr lang="de-DE" sz="2400">
                <a:solidFill>
                  <a:srgbClr val="64BE00"/>
                </a:solidFill>
                <a:latin typeface="Times New Roman" pitchFamily="18" charset="0"/>
              </a:endParaRPr>
            </a:p>
          </p:txBody>
        </p:sp>
        <p:sp>
          <p:nvSpPr>
            <p:cNvPr id="122" name="Rectangle 255"/>
            <p:cNvSpPr>
              <a:spLocks noChangeArrowheads="1"/>
            </p:cNvSpPr>
            <p:nvPr/>
          </p:nvSpPr>
          <p:spPr bwMode="auto">
            <a:xfrm>
              <a:off x="5304" y="1819"/>
              <a:ext cx="0" cy="107"/>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b="1" dirty="0">
                <a:solidFill>
                  <a:srgbClr val="64BE00"/>
                </a:solidFill>
                <a:latin typeface="Arial Black" panose="020B0A04020102020204" pitchFamily="34" charset="0"/>
              </a:endParaRPr>
            </a:p>
          </p:txBody>
        </p:sp>
        <p:sp>
          <p:nvSpPr>
            <p:cNvPr id="123" name="Rectangle 256"/>
            <p:cNvSpPr>
              <a:spLocks noChangeArrowheads="1"/>
            </p:cNvSpPr>
            <p:nvPr/>
          </p:nvSpPr>
          <p:spPr bwMode="auto">
            <a:xfrm>
              <a:off x="5387" y="1819"/>
              <a:ext cx="0" cy="107"/>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sp>
          <p:nvSpPr>
            <p:cNvPr id="124" name="Rectangle 257"/>
            <p:cNvSpPr>
              <a:spLocks noChangeArrowheads="1"/>
            </p:cNvSpPr>
            <p:nvPr/>
          </p:nvSpPr>
          <p:spPr bwMode="auto">
            <a:xfrm>
              <a:off x="5454" y="1819"/>
              <a:ext cx="0" cy="107"/>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Arial Black" panose="020B0A04020102020204" pitchFamily="34" charset="0"/>
              </a:endParaRPr>
            </a:p>
          </p:txBody>
        </p:sp>
        <p:sp>
          <p:nvSpPr>
            <p:cNvPr id="125" name="Rectangle 258"/>
            <p:cNvSpPr>
              <a:spLocks noChangeArrowheads="1"/>
            </p:cNvSpPr>
            <p:nvPr/>
          </p:nvSpPr>
          <p:spPr bwMode="auto">
            <a:xfrm>
              <a:off x="5512" y="1819"/>
              <a:ext cx="0" cy="107"/>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de-DE" sz="2400" dirty="0">
                <a:solidFill>
                  <a:srgbClr val="64BE00"/>
                </a:solidFill>
                <a:latin typeface="Times New Roman" pitchFamily="18" charset="0"/>
              </a:endParaRPr>
            </a:p>
          </p:txBody>
        </p:sp>
      </p:grpSp>
      <p:sp>
        <p:nvSpPr>
          <p:cNvPr id="2" name="Rechteck 1"/>
          <p:cNvSpPr/>
          <p:nvPr/>
        </p:nvSpPr>
        <p:spPr>
          <a:xfrm>
            <a:off x="2230448" y="5483196"/>
            <a:ext cx="4783681" cy="553998"/>
          </a:xfrm>
          <a:prstGeom prst="rect">
            <a:avLst/>
          </a:prstGeom>
          <a:noFill/>
        </p:spPr>
        <p:txBody>
          <a:bodyPr wrap="none" lIns="91440" tIns="45720" rIns="91440" bIns="45720">
            <a:spAutoFit/>
          </a:bodyPr>
          <a:lstStyle/>
          <a:p>
            <a:pPr algn="ctr" fontAlgn="base">
              <a:spcBef>
                <a:spcPct val="0"/>
              </a:spcBef>
              <a:spcAft>
                <a:spcPct val="0"/>
              </a:spcAft>
            </a:pPr>
            <a:r>
              <a:rPr lang="de-DE" sz="3000" b="1" dirty="0" err="1">
                <a:ln w="9525">
                  <a:solidFill>
                    <a:srgbClr val="FFFFFF"/>
                  </a:solidFill>
                  <a:prstDash val="solid"/>
                </a:ln>
                <a:solidFill>
                  <a:srgbClr val="000000"/>
                </a:solidFill>
                <a:effectLst>
                  <a:outerShdw blurRad="38100" dist="38100" dir="2700000" algn="tl">
                    <a:srgbClr val="000000">
                      <a:alpha val="43137"/>
                    </a:srgbClr>
                  </a:outerShdw>
                </a:effectLst>
                <a:latin typeface="Arial" panose="020B0604020202020204" pitchFamily="34" charset="0"/>
              </a:rPr>
              <a:t>Self</a:t>
            </a:r>
            <a:r>
              <a:rPr lang="de-DE" sz="3000" b="1" dirty="0">
                <a:ln w="9525">
                  <a:solidFill>
                    <a:srgbClr val="FFFFFF"/>
                  </a:solidFill>
                  <a:prstDash val="solid"/>
                </a:ln>
                <a:solidFill>
                  <a:srgbClr val="000000"/>
                </a:solidFill>
                <a:effectLst>
                  <a:outerShdw blurRad="38100" dist="38100" dir="2700000" algn="tl">
                    <a:srgbClr val="000000">
                      <a:alpha val="43137"/>
                    </a:srgbClr>
                  </a:outerShdw>
                </a:effectLst>
                <a:latin typeface="Arial" panose="020B0604020202020204" pitchFamily="34" charset="0"/>
              </a:rPr>
              <a:t> </a:t>
            </a:r>
            <a:r>
              <a:rPr lang="de-DE" sz="3000" b="1" dirty="0" err="1">
                <a:ln w="9525">
                  <a:solidFill>
                    <a:srgbClr val="FFFFFF"/>
                  </a:solidFill>
                  <a:prstDash val="solid"/>
                </a:ln>
                <a:solidFill>
                  <a:srgbClr val="000000"/>
                </a:solidFill>
                <a:effectLst>
                  <a:outerShdw blurRad="38100" dist="38100" dir="2700000" algn="tl">
                    <a:srgbClr val="000000">
                      <a:alpha val="43137"/>
                    </a:srgbClr>
                  </a:outerShdw>
                </a:effectLst>
                <a:latin typeface="Arial" panose="020B0604020202020204" pitchFamily="34" charset="0"/>
              </a:rPr>
              <a:t>help</a:t>
            </a:r>
            <a:r>
              <a:rPr lang="de-DE" sz="3000" b="1" dirty="0">
                <a:ln w="9525">
                  <a:solidFill>
                    <a:srgbClr val="FFFFFF"/>
                  </a:solidFill>
                  <a:prstDash val="solid"/>
                </a:ln>
                <a:solidFill>
                  <a:srgbClr val="000000"/>
                </a:solidFill>
                <a:effectLst>
                  <a:outerShdw blurRad="38100" dist="38100" dir="2700000" algn="tl">
                    <a:srgbClr val="000000">
                      <a:alpha val="43137"/>
                    </a:srgbClr>
                  </a:outerShdw>
                </a:effectLst>
                <a:latin typeface="Arial" panose="020B0604020202020204" pitchFamily="34" charset="0"/>
              </a:rPr>
              <a:t> </a:t>
            </a:r>
            <a:r>
              <a:rPr lang="de-DE" sz="3000" b="1" dirty="0" err="1">
                <a:ln w="9525">
                  <a:solidFill>
                    <a:srgbClr val="FFFFFF"/>
                  </a:solidFill>
                  <a:prstDash val="solid"/>
                </a:ln>
                <a:solidFill>
                  <a:srgbClr val="000000"/>
                </a:solidFill>
                <a:effectLst>
                  <a:outerShdw blurRad="38100" dist="38100" dir="2700000" algn="tl">
                    <a:srgbClr val="000000">
                      <a:alpha val="43137"/>
                    </a:srgbClr>
                  </a:outerShdw>
                </a:effectLst>
                <a:latin typeface="Arial" panose="020B0604020202020204" pitchFamily="34" charset="0"/>
              </a:rPr>
              <a:t>by</a:t>
            </a:r>
            <a:r>
              <a:rPr lang="de-DE" sz="3000" b="1" dirty="0">
                <a:ln w="9525">
                  <a:solidFill>
                    <a:srgbClr val="FFFFFF"/>
                  </a:solidFill>
                  <a:prstDash val="solid"/>
                </a:ln>
                <a:solidFill>
                  <a:srgbClr val="000000"/>
                </a:solidFill>
                <a:effectLst>
                  <a:outerShdw blurRad="38100" dist="38100" dir="2700000" algn="tl">
                    <a:srgbClr val="000000">
                      <a:alpha val="43137"/>
                    </a:srgbClr>
                  </a:outerShdw>
                </a:effectLst>
                <a:latin typeface="Arial" panose="020B0604020202020204" pitchFamily="34" charset="0"/>
              </a:rPr>
              <a:t> </a:t>
            </a:r>
            <a:r>
              <a:rPr lang="de-DE" sz="3000" b="1" dirty="0" err="1">
                <a:ln w="9525">
                  <a:solidFill>
                    <a:srgbClr val="FFFFFF"/>
                  </a:solidFill>
                  <a:prstDash val="solid"/>
                </a:ln>
                <a:solidFill>
                  <a:srgbClr val="000000"/>
                </a:solidFill>
                <a:effectLst>
                  <a:outerShdw blurRad="38100" dist="38100" dir="2700000" algn="tl">
                    <a:srgbClr val="000000">
                      <a:alpha val="43137"/>
                    </a:srgbClr>
                  </a:outerShdw>
                </a:effectLst>
                <a:latin typeface="Arial" panose="020B0604020202020204" pitchFamily="34" charset="0"/>
              </a:rPr>
              <a:t>cooperation</a:t>
            </a:r>
            <a:r>
              <a:rPr lang="de-DE" sz="3000" b="1" dirty="0">
                <a:ln w="9525">
                  <a:solidFill>
                    <a:srgbClr val="FFFFFF"/>
                  </a:solidFill>
                  <a:prstDash val="solid"/>
                </a:ln>
                <a:solidFill>
                  <a:srgbClr val="000000"/>
                </a:solidFill>
                <a:effectLst>
                  <a:outerShdw blurRad="38100" dist="38100" dir="2700000" algn="tl">
                    <a:srgbClr val="000000">
                      <a:alpha val="43137"/>
                    </a:srgbClr>
                  </a:outerShdw>
                </a:effectLst>
                <a:latin typeface="Arial" panose="020B0604020202020204" pitchFamily="34" charset="0"/>
              </a:rPr>
              <a:t>!</a:t>
            </a:r>
          </a:p>
        </p:txBody>
      </p:sp>
    </p:spTree>
    <p:extLst>
      <p:ext uri="{BB962C8B-B14F-4D97-AF65-F5344CB8AC3E}">
        <p14:creationId xmlns:p14="http://schemas.microsoft.com/office/powerpoint/2010/main" val="1203226291"/>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250"/>
                                  </p:stCondLst>
                                  <p:childTnLst>
                                    <p:set>
                                      <p:cBhvr>
                                        <p:cTn id="10" dur="1" fill="hold">
                                          <p:stCondLst>
                                            <p:cond delay="0"/>
                                          </p:stCondLst>
                                        </p:cTn>
                                        <p:tgtEl>
                                          <p:spTgt spid="4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7000"/>
            <a:lum/>
          </a:blip>
          <a:srcRect/>
          <a:tile tx="0" ty="0" sx="100000" sy="100000" flip="none" algn="tl"/>
        </a:blipFill>
        <a:effectLst/>
      </p:bgPr>
    </p:bg>
    <p:spTree>
      <p:nvGrpSpPr>
        <p:cNvPr id="1" name=""/>
        <p:cNvGrpSpPr/>
        <p:nvPr/>
      </p:nvGrpSpPr>
      <p:grpSpPr>
        <a:xfrm>
          <a:off x="0" y="0"/>
          <a:ext cx="0" cy="0"/>
          <a:chOff x="0" y="0"/>
          <a:chExt cx="0" cy="0"/>
        </a:xfrm>
      </p:grpSpPr>
      <p:sp>
        <p:nvSpPr>
          <p:cNvPr id="23514" name="Line 986"/>
          <p:cNvSpPr>
            <a:spLocks noChangeShapeType="1"/>
          </p:cNvSpPr>
          <p:nvPr/>
        </p:nvSpPr>
        <p:spPr bwMode="auto">
          <a:xfrm flipH="1">
            <a:off x="10515600" y="1447800"/>
            <a:ext cx="0" cy="304800"/>
          </a:xfrm>
          <a:prstGeom prst="line">
            <a:avLst/>
          </a:prstGeom>
          <a:noFill/>
          <a:ln w="9525">
            <a:solidFill>
              <a:srgbClr val="CCECFF"/>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125" name="Textfeld 894"/>
          <p:cNvSpPr txBox="1">
            <a:spLocks noChangeArrowheads="1"/>
          </p:cNvSpPr>
          <p:nvPr/>
        </p:nvSpPr>
        <p:spPr bwMode="auto">
          <a:xfrm>
            <a:off x="2366403" y="2181820"/>
            <a:ext cx="6286500" cy="3662541"/>
          </a:xfrm>
          <a:prstGeom prst="rect">
            <a:avLst/>
          </a:prstGeom>
          <a:noFill/>
          <a:ln w="9525">
            <a:noFill/>
            <a:miter lim="800000"/>
            <a:headEnd/>
            <a:tailEnd/>
          </a:ln>
        </p:spPr>
        <p:txBody>
          <a:bodyPr>
            <a:spAutoFit/>
          </a:bodyPr>
          <a:lstStyle/>
          <a:p>
            <a:pPr marL="266700" indent="-266700" fontAlgn="base">
              <a:spcBef>
                <a:spcPct val="0"/>
              </a:spcBef>
              <a:spcAft>
                <a:spcPct val="0"/>
              </a:spcAft>
            </a:pPr>
            <a:r>
              <a:rPr lang="de-DE" sz="2000" b="1" dirty="0" err="1">
                <a:solidFill>
                  <a:srgbClr val="000000"/>
                </a:solidFill>
                <a:latin typeface="Arial" charset="0"/>
              </a:rPr>
              <a:t>Weekly</a:t>
            </a:r>
            <a:r>
              <a:rPr lang="de-DE" sz="2000" b="1" dirty="0">
                <a:solidFill>
                  <a:srgbClr val="000000"/>
                </a:solidFill>
                <a:latin typeface="Arial" charset="0"/>
              </a:rPr>
              <a:t> disease-specific group </a:t>
            </a:r>
            <a:r>
              <a:rPr lang="de-DE" sz="2000" b="1" dirty="0" err="1">
                <a:solidFill>
                  <a:srgbClr val="000000"/>
                </a:solidFill>
                <a:latin typeface="Arial" charset="0"/>
              </a:rPr>
              <a:t>exercises</a:t>
            </a:r>
            <a:r>
              <a:rPr lang="de-DE" sz="2000" b="1" dirty="0">
                <a:solidFill>
                  <a:srgbClr val="000000"/>
                </a:solidFill>
                <a:latin typeface="Arial" charset="0"/>
              </a:rPr>
              <a:t> </a:t>
            </a:r>
          </a:p>
          <a:p>
            <a:pPr marL="266700" indent="-266700" fontAlgn="base">
              <a:lnSpc>
                <a:spcPct val="150000"/>
              </a:lnSpc>
              <a:spcBef>
                <a:spcPct val="0"/>
              </a:spcBef>
              <a:spcAft>
                <a:spcPct val="0"/>
              </a:spcAft>
            </a:pPr>
            <a:r>
              <a:rPr lang="de-DE" sz="2000" b="1" dirty="0" err="1">
                <a:solidFill>
                  <a:srgbClr val="000000"/>
                </a:solidFill>
                <a:latin typeface="Arial" charset="0"/>
              </a:rPr>
              <a:t>under</a:t>
            </a:r>
            <a:r>
              <a:rPr lang="de-DE" sz="2000" b="1" dirty="0">
                <a:solidFill>
                  <a:srgbClr val="000000"/>
                </a:solidFill>
                <a:latin typeface="Arial" charset="0"/>
              </a:rPr>
              <a:t> professional supervision</a:t>
            </a:r>
          </a:p>
          <a:p>
            <a:pPr marL="266700" indent="-266700" fontAlgn="base">
              <a:lnSpc>
                <a:spcPct val="150000"/>
              </a:lnSpc>
              <a:spcBef>
                <a:spcPct val="0"/>
              </a:spcBef>
              <a:spcAft>
                <a:spcPct val="0"/>
              </a:spcAft>
            </a:pPr>
            <a:r>
              <a:rPr lang="de-DE" sz="2000" b="1" dirty="0">
                <a:solidFill>
                  <a:srgbClr val="000000"/>
                </a:solidFill>
                <a:latin typeface="Arial" pitchFamily="34" charset="0"/>
                <a:cs typeface="Arial" pitchFamily="34" charset="0"/>
              </a:rPr>
              <a:t>Group</a:t>
            </a:r>
            <a:r>
              <a:rPr lang="de-DE" sz="2400" b="1" dirty="0">
                <a:solidFill>
                  <a:srgbClr val="000000"/>
                </a:solidFill>
                <a:latin typeface="Times New Roman" pitchFamily="18" charset="0"/>
                <a:cs typeface="Times New Roman" pitchFamily="18" charset="0"/>
              </a:rPr>
              <a:t> </a:t>
            </a:r>
            <a:r>
              <a:rPr lang="de-DE" sz="2000" b="1" dirty="0">
                <a:solidFill>
                  <a:srgbClr val="000000"/>
                </a:solidFill>
                <a:latin typeface="Arial" charset="0"/>
              </a:rPr>
              <a:t>sports activities suitable for </a:t>
            </a:r>
            <a:r>
              <a:rPr lang="de-DE" sz="2000" b="1" dirty="0" err="1">
                <a:solidFill>
                  <a:srgbClr val="000000"/>
                </a:solidFill>
                <a:latin typeface="Arial" charset="0"/>
              </a:rPr>
              <a:t>patients</a:t>
            </a:r>
            <a:r>
              <a:rPr lang="de-DE" sz="2000" b="1" dirty="0">
                <a:solidFill>
                  <a:srgbClr val="000000"/>
                </a:solidFill>
                <a:latin typeface="Arial" charset="0"/>
              </a:rPr>
              <a:t> </a:t>
            </a:r>
          </a:p>
          <a:p>
            <a:pPr marL="266700" indent="-266700" fontAlgn="base">
              <a:spcBef>
                <a:spcPct val="0"/>
              </a:spcBef>
              <a:spcAft>
                <a:spcPct val="0"/>
              </a:spcAft>
            </a:pPr>
            <a:r>
              <a:rPr lang="de-DE" sz="2000" b="1" dirty="0" err="1">
                <a:solidFill>
                  <a:srgbClr val="000000"/>
                </a:solidFill>
                <a:latin typeface="Arial" charset="0"/>
              </a:rPr>
              <a:t>with</a:t>
            </a:r>
            <a:r>
              <a:rPr lang="de-DE" sz="2000" b="1" dirty="0">
                <a:solidFill>
                  <a:srgbClr val="000000"/>
                </a:solidFill>
                <a:latin typeface="Arial" charset="0"/>
              </a:rPr>
              <a:t> </a:t>
            </a:r>
            <a:r>
              <a:rPr lang="de-DE" sz="2000" b="1" dirty="0" err="1">
                <a:solidFill>
                  <a:srgbClr val="000000"/>
                </a:solidFill>
                <a:latin typeface="Arial" charset="0"/>
              </a:rPr>
              <a:t>the</a:t>
            </a:r>
            <a:r>
              <a:rPr lang="de-DE" sz="2000" b="1" dirty="0">
                <a:solidFill>
                  <a:srgbClr val="000000"/>
                </a:solidFill>
                <a:latin typeface="Arial" charset="0"/>
              </a:rPr>
              <a:t> disease</a:t>
            </a:r>
          </a:p>
          <a:p>
            <a:pPr marL="266700" indent="-266700" fontAlgn="base">
              <a:lnSpc>
                <a:spcPct val="150000"/>
              </a:lnSpc>
              <a:spcBef>
                <a:spcPct val="0"/>
              </a:spcBef>
              <a:spcAft>
                <a:spcPct val="0"/>
              </a:spcAft>
            </a:pPr>
            <a:r>
              <a:rPr lang="de-DE" sz="2400" b="1" dirty="0">
                <a:solidFill>
                  <a:srgbClr val="000000"/>
                </a:solidFill>
                <a:latin typeface="Times New Roman" pitchFamily="18" charset="0"/>
                <a:cs typeface="Times New Roman" pitchFamily="18" charset="0"/>
              </a:rPr>
              <a:t> </a:t>
            </a:r>
            <a:r>
              <a:rPr lang="de-DE" sz="2000" b="1" dirty="0">
                <a:solidFill>
                  <a:srgbClr val="000000"/>
                </a:solidFill>
                <a:latin typeface="Arial" charset="0"/>
              </a:rPr>
              <a:t>Exchange of experiences among fellow patients</a:t>
            </a:r>
          </a:p>
          <a:p>
            <a:pPr marL="266700" indent="-266700" fontAlgn="base">
              <a:lnSpc>
                <a:spcPct val="150000"/>
              </a:lnSpc>
              <a:spcBef>
                <a:spcPct val="0"/>
              </a:spcBef>
              <a:spcAft>
                <a:spcPct val="0"/>
              </a:spcAft>
            </a:pPr>
            <a:r>
              <a:rPr lang="de-DE" sz="2000" b="1" dirty="0">
                <a:solidFill>
                  <a:srgbClr val="000000"/>
                </a:solidFill>
                <a:latin typeface="Times New Roman" pitchFamily="18" charset="0"/>
                <a:cs typeface="Times New Roman" pitchFamily="18" charset="0"/>
              </a:rPr>
              <a:t> </a:t>
            </a:r>
            <a:r>
              <a:rPr lang="de-DE" sz="2000" b="1" dirty="0">
                <a:solidFill>
                  <a:srgbClr val="000000"/>
                </a:solidFill>
                <a:latin typeface="Arial" charset="0"/>
              </a:rPr>
              <a:t>Lectures and discussions</a:t>
            </a:r>
          </a:p>
          <a:p>
            <a:pPr marL="266700" indent="-266700" fontAlgn="base">
              <a:lnSpc>
                <a:spcPct val="150000"/>
              </a:lnSpc>
              <a:spcBef>
                <a:spcPct val="0"/>
              </a:spcBef>
              <a:spcAft>
                <a:spcPct val="0"/>
              </a:spcAft>
            </a:pPr>
            <a:r>
              <a:rPr lang="de-DE" sz="2000" b="1" dirty="0">
                <a:solidFill>
                  <a:srgbClr val="000000"/>
                </a:solidFill>
                <a:latin typeface="Times New Roman" pitchFamily="18" charset="0"/>
                <a:cs typeface="Times New Roman" pitchFamily="18" charset="0"/>
              </a:rPr>
              <a:t> </a:t>
            </a:r>
            <a:r>
              <a:rPr lang="de-DE" sz="2000" b="1" dirty="0">
                <a:solidFill>
                  <a:srgbClr val="000000"/>
                </a:solidFill>
                <a:latin typeface="Arial" charset="0"/>
              </a:rPr>
              <a:t>Social activities</a:t>
            </a:r>
          </a:p>
          <a:p>
            <a:pPr marL="266700" indent="-266700" fontAlgn="base">
              <a:lnSpc>
                <a:spcPct val="150000"/>
              </a:lnSpc>
              <a:spcBef>
                <a:spcPct val="0"/>
              </a:spcBef>
              <a:spcAft>
                <a:spcPct val="0"/>
              </a:spcAft>
            </a:pPr>
            <a:r>
              <a:rPr lang="de-DE" sz="2000" b="1" dirty="0">
                <a:solidFill>
                  <a:srgbClr val="000000"/>
                </a:solidFill>
                <a:latin typeface="Times New Roman" pitchFamily="18" charset="0"/>
                <a:cs typeface="Times New Roman" pitchFamily="18" charset="0"/>
              </a:rPr>
              <a:t> </a:t>
            </a:r>
            <a:r>
              <a:rPr lang="de-DE" sz="2000" b="1" dirty="0">
                <a:solidFill>
                  <a:srgbClr val="000000"/>
                </a:solidFill>
                <a:latin typeface="Arial" charset="0"/>
              </a:rPr>
              <a:t>Counseling and emotional support </a:t>
            </a:r>
          </a:p>
        </p:txBody>
      </p:sp>
      <p:sp>
        <p:nvSpPr>
          <p:cNvPr id="3" name="Rechteck 2"/>
          <p:cNvSpPr/>
          <p:nvPr/>
        </p:nvSpPr>
        <p:spPr>
          <a:xfrm>
            <a:off x="1871691" y="306535"/>
            <a:ext cx="8025675" cy="2062103"/>
          </a:xfrm>
          <a:prstGeom prst="rect">
            <a:avLst/>
          </a:prstGeom>
        </p:spPr>
        <p:txBody>
          <a:bodyPr wrap="square">
            <a:spAutoFit/>
          </a:bodyPr>
          <a:lstStyle/>
          <a:p>
            <a:pPr fontAlgn="base">
              <a:spcBef>
                <a:spcPct val="0"/>
              </a:spcBef>
              <a:spcAft>
                <a:spcPct val="0"/>
              </a:spcAft>
            </a:pPr>
            <a:r>
              <a:rPr lang="de-DE" sz="2800" dirty="0">
                <a:solidFill>
                  <a:srgbClr val="64BE00"/>
                </a:solidFill>
                <a:latin typeface="Arial Black" pitchFamily="34" charset="0"/>
              </a:rPr>
              <a:t>Deutsche Vereinigung Morbus Bechterew e. V. </a:t>
            </a:r>
          </a:p>
          <a:p>
            <a:pPr fontAlgn="base">
              <a:spcBef>
                <a:spcPct val="0"/>
              </a:spcBef>
              <a:spcAft>
                <a:spcPct val="0"/>
              </a:spcAft>
            </a:pPr>
            <a:r>
              <a:rPr lang="de-DE" sz="2400" dirty="0" err="1">
                <a:solidFill>
                  <a:srgbClr val="64BE00"/>
                </a:solidFill>
                <a:latin typeface="Arial Black" pitchFamily="34" charset="0"/>
              </a:rPr>
              <a:t>has</a:t>
            </a:r>
            <a:r>
              <a:rPr lang="de-DE" sz="2400" dirty="0">
                <a:solidFill>
                  <a:srgbClr val="64BE00"/>
                </a:solidFill>
                <a:latin typeface="Arial Black" pitchFamily="34" charset="0"/>
              </a:rPr>
              <a:t> </a:t>
            </a:r>
            <a:r>
              <a:rPr lang="de-DE" sz="2400" dirty="0" err="1">
                <a:solidFill>
                  <a:srgbClr val="64BE00"/>
                </a:solidFill>
                <a:latin typeface="Arial Black" pitchFamily="34" charset="0"/>
              </a:rPr>
              <a:t>got</a:t>
            </a:r>
            <a:r>
              <a:rPr lang="de-DE" sz="2400" dirty="0">
                <a:solidFill>
                  <a:srgbClr val="64BE00"/>
                </a:solidFill>
                <a:latin typeface="Arial Black" pitchFamily="34" charset="0"/>
              </a:rPr>
              <a:t> </a:t>
            </a:r>
            <a:r>
              <a:rPr lang="de-DE" sz="2400" dirty="0" err="1">
                <a:solidFill>
                  <a:srgbClr val="64BE00"/>
                </a:solidFill>
                <a:latin typeface="Arial Black" pitchFamily="34" charset="0"/>
              </a:rPr>
              <a:t>local</a:t>
            </a:r>
            <a:r>
              <a:rPr lang="de-DE" sz="2400" dirty="0">
                <a:solidFill>
                  <a:srgbClr val="64BE00"/>
                </a:solidFill>
                <a:latin typeface="Arial Black" pitchFamily="34" charset="0"/>
              </a:rPr>
              <a:t> </a:t>
            </a:r>
            <a:r>
              <a:rPr lang="de-DE" sz="2400" dirty="0" err="1">
                <a:solidFill>
                  <a:srgbClr val="64BE00"/>
                </a:solidFill>
                <a:latin typeface="Arial Black" pitchFamily="34" charset="0"/>
              </a:rPr>
              <a:t>groups</a:t>
            </a:r>
            <a:r>
              <a:rPr lang="de-DE" sz="2400" dirty="0">
                <a:solidFill>
                  <a:srgbClr val="64BE00"/>
                </a:solidFill>
                <a:latin typeface="Arial Black" pitchFamily="34" charset="0"/>
              </a:rPr>
              <a:t> in </a:t>
            </a:r>
            <a:r>
              <a:rPr lang="de-DE" sz="2400" dirty="0" err="1">
                <a:solidFill>
                  <a:srgbClr val="64BE00"/>
                </a:solidFill>
                <a:latin typeface="Arial Black" pitchFamily="34" charset="0"/>
              </a:rPr>
              <a:t>almost</a:t>
            </a:r>
            <a:r>
              <a:rPr lang="de-DE" sz="2400" dirty="0">
                <a:solidFill>
                  <a:srgbClr val="64BE00"/>
                </a:solidFill>
                <a:latin typeface="Arial Black" pitchFamily="34" charset="0"/>
              </a:rPr>
              <a:t> 400 </a:t>
            </a:r>
            <a:r>
              <a:rPr lang="de-DE" sz="2400" dirty="0" err="1">
                <a:solidFill>
                  <a:srgbClr val="64BE00"/>
                </a:solidFill>
                <a:latin typeface="Arial Black" pitchFamily="34" charset="0"/>
              </a:rPr>
              <a:t>communities</a:t>
            </a:r>
            <a:endParaRPr lang="de-DE" sz="2400" dirty="0">
              <a:solidFill>
                <a:srgbClr val="64BE00"/>
              </a:solidFill>
              <a:latin typeface="Arial Black" pitchFamily="34" charset="0"/>
            </a:endParaRPr>
          </a:p>
          <a:p>
            <a:pPr fontAlgn="base">
              <a:spcBef>
                <a:spcPct val="0"/>
              </a:spcBef>
              <a:spcAft>
                <a:spcPct val="0"/>
              </a:spcAft>
            </a:pPr>
            <a:endParaRPr lang="de-DE" sz="2400" dirty="0">
              <a:solidFill>
                <a:srgbClr val="64BE00"/>
              </a:solidFill>
              <a:latin typeface="Arial Black" pitchFamily="34" charset="0"/>
            </a:endParaRPr>
          </a:p>
        </p:txBody>
      </p:sp>
    </p:spTree>
    <p:extLst>
      <p:ext uri="{BB962C8B-B14F-4D97-AF65-F5344CB8AC3E}">
        <p14:creationId xmlns:p14="http://schemas.microsoft.com/office/powerpoint/2010/main" val="2579524476"/>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1000"/>
                                  </p:stCondLst>
                                  <p:childTnLst>
                                    <p:set>
                                      <p:cBhvr>
                                        <p:cTn id="6" dur="1" fill="hold">
                                          <p:stCondLst>
                                            <p:cond delay="0"/>
                                          </p:stCondLst>
                                        </p:cTn>
                                        <p:tgtEl>
                                          <p:spTgt spid="5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C99D2-C36B-4A75-ABD4-8F6271198DD7}"/>
              </a:ext>
            </a:extLst>
          </p:cNvPr>
          <p:cNvSpPr>
            <a:spLocks noGrp="1"/>
          </p:cNvSpPr>
          <p:nvPr>
            <p:ph type="title"/>
          </p:nvPr>
        </p:nvSpPr>
        <p:spPr>
          <a:xfrm>
            <a:off x="1109784" y="542925"/>
            <a:ext cx="6411156" cy="789162"/>
          </a:xfrm>
        </p:spPr>
        <p:txBody>
          <a:bodyPr/>
          <a:lstStyle/>
          <a:p>
            <a:r>
              <a:rPr lang="en-GB" sz="3200" dirty="0"/>
              <a:t>Ankylosing Spondylitis – What is it?</a:t>
            </a:r>
            <a:endParaRPr lang="en-US" sz="3200" dirty="0"/>
          </a:p>
        </p:txBody>
      </p:sp>
      <p:sp>
        <p:nvSpPr>
          <p:cNvPr id="3" name="Content Placeholder 2">
            <a:extLst>
              <a:ext uri="{FF2B5EF4-FFF2-40B4-BE49-F238E27FC236}">
                <a16:creationId xmlns:a16="http://schemas.microsoft.com/office/drawing/2014/main" id="{4B36D444-4C64-44FB-92AD-8BC3E44D91A3}"/>
              </a:ext>
            </a:extLst>
          </p:cNvPr>
          <p:cNvSpPr>
            <a:spLocks noGrp="1"/>
          </p:cNvSpPr>
          <p:nvPr>
            <p:ph idx="1"/>
          </p:nvPr>
        </p:nvSpPr>
        <p:spPr>
          <a:xfrm>
            <a:off x="1109784" y="2423160"/>
            <a:ext cx="9984154" cy="3583941"/>
          </a:xfrm>
        </p:spPr>
        <p:txBody>
          <a:bodyPr/>
          <a:lstStyle/>
          <a:p>
            <a:pPr marL="342900" indent="-342900">
              <a:buFont typeface="Arial" panose="020B0604020202020204" pitchFamily="34" charset="0"/>
              <a:buChar char="•"/>
            </a:pPr>
            <a:r>
              <a:rPr lang="en-GB" sz="2800" dirty="0" err="1">
                <a:solidFill>
                  <a:srgbClr val="757E93"/>
                </a:solidFill>
              </a:rPr>
              <a:t>Spondyloarthritis</a:t>
            </a:r>
            <a:r>
              <a:rPr lang="en-GB" sz="2800" dirty="0">
                <a:solidFill>
                  <a:srgbClr val="757E93"/>
                </a:solidFill>
              </a:rPr>
              <a:t> (</a:t>
            </a:r>
            <a:r>
              <a:rPr lang="en-GB" sz="2800" dirty="0" err="1">
                <a:solidFill>
                  <a:srgbClr val="757E93"/>
                </a:solidFill>
              </a:rPr>
              <a:t>SpA</a:t>
            </a:r>
            <a:r>
              <a:rPr lang="en-GB" sz="2800" dirty="0">
                <a:solidFill>
                  <a:srgbClr val="757E93"/>
                </a:solidFill>
              </a:rPr>
              <a:t>) is the umbrella term under which there are two main groups:  Axial </a:t>
            </a:r>
            <a:r>
              <a:rPr lang="en-GB" sz="2800" dirty="0" err="1">
                <a:solidFill>
                  <a:srgbClr val="757E93"/>
                </a:solidFill>
              </a:rPr>
              <a:t>SpA</a:t>
            </a:r>
            <a:r>
              <a:rPr lang="en-GB" sz="2800" dirty="0">
                <a:solidFill>
                  <a:srgbClr val="757E93"/>
                </a:solidFill>
              </a:rPr>
              <a:t> (non-radiographic axial </a:t>
            </a:r>
            <a:r>
              <a:rPr lang="en-GB" sz="2800" dirty="0" err="1">
                <a:solidFill>
                  <a:srgbClr val="757E93"/>
                </a:solidFill>
              </a:rPr>
              <a:t>SpA</a:t>
            </a:r>
            <a:r>
              <a:rPr lang="en-GB" sz="2800" dirty="0">
                <a:solidFill>
                  <a:srgbClr val="757E93"/>
                </a:solidFill>
              </a:rPr>
              <a:t> and AS) and peripheral </a:t>
            </a:r>
            <a:r>
              <a:rPr lang="en-GB" sz="2800" dirty="0" err="1">
                <a:solidFill>
                  <a:srgbClr val="757E93"/>
                </a:solidFill>
              </a:rPr>
              <a:t>SpA</a:t>
            </a:r>
            <a:r>
              <a:rPr lang="en-GB" sz="2800" dirty="0">
                <a:solidFill>
                  <a:srgbClr val="757E93"/>
                </a:solidFill>
              </a:rPr>
              <a:t> (reactive arthritis, psoriatic arthritis, arthritis associated with inflammatory bowel disease and undifferentiated </a:t>
            </a:r>
            <a:r>
              <a:rPr lang="en-GB" sz="2800" dirty="0" err="1">
                <a:solidFill>
                  <a:srgbClr val="757E93"/>
                </a:solidFill>
              </a:rPr>
              <a:t>SpA</a:t>
            </a:r>
            <a:r>
              <a:rPr lang="en-GB" sz="2800" dirty="0">
                <a:solidFill>
                  <a:srgbClr val="757E93"/>
                </a:solidFill>
              </a:rPr>
              <a:t>).</a:t>
            </a:r>
            <a:br>
              <a:rPr lang="en-GB" sz="2800" dirty="0">
                <a:solidFill>
                  <a:srgbClr val="757E93"/>
                </a:solidFill>
              </a:rPr>
            </a:br>
            <a:endParaRPr lang="en-GB" sz="2800" dirty="0">
              <a:solidFill>
                <a:srgbClr val="757E93"/>
              </a:solidFill>
            </a:endParaRPr>
          </a:p>
          <a:p>
            <a:pPr marL="342900" indent="-342900">
              <a:buFont typeface="Arial" panose="020B0604020202020204" pitchFamily="34" charset="0"/>
              <a:buChar char="•"/>
            </a:pPr>
            <a:r>
              <a:rPr lang="en-GB" sz="2800" dirty="0">
                <a:solidFill>
                  <a:srgbClr val="757E93"/>
                </a:solidFill>
              </a:rPr>
              <a:t>Patients may also experience uveitis, psoriasis, IBD and </a:t>
            </a:r>
            <a:r>
              <a:rPr lang="en-GB" sz="2800" dirty="0" err="1">
                <a:solidFill>
                  <a:srgbClr val="757E93"/>
                </a:solidFill>
              </a:rPr>
              <a:t>enthesitis</a:t>
            </a:r>
            <a:endParaRPr lang="en-US" sz="2800" dirty="0"/>
          </a:p>
        </p:txBody>
      </p:sp>
      <p:sp>
        <p:nvSpPr>
          <p:cNvPr id="4" name="Slide Number Placeholder 3">
            <a:extLst>
              <a:ext uri="{FF2B5EF4-FFF2-40B4-BE49-F238E27FC236}">
                <a16:creationId xmlns:a16="http://schemas.microsoft.com/office/drawing/2014/main" id="{D3086198-B55E-497B-8D90-E36425E5BF8C}"/>
              </a:ext>
            </a:extLst>
          </p:cNvPr>
          <p:cNvSpPr>
            <a:spLocks noGrp="1"/>
          </p:cNvSpPr>
          <p:nvPr>
            <p:ph type="sldNum" sz="quarter" idx="12"/>
          </p:nvPr>
        </p:nvSpPr>
        <p:spPr/>
        <p:txBody>
          <a:bodyPr/>
          <a:lstStyle/>
          <a:p>
            <a:fld id="{476351FE-2590-4770-93BD-A8825C52E3AE}" type="slidenum">
              <a:rPr lang="en-GB" smtClean="0"/>
              <a:pPr/>
              <a:t>2</a:t>
            </a:fld>
            <a:endParaRPr lang="en-GB" dirty="0"/>
          </a:p>
        </p:txBody>
      </p:sp>
      <p:pic>
        <p:nvPicPr>
          <p:cNvPr id="5" name="Picture 4">
            <a:extLst>
              <a:ext uri="{FF2B5EF4-FFF2-40B4-BE49-F238E27FC236}">
                <a16:creationId xmlns:a16="http://schemas.microsoft.com/office/drawing/2014/main" id="{229672A5-24AF-450A-8940-783A3D3CE4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3861" y="362314"/>
            <a:ext cx="3705225" cy="1150384"/>
          </a:xfrm>
          <a:prstGeom prst="rect">
            <a:avLst/>
          </a:prstGeom>
        </p:spPr>
      </p:pic>
    </p:spTree>
    <p:extLst>
      <p:ext uri="{BB962C8B-B14F-4D97-AF65-F5344CB8AC3E}">
        <p14:creationId xmlns:p14="http://schemas.microsoft.com/office/powerpoint/2010/main" val="224852897"/>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7000"/>
            <a:lum/>
          </a:blip>
          <a:srcRect/>
          <a:tile tx="0" ty="0" sx="100000" sy="100000" flip="none" algn="tl"/>
        </a:blipFill>
        <a:effectLst/>
      </p:bgPr>
    </p:bg>
    <p:spTree>
      <p:nvGrpSpPr>
        <p:cNvPr id="1" name=""/>
        <p:cNvGrpSpPr/>
        <p:nvPr/>
      </p:nvGrpSpPr>
      <p:grpSpPr>
        <a:xfrm>
          <a:off x="0" y="0"/>
          <a:ext cx="0" cy="0"/>
          <a:chOff x="0" y="0"/>
          <a:chExt cx="0" cy="0"/>
        </a:xfrm>
      </p:grpSpPr>
      <p:grpSp>
        <p:nvGrpSpPr>
          <p:cNvPr id="7170" name="Group 613"/>
          <p:cNvGrpSpPr>
            <a:grpSpLocks/>
          </p:cNvGrpSpPr>
          <p:nvPr/>
        </p:nvGrpSpPr>
        <p:grpSpPr bwMode="auto">
          <a:xfrm>
            <a:off x="10534650" y="6740525"/>
            <a:ext cx="57150" cy="369888"/>
            <a:chOff x="5676" y="4246"/>
            <a:chExt cx="36" cy="233"/>
          </a:xfrm>
        </p:grpSpPr>
        <p:sp>
          <p:nvSpPr>
            <p:cNvPr id="7175" name="Rectangle 8"/>
            <p:cNvSpPr>
              <a:spLocks noChangeArrowheads="1"/>
            </p:cNvSpPr>
            <p:nvPr/>
          </p:nvSpPr>
          <p:spPr bwMode="auto">
            <a:xfrm>
              <a:off x="5676" y="4246"/>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en-US" sz="2400">
                <a:solidFill>
                  <a:srgbClr val="000000"/>
                </a:solidFill>
                <a:latin typeface="Times New Roman" pitchFamily="18" charset="0"/>
              </a:endParaRPr>
            </a:p>
          </p:txBody>
        </p:sp>
        <p:sp>
          <p:nvSpPr>
            <p:cNvPr id="7176" name="Rectangle 9"/>
            <p:cNvSpPr>
              <a:spLocks noChangeArrowheads="1"/>
            </p:cNvSpPr>
            <p:nvPr/>
          </p:nvSpPr>
          <p:spPr bwMode="auto">
            <a:xfrm>
              <a:off x="5712" y="4246"/>
              <a:ext cx="0" cy="233"/>
            </a:xfrm>
            <a:prstGeom prst="rect">
              <a:avLst/>
            </a:prstGeom>
            <a:noFill/>
            <a:ln w="9525">
              <a:noFill/>
              <a:miter lim="800000"/>
              <a:headEnd/>
              <a:tailEnd/>
            </a:ln>
          </p:spPr>
          <p:txBody>
            <a:bodyPr wrap="none" lIns="0" tIns="0" rIns="0" bIns="0">
              <a:spAutoFit/>
            </a:bodyPr>
            <a:lstStyle/>
            <a:p>
              <a:pPr fontAlgn="base">
                <a:spcBef>
                  <a:spcPct val="0"/>
                </a:spcBef>
                <a:spcAft>
                  <a:spcPct val="0"/>
                </a:spcAft>
              </a:pPr>
              <a:endParaRPr lang="en-US" sz="2400">
                <a:solidFill>
                  <a:srgbClr val="000000"/>
                </a:solidFill>
                <a:latin typeface="Times New Roman" pitchFamily="18" charset="0"/>
              </a:endParaRPr>
            </a:p>
          </p:txBody>
        </p:sp>
      </p:grpSp>
      <p:sp>
        <p:nvSpPr>
          <p:cNvPr id="25191" name="Line 615"/>
          <p:cNvSpPr>
            <a:spLocks noChangeShapeType="1"/>
          </p:cNvSpPr>
          <p:nvPr/>
        </p:nvSpPr>
        <p:spPr bwMode="auto">
          <a:xfrm flipH="1">
            <a:off x="10515600" y="1447800"/>
            <a:ext cx="0" cy="304800"/>
          </a:xfrm>
          <a:prstGeom prst="line">
            <a:avLst/>
          </a:prstGeom>
          <a:noFill/>
          <a:ln w="9525">
            <a:solidFill>
              <a:srgbClr val="CCECFF"/>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7173" name="Textfeld 303"/>
          <p:cNvSpPr txBox="1">
            <a:spLocks noChangeArrowheads="1"/>
          </p:cNvSpPr>
          <p:nvPr/>
        </p:nvSpPr>
        <p:spPr bwMode="auto">
          <a:xfrm>
            <a:off x="1943100" y="533401"/>
            <a:ext cx="7556500" cy="954107"/>
          </a:xfrm>
          <a:prstGeom prst="rect">
            <a:avLst/>
          </a:prstGeom>
          <a:noFill/>
          <a:ln w="9525">
            <a:noFill/>
            <a:miter lim="800000"/>
            <a:headEnd/>
            <a:tailEnd/>
          </a:ln>
        </p:spPr>
        <p:txBody>
          <a:bodyPr>
            <a:spAutoFit/>
          </a:bodyPr>
          <a:lstStyle/>
          <a:p>
            <a:pPr fontAlgn="base">
              <a:spcBef>
                <a:spcPct val="0"/>
              </a:spcBef>
              <a:spcAft>
                <a:spcPct val="0"/>
              </a:spcAft>
            </a:pPr>
            <a:r>
              <a:rPr lang="de-DE" sz="2800" dirty="0">
                <a:solidFill>
                  <a:srgbClr val="64BE00"/>
                </a:solidFill>
                <a:latin typeface="Arial Black" pitchFamily="34" charset="0"/>
              </a:rPr>
              <a:t>Regional </a:t>
            </a:r>
            <a:r>
              <a:rPr lang="de-DE" sz="2800" dirty="0" err="1">
                <a:solidFill>
                  <a:srgbClr val="64BE00"/>
                </a:solidFill>
                <a:latin typeface="Arial Black" pitchFamily="34" charset="0"/>
              </a:rPr>
              <a:t>support</a:t>
            </a:r>
            <a:r>
              <a:rPr lang="de-DE" sz="2800" dirty="0">
                <a:solidFill>
                  <a:srgbClr val="64BE00"/>
                </a:solidFill>
                <a:latin typeface="Arial Black" pitchFamily="34" charset="0"/>
              </a:rPr>
              <a:t> </a:t>
            </a:r>
            <a:r>
              <a:rPr lang="de-DE" sz="2800" dirty="0" err="1">
                <a:solidFill>
                  <a:srgbClr val="64BE00"/>
                </a:solidFill>
                <a:latin typeface="Arial Black" pitchFamily="34" charset="0"/>
              </a:rPr>
              <a:t>and</a:t>
            </a:r>
            <a:r>
              <a:rPr lang="de-DE" sz="2800" dirty="0">
                <a:solidFill>
                  <a:srgbClr val="64BE00"/>
                </a:solidFill>
                <a:latin typeface="Arial Black" pitchFamily="34" charset="0"/>
              </a:rPr>
              <a:t> </a:t>
            </a:r>
            <a:r>
              <a:rPr lang="de-DE" sz="2800" dirty="0" err="1">
                <a:solidFill>
                  <a:srgbClr val="64BE00"/>
                </a:solidFill>
                <a:latin typeface="Arial Black" pitchFamily="34" charset="0"/>
              </a:rPr>
              <a:t>cooperation</a:t>
            </a:r>
            <a:r>
              <a:rPr lang="de-DE" sz="2800" dirty="0">
                <a:solidFill>
                  <a:srgbClr val="64BE00"/>
                </a:solidFill>
                <a:latin typeface="Arial Black" pitchFamily="34" charset="0"/>
              </a:rPr>
              <a:t>: </a:t>
            </a:r>
          </a:p>
          <a:p>
            <a:pPr fontAlgn="base">
              <a:spcBef>
                <a:spcPct val="0"/>
              </a:spcBef>
              <a:spcAft>
                <a:spcPct val="0"/>
              </a:spcAft>
            </a:pPr>
            <a:r>
              <a:rPr lang="de-DE" sz="2800" dirty="0" err="1">
                <a:solidFill>
                  <a:srgbClr val="64BE00"/>
                </a:solidFill>
                <a:latin typeface="Arial Black" pitchFamily="34" charset="0"/>
              </a:rPr>
              <a:t>Activities</a:t>
            </a:r>
            <a:r>
              <a:rPr lang="de-DE" sz="2800" dirty="0">
                <a:solidFill>
                  <a:srgbClr val="64BE00"/>
                </a:solidFill>
                <a:latin typeface="Arial Black" pitchFamily="34" charset="0"/>
              </a:rPr>
              <a:t> </a:t>
            </a:r>
            <a:r>
              <a:rPr lang="de-DE" sz="2800" dirty="0" err="1">
                <a:solidFill>
                  <a:srgbClr val="64BE00"/>
                </a:solidFill>
                <a:latin typeface="Arial Black" pitchFamily="34" charset="0"/>
              </a:rPr>
              <a:t>of</a:t>
            </a:r>
            <a:r>
              <a:rPr lang="de-DE" sz="2800" dirty="0">
                <a:solidFill>
                  <a:srgbClr val="64BE00"/>
                </a:solidFill>
                <a:latin typeface="Arial Black" pitchFamily="34" charset="0"/>
              </a:rPr>
              <a:t> </a:t>
            </a:r>
            <a:r>
              <a:rPr lang="de-DE" sz="2800" dirty="0" err="1">
                <a:solidFill>
                  <a:srgbClr val="64BE00"/>
                </a:solidFill>
                <a:latin typeface="Arial Black" pitchFamily="34" charset="0"/>
              </a:rPr>
              <a:t>our</a:t>
            </a:r>
            <a:r>
              <a:rPr lang="de-DE" sz="2800" dirty="0">
                <a:solidFill>
                  <a:srgbClr val="64BE00"/>
                </a:solidFill>
                <a:latin typeface="Arial Black" pitchFamily="34" charset="0"/>
              </a:rPr>
              <a:t> </a:t>
            </a:r>
            <a:r>
              <a:rPr lang="de-DE" sz="2800" dirty="0" err="1">
                <a:solidFill>
                  <a:srgbClr val="64BE00"/>
                </a:solidFill>
                <a:latin typeface="Arial Black" pitchFamily="34" charset="0"/>
              </a:rPr>
              <a:t>federal</a:t>
            </a:r>
            <a:r>
              <a:rPr lang="de-DE" sz="2800" dirty="0">
                <a:solidFill>
                  <a:srgbClr val="64BE00"/>
                </a:solidFill>
                <a:latin typeface="Arial Black" pitchFamily="34" charset="0"/>
              </a:rPr>
              <a:t> </a:t>
            </a:r>
            <a:r>
              <a:rPr lang="de-DE" sz="2800" dirty="0" err="1">
                <a:solidFill>
                  <a:srgbClr val="64BE00"/>
                </a:solidFill>
                <a:latin typeface="Arial Black" pitchFamily="34" charset="0"/>
              </a:rPr>
              <a:t>sections</a:t>
            </a:r>
            <a:endParaRPr lang="de-DE" sz="2800" dirty="0">
              <a:solidFill>
                <a:srgbClr val="64BE00"/>
              </a:solidFill>
              <a:latin typeface="Arial Black" pitchFamily="34" charset="0"/>
            </a:endParaRPr>
          </a:p>
        </p:txBody>
      </p:sp>
      <p:sp>
        <p:nvSpPr>
          <p:cNvPr id="7174" name="Textfeld 304"/>
          <p:cNvSpPr txBox="1">
            <a:spLocks noChangeArrowheads="1"/>
          </p:cNvSpPr>
          <p:nvPr/>
        </p:nvSpPr>
        <p:spPr bwMode="auto">
          <a:xfrm>
            <a:off x="2223899" y="2031233"/>
            <a:ext cx="6041165" cy="3093154"/>
          </a:xfrm>
          <a:prstGeom prst="rect">
            <a:avLst/>
          </a:prstGeom>
          <a:noFill/>
          <a:ln w="9525">
            <a:noFill/>
            <a:miter lim="800000"/>
            <a:headEnd/>
            <a:tailEnd/>
          </a:ln>
        </p:spPr>
        <p:txBody>
          <a:bodyPr wrap="square">
            <a:spAutoFit/>
          </a:bodyPr>
          <a:lstStyle/>
          <a:p>
            <a:pPr fontAlgn="base">
              <a:spcBef>
                <a:spcPts val="1800"/>
              </a:spcBef>
              <a:spcAft>
                <a:spcPct val="0"/>
              </a:spcAft>
            </a:pPr>
            <a:r>
              <a:rPr lang="de-DE" sz="2000" b="1" dirty="0">
                <a:solidFill>
                  <a:srgbClr val="000000"/>
                </a:solidFill>
                <a:latin typeface="Arial" charset="0"/>
              </a:rPr>
              <a:t>Meetings </a:t>
            </a:r>
            <a:r>
              <a:rPr lang="de-DE" sz="2000" b="1" dirty="0" err="1">
                <a:solidFill>
                  <a:srgbClr val="000000"/>
                </a:solidFill>
                <a:latin typeface="Arial" charset="0"/>
              </a:rPr>
              <a:t>with</a:t>
            </a:r>
            <a:r>
              <a:rPr lang="de-DE" sz="2000" b="1" dirty="0">
                <a:solidFill>
                  <a:srgbClr val="000000"/>
                </a:solidFill>
                <a:latin typeface="Arial" charset="0"/>
              </a:rPr>
              <a:t> </a:t>
            </a:r>
            <a:r>
              <a:rPr lang="de-DE" sz="2000" b="1" dirty="0" err="1">
                <a:solidFill>
                  <a:srgbClr val="000000"/>
                </a:solidFill>
                <a:latin typeface="Arial" charset="0"/>
              </a:rPr>
              <a:t>lectures</a:t>
            </a:r>
            <a:r>
              <a:rPr lang="de-DE" sz="2000" b="1" dirty="0">
                <a:solidFill>
                  <a:srgbClr val="000000"/>
                </a:solidFill>
                <a:latin typeface="Arial" charset="0"/>
              </a:rPr>
              <a:t> </a:t>
            </a:r>
            <a:r>
              <a:rPr lang="de-DE" sz="2000" b="1" dirty="0" err="1">
                <a:solidFill>
                  <a:srgbClr val="000000"/>
                </a:solidFill>
                <a:latin typeface="Arial" charset="0"/>
              </a:rPr>
              <a:t>and</a:t>
            </a:r>
            <a:r>
              <a:rPr lang="de-DE" sz="2000" b="1" dirty="0">
                <a:solidFill>
                  <a:srgbClr val="000000"/>
                </a:solidFill>
                <a:latin typeface="Arial" charset="0"/>
              </a:rPr>
              <a:t> </a:t>
            </a:r>
            <a:r>
              <a:rPr lang="de-DE" sz="2000" b="1" dirty="0" err="1">
                <a:solidFill>
                  <a:srgbClr val="000000"/>
                </a:solidFill>
                <a:latin typeface="Arial" charset="0"/>
              </a:rPr>
              <a:t>discussions</a:t>
            </a:r>
            <a:endParaRPr lang="de-DE" sz="2000" b="1" dirty="0">
              <a:solidFill>
                <a:srgbClr val="000000"/>
              </a:solidFill>
              <a:latin typeface="Arial" charset="0"/>
            </a:endParaRPr>
          </a:p>
          <a:p>
            <a:pPr fontAlgn="base">
              <a:spcBef>
                <a:spcPts val="1800"/>
              </a:spcBef>
              <a:spcAft>
                <a:spcPct val="0"/>
              </a:spcAft>
            </a:pPr>
            <a:r>
              <a:rPr lang="de-DE" sz="2000" b="1" dirty="0" err="1">
                <a:solidFill>
                  <a:srgbClr val="000000"/>
                </a:solidFill>
                <a:latin typeface="Arial" charset="0"/>
              </a:rPr>
              <a:t>Symposia</a:t>
            </a:r>
            <a:r>
              <a:rPr lang="de-DE" sz="2000" b="1" dirty="0">
                <a:solidFill>
                  <a:srgbClr val="000000"/>
                </a:solidFill>
                <a:latin typeface="Arial" charset="0"/>
              </a:rPr>
              <a:t>, </a:t>
            </a:r>
            <a:r>
              <a:rPr lang="de-DE" sz="2000" b="1" dirty="0" err="1">
                <a:solidFill>
                  <a:srgbClr val="000000"/>
                </a:solidFill>
                <a:latin typeface="Arial" charset="0"/>
              </a:rPr>
              <a:t>seminars</a:t>
            </a:r>
            <a:endParaRPr lang="de-DE" sz="2000" b="1" dirty="0">
              <a:solidFill>
                <a:srgbClr val="000000"/>
              </a:solidFill>
              <a:latin typeface="Arial" charset="0"/>
            </a:endParaRPr>
          </a:p>
          <a:p>
            <a:pPr fontAlgn="base">
              <a:spcBef>
                <a:spcPts val="1800"/>
              </a:spcBef>
              <a:spcAft>
                <a:spcPct val="0"/>
              </a:spcAft>
            </a:pPr>
            <a:r>
              <a:rPr lang="de-DE" sz="2000" b="1" dirty="0">
                <a:solidFill>
                  <a:srgbClr val="000000"/>
                </a:solidFill>
                <a:latin typeface="Arial" charset="0"/>
              </a:rPr>
              <a:t>Education </a:t>
            </a:r>
            <a:r>
              <a:rPr lang="de-DE" sz="2000" b="1" dirty="0" err="1">
                <a:solidFill>
                  <a:srgbClr val="000000"/>
                </a:solidFill>
                <a:latin typeface="Arial" charset="0"/>
              </a:rPr>
              <a:t>of</a:t>
            </a:r>
            <a:r>
              <a:rPr lang="de-DE" sz="2000" b="1" dirty="0">
                <a:solidFill>
                  <a:srgbClr val="000000"/>
                </a:solidFill>
                <a:latin typeface="Arial" charset="0"/>
              </a:rPr>
              <a:t> </a:t>
            </a:r>
            <a:r>
              <a:rPr lang="de-DE" sz="2000" b="1" dirty="0" err="1">
                <a:solidFill>
                  <a:srgbClr val="000000"/>
                </a:solidFill>
                <a:latin typeface="Arial" charset="0"/>
              </a:rPr>
              <a:t>local</a:t>
            </a:r>
            <a:r>
              <a:rPr lang="de-DE" sz="2000" b="1" dirty="0">
                <a:solidFill>
                  <a:srgbClr val="000000"/>
                </a:solidFill>
                <a:latin typeface="Arial" charset="0"/>
              </a:rPr>
              <a:t> </a:t>
            </a:r>
            <a:r>
              <a:rPr lang="de-DE" sz="2000" b="1" dirty="0" err="1">
                <a:solidFill>
                  <a:srgbClr val="000000"/>
                </a:solidFill>
                <a:latin typeface="Arial" charset="0"/>
              </a:rPr>
              <a:t>group</a:t>
            </a:r>
            <a:r>
              <a:rPr lang="de-DE" sz="2000" b="1" dirty="0">
                <a:solidFill>
                  <a:srgbClr val="000000"/>
                </a:solidFill>
                <a:latin typeface="Arial" charset="0"/>
              </a:rPr>
              <a:t> </a:t>
            </a:r>
            <a:r>
              <a:rPr lang="de-DE" sz="2000" b="1" dirty="0" err="1">
                <a:solidFill>
                  <a:srgbClr val="000000"/>
                </a:solidFill>
                <a:latin typeface="Arial" charset="0"/>
              </a:rPr>
              <a:t>leaders</a:t>
            </a:r>
            <a:endParaRPr lang="de-DE" sz="2000" b="1" dirty="0">
              <a:solidFill>
                <a:srgbClr val="000000"/>
              </a:solidFill>
              <a:latin typeface="Arial" charset="0"/>
            </a:endParaRPr>
          </a:p>
          <a:p>
            <a:pPr fontAlgn="base">
              <a:spcBef>
                <a:spcPts val="1800"/>
              </a:spcBef>
              <a:spcAft>
                <a:spcPct val="0"/>
              </a:spcAft>
            </a:pPr>
            <a:r>
              <a:rPr lang="de-DE" sz="2000" b="1" dirty="0" err="1">
                <a:solidFill>
                  <a:srgbClr val="000000"/>
                </a:solidFill>
                <a:latin typeface="Arial" charset="0"/>
              </a:rPr>
              <a:t>Financing</a:t>
            </a:r>
            <a:r>
              <a:rPr lang="de-DE" sz="2000" b="1" dirty="0">
                <a:solidFill>
                  <a:srgbClr val="000000"/>
                </a:solidFill>
                <a:latin typeface="Arial" charset="0"/>
              </a:rPr>
              <a:t> </a:t>
            </a:r>
            <a:r>
              <a:rPr lang="de-DE" sz="2000" b="1" dirty="0" err="1">
                <a:solidFill>
                  <a:srgbClr val="000000"/>
                </a:solidFill>
                <a:latin typeface="Arial" charset="0"/>
              </a:rPr>
              <a:t>of</a:t>
            </a:r>
            <a:r>
              <a:rPr lang="de-DE" sz="2000" b="1" dirty="0">
                <a:solidFill>
                  <a:srgbClr val="000000"/>
                </a:solidFill>
                <a:latin typeface="Arial" charset="0"/>
              </a:rPr>
              <a:t> </a:t>
            </a:r>
            <a:r>
              <a:rPr lang="de-DE" sz="2000" b="1" dirty="0" err="1">
                <a:solidFill>
                  <a:srgbClr val="000000"/>
                </a:solidFill>
                <a:latin typeface="Arial" charset="0"/>
              </a:rPr>
              <a:t>group</a:t>
            </a:r>
            <a:r>
              <a:rPr lang="de-DE" sz="2000" b="1" dirty="0">
                <a:solidFill>
                  <a:srgbClr val="000000"/>
                </a:solidFill>
                <a:latin typeface="Arial" charset="0"/>
              </a:rPr>
              <a:t> </a:t>
            </a:r>
            <a:r>
              <a:rPr lang="de-DE" sz="2000" b="1" dirty="0" err="1">
                <a:solidFill>
                  <a:srgbClr val="000000"/>
                </a:solidFill>
                <a:latin typeface="Arial" charset="0"/>
              </a:rPr>
              <a:t>activities</a:t>
            </a:r>
            <a:endParaRPr lang="de-DE" sz="2000" b="1" dirty="0">
              <a:solidFill>
                <a:srgbClr val="000000"/>
              </a:solidFill>
              <a:latin typeface="Arial" charset="0"/>
            </a:endParaRPr>
          </a:p>
          <a:p>
            <a:pPr fontAlgn="base">
              <a:spcBef>
                <a:spcPts val="1800"/>
              </a:spcBef>
              <a:spcAft>
                <a:spcPct val="0"/>
              </a:spcAft>
            </a:pPr>
            <a:r>
              <a:rPr lang="de-DE" sz="2000" b="1" dirty="0">
                <a:solidFill>
                  <a:srgbClr val="000000"/>
                </a:solidFill>
                <a:latin typeface="Arial" charset="0"/>
              </a:rPr>
              <a:t>Press </a:t>
            </a:r>
            <a:r>
              <a:rPr lang="de-DE" sz="2000" b="1" dirty="0" err="1">
                <a:solidFill>
                  <a:srgbClr val="000000"/>
                </a:solidFill>
                <a:latin typeface="Arial" charset="0"/>
              </a:rPr>
              <a:t>and</a:t>
            </a:r>
            <a:r>
              <a:rPr lang="de-DE" sz="2000" b="1" dirty="0">
                <a:solidFill>
                  <a:srgbClr val="000000"/>
                </a:solidFill>
                <a:latin typeface="Arial" charset="0"/>
              </a:rPr>
              <a:t> </a:t>
            </a:r>
            <a:r>
              <a:rPr lang="de-DE" sz="2000" b="1" dirty="0" err="1">
                <a:solidFill>
                  <a:srgbClr val="000000"/>
                </a:solidFill>
                <a:latin typeface="Arial" charset="0"/>
              </a:rPr>
              <a:t>public</a:t>
            </a:r>
            <a:r>
              <a:rPr lang="de-DE" sz="2000" b="1" dirty="0">
                <a:solidFill>
                  <a:srgbClr val="000000"/>
                </a:solidFill>
                <a:latin typeface="Arial" charset="0"/>
              </a:rPr>
              <a:t> </a:t>
            </a:r>
            <a:r>
              <a:rPr lang="de-DE" sz="2000" b="1" dirty="0" err="1">
                <a:solidFill>
                  <a:srgbClr val="000000"/>
                </a:solidFill>
                <a:latin typeface="Arial" charset="0"/>
              </a:rPr>
              <a:t>relations</a:t>
            </a:r>
            <a:endParaRPr lang="de-DE" sz="2000" b="1" dirty="0">
              <a:solidFill>
                <a:srgbClr val="000000"/>
              </a:solidFill>
              <a:latin typeface="Arial" charset="0"/>
            </a:endParaRPr>
          </a:p>
          <a:p>
            <a:pPr fontAlgn="base">
              <a:spcBef>
                <a:spcPts val="1800"/>
              </a:spcBef>
              <a:spcAft>
                <a:spcPct val="0"/>
              </a:spcAft>
            </a:pPr>
            <a:r>
              <a:rPr lang="de-DE" sz="2000" b="1" dirty="0">
                <a:solidFill>
                  <a:srgbClr val="000000"/>
                </a:solidFill>
                <a:latin typeface="Arial" charset="0"/>
              </a:rPr>
              <a:t>Initiatives </a:t>
            </a:r>
            <a:r>
              <a:rPr lang="de-DE" sz="2000" b="1" dirty="0" err="1">
                <a:solidFill>
                  <a:srgbClr val="000000"/>
                </a:solidFill>
                <a:latin typeface="Arial" charset="0"/>
              </a:rPr>
              <a:t>for</a:t>
            </a:r>
            <a:r>
              <a:rPr lang="de-DE" sz="2000" b="1" dirty="0">
                <a:solidFill>
                  <a:srgbClr val="000000"/>
                </a:solidFill>
                <a:latin typeface="Arial" charset="0"/>
              </a:rPr>
              <a:t> </a:t>
            </a:r>
            <a:r>
              <a:rPr lang="de-DE" sz="2000" b="1" dirty="0" err="1">
                <a:solidFill>
                  <a:srgbClr val="000000"/>
                </a:solidFill>
                <a:latin typeface="Arial" charset="0"/>
              </a:rPr>
              <a:t>founding</a:t>
            </a:r>
            <a:r>
              <a:rPr lang="de-DE" sz="2000" b="1" dirty="0">
                <a:solidFill>
                  <a:srgbClr val="000000"/>
                </a:solidFill>
                <a:latin typeface="Arial" charset="0"/>
              </a:rPr>
              <a:t> </a:t>
            </a:r>
            <a:r>
              <a:rPr lang="de-DE" sz="2000" b="1" dirty="0" err="1">
                <a:solidFill>
                  <a:srgbClr val="000000"/>
                </a:solidFill>
                <a:latin typeface="Arial" charset="0"/>
              </a:rPr>
              <a:t>new</a:t>
            </a:r>
            <a:r>
              <a:rPr lang="de-DE" sz="2000" b="1" dirty="0">
                <a:solidFill>
                  <a:srgbClr val="000000"/>
                </a:solidFill>
                <a:latin typeface="Arial" charset="0"/>
              </a:rPr>
              <a:t> </a:t>
            </a:r>
            <a:r>
              <a:rPr lang="de-DE" sz="2000" b="1" dirty="0" err="1">
                <a:solidFill>
                  <a:srgbClr val="000000"/>
                </a:solidFill>
                <a:latin typeface="Arial" charset="0"/>
              </a:rPr>
              <a:t>local</a:t>
            </a:r>
            <a:r>
              <a:rPr lang="de-DE" sz="2000" b="1" dirty="0">
                <a:solidFill>
                  <a:srgbClr val="000000"/>
                </a:solidFill>
                <a:latin typeface="Arial" charset="0"/>
              </a:rPr>
              <a:t> </a:t>
            </a:r>
            <a:r>
              <a:rPr lang="de-DE" sz="2000" b="1" dirty="0" err="1">
                <a:solidFill>
                  <a:srgbClr val="000000"/>
                </a:solidFill>
                <a:latin typeface="Arial" charset="0"/>
              </a:rPr>
              <a:t>groups</a:t>
            </a:r>
            <a:endParaRPr lang="de-DE" sz="2000" b="1" dirty="0">
              <a:solidFill>
                <a:srgbClr val="000000"/>
              </a:solidFill>
              <a:latin typeface="Arial" charset="0"/>
            </a:endParaRPr>
          </a:p>
        </p:txBody>
      </p:sp>
      <p:grpSp>
        <p:nvGrpSpPr>
          <p:cNvPr id="8" name="Group 985"/>
          <p:cNvGrpSpPr>
            <a:grpSpLocks/>
          </p:cNvGrpSpPr>
          <p:nvPr/>
        </p:nvGrpSpPr>
        <p:grpSpPr bwMode="auto">
          <a:xfrm>
            <a:off x="8527271" y="2344566"/>
            <a:ext cx="1820254" cy="2338417"/>
            <a:chOff x="3855" y="717"/>
            <a:chExt cx="1744" cy="3226"/>
          </a:xfrm>
        </p:grpSpPr>
        <p:sp>
          <p:nvSpPr>
            <p:cNvPr id="9" name="Freeform 132"/>
            <p:cNvSpPr>
              <a:spLocks/>
            </p:cNvSpPr>
            <p:nvPr/>
          </p:nvSpPr>
          <p:spPr bwMode="auto">
            <a:xfrm>
              <a:off x="4391" y="1677"/>
              <a:ext cx="6" cy="6"/>
            </a:xfrm>
            <a:custGeom>
              <a:avLst/>
              <a:gdLst>
                <a:gd name="T0" fmla="*/ 0 w 6"/>
                <a:gd name="T1" fmla="*/ 6 h 6"/>
                <a:gd name="T2" fmla="*/ 6 w 6"/>
                <a:gd name="T3" fmla="*/ 6 h 6"/>
                <a:gd name="T4" fmla="*/ 6 w 6"/>
                <a:gd name="T5" fmla="*/ 0 h 6"/>
                <a:gd name="T6" fmla="*/ 0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6" y="6"/>
                  </a:lnTo>
                  <a:lnTo>
                    <a:pt x="6" y="0"/>
                  </a:lnTo>
                  <a:lnTo>
                    <a:pt x="0" y="6"/>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0" name="Freeform 158"/>
            <p:cNvSpPr>
              <a:spLocks/>
            </p:cNvSpPr>
            <p:nvPr/>
          </p:nvSpPr>
          <p:spPr bwMode="auto">
            <a:xfrm>
              <a:off x="3934" y="1163"/>
              <a:ext cx="5" cy="6"/>
            </a:xfrm>
            <a:custGeom>
              <a:avLst/>
              <a:gdLst>
                <a:gd name="T0" fmla="*/ 0 w 5"/>
                <a:gd name="T1" fmla="*/ 6 h 6"/>
                <a:gd name="T2" fmla="*/ 5 w 5"/>
                <a:gd name="T3" fmla="*/ 6 h 6"/>
                <a:gd name="T4" fmla="*/ 5 w 5"/>
                <a:gd name="T5" fmla="*/ 0 h 6"/>
                <a:gd name="T6" fmla="*/ 0 w 5"/>
                <a:gd name="T7" fmla="*/ 6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0" y="6"/>
                  </a:moveTo>
                  <a:lnTo>
                    <a:pt x="5" y="6"/>
                  </a:lnTo>
                  <a:lnTo>
                    <a:pt x="5" y="0"/>
                  </a:lnTo>
                  <a:lnTo>
                    <a:pt x="0" y="6"/>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1" name="Freeform 360"/>
            <p:cNvSpPr>
              <a:spLocks/>
            </p:cNvSpPr>
            <p:nvPr/>
          </p:nvSpPr>
          <p:spPr bwMode="auto">
            <a:xfrm>
              <a:off x="4667" y="3444"/>
              <a:ext cx="5" cy="6"/>
            </a:xfrm>
            <a:custGeom>
              <a:avLst/>
              <a:gdLst>
                <a:gd name="T0" fmla="*/ 0 w 5"/>
                <a:gd name="T1" fmla="*/ 6 h 6"/>
                <a:gd name="T2" fmla="*/ 5 w 5"/>
                <a:gd name="T3" fmla="*/ 6 h 6"/>
                <a:gd name="T4" fmla="*/ 5 w 5"/>
                <a:gd name="T5" fmla="*/ 0 h 6"/>
                <a:gd name="T6" fmla="*/ 0 w 5"/>
                <a:gd name="T7" fmla="*/ 6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0" y="6"/>
                  </a:moveTo>
                  <a:lnTo>
                    <a:pt x="5" y="6"/>
                  </a:lnTo>
                  <a:lnTo>
                    <a:pt x="5" y="0"/>
                  </a:lnTo>
                  <a:lnTo>
                    <a:pt x="0" y="6"/>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2" name="Freeform 390"/>
            <p:cNvSpPr>
              <a:spLocks/>
            </p:cNvSpPr>
            <p:nvPr/>
          </p:nvSpPr>
          <p:spPr bwMode="auto">
            <a:xfrm>
              <a:off x="4497" y="2402"/>
              <a:ext cx="7" cy="14"/>
            </a:xfrm>
            <a:custGeom>
              <a:avLst/>
              <a:gdLst>
                <a:gd name="T0" fmla="*/ 7 w 7"/>
                <a:gd name="T1" fmla="*/ 0 h 14"/>
                <a:gd name="T2" fmla="*/ 0 w 7"/>
                <a:gd name="T3" fmla="*/ 14 h 14"/>
                <a:gd name="T4" fmla="*/ 0 w 7"/>
                <a:gd name="T5" fmla="*/ 8 h 14"/>
                <a:gd name="T6" fmla="*/ 7 w 7"/>
                <a:gd name="T7" fmla="*/ 0 h 14"/>
                <a:gd name="T8" fmla="*/ 0 60000 65536"/>
                <a:gd name="T9" fmla="*/ 0 60000 65536"/>
                <a:gd name="T10" fmla="*/ 0 60000 65536"/>
                <a:gd name="T11" fmla="*/ 0 60000 65536"/>
                <a:gd name="T12" fmla="*/ 0 w 7"/>
                <a:gd name="T13" fmla="*/ 0 h 14"/>
                <a:gd name="T14" fmla="*/ 7 w 7"/>
                <a:gd name="T15" fmla="*/ 14 h 14"/>
              </a:gdLst>
              <a:ahLst/>
              <a:cxnLst>
                <a:cxn ang="T8">
                  <a:pos x="T0" y="T1"/>
                </a:cxn>
                <a:cxn ang="T9">
                  <a:pos x="T2" y="T3"/>
                </a:cxn>
                <a:cxn ang="T10">
                  <a:pos x="T4" y="T5"/>
                </a:cxn>
                <a:cxn ang="T11">
                  <a:pos x="T6" y="T7"/>
                </a:cxn>
              </a:cxnLst>
              <a:rect l="T12" t="T13" r="T14" b="T15"/>
              <a:pathLst>
                <a:path w="7" h="14">
                  <a:moveTo>
                    <a:pt x="7" y="0"/>
                  </a:moveTo>
                  <a:lnTo>
                    <a:pt x="0" y="14"/>
                  </a:lnTo>
                  <a:lnTo>
                    <a:pt x="0" y="8"/>
                  </a:lnTo>
                  <a:lnTo>
                    <a:pt x="7"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3" name="Freeform 400"/>
            <p:cNvSpPr>
              <a:spLocks/>
            </p:cNvSpPr>
            <p:nvPr/>
          </p:nvSpPr>
          <p:spPr bwMode="auto">
            <a:xfrm>
              <a:off x="4459" y="2471"/>
              <a:ext cx="8" cy="8"/>
            </a:xfrm>
            <a:custGeom>
              <a:avLst/>
              <a:gdLst>
                <a:gd name="T0" fmla="*/ 8 w 8"/>
                <a:gd name="T1" fmla="*/ 0 h 8"/>
                <a:gd name="T2" fmla="*/ 8 w 8"/>
                <a:gd name="T3" fmla="*/ 8 h 8"/>
                <a:gd name="T4" fmla="*/ 0 w 8"/>
                <a:gd name="T5" fmla="*/ 8 h 8"/>
                <a:gd name="T6" fmla="*/ 8 w 8"/>
                <a:gd name="T7" fmla="*/ 0 h 8"/>
                <a:gd name="T8" fmla="*/ 0 60000 65536"/>
                <a:gd name="T9" fmla="*/ 0 60000 65536"/>
                <a:gd name="T10" fmla="*/ 0 60000 65536"/>
                <a:gd name="T11" fmla="*/ 0 60000 65536"/>
                <a:gd name="T12" fmla="*/ 0 w 8"/>
                <a:gd name="T13" fmla="*/ 0 h 8"/>
                <a:gd name="T14" fmla="*/ 8 w 8"/>
                <a:gd name="T15" fmla="*/ 8 h 8"/>
              </a:gdLst>
              <a:ahLst/>
              <a:cxnLst>
                <a:cxn ang="T8">
                  <a:pos x="T0" y="T1"/>
                </a:cxn>
                <a:cxn ang="T9">
                  <a:pos x="T2" y="T3"/>
                </a:cxn>
                <a:cxn ang="T10">
                  <a:pos x="T4" y="T5"/>
                </a:cxn>
                <a:cxn ang="T11">
                  <a:pos x="T6" y="T7"/>
                </a:cxn>
              </a:cxnLst>
              <a:rect l="T12" t="T13" r="T14" b="T15"/>
              <a:pathLst>
                <a:path w="8" h="8">
                  <a:moveTo>
                    <a:pt x="8" y="0"/>
                  </a:moveTo>
                  <a:lnTo>
                    <a:pt x="8" y="8"/>
                  </a:lnTo>
                  <a:lnTo>
                    <a:pt x="0" y="8"/>
                  </a:lnTo>
                  <a:lnTo>
                    <a:pt x="8"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4" name="Freeform 473"/>
            <p:cNvSpPr>
              <a:spLocks/>
            </p:cNvSpPr>
            <p:nvPr/>
          </p:nvSpPr>
          <p:spPr bwMode="auto">
            <a:xfrm>
              <a:off x="5111" y="2909"/>
              <a:ext cx="6" cy="13"/>
            </a:xfrm>
            <a:custGeom>
              <a:avLst/>
              <a:gdLst>
                <a:gd name="T0" fmla="*/ 0 w 6"/>
                <a:gd name="T1" fmla="*/ 0 h 13"/>
                <a:gd name="T2" fmla="*/ 6 w 6"/>
                <a:gd name="T3" fmla="*/ 13 h 13"/>
                <a:gd name="T4" fmla="*/ 0 w 6"/>
                <a:gd name="T5" fmla="*/ 7 h 13"/>
                <a:gd name="T6" fmla="*/ 0 w 6"/>
                <a:gd name="T7" fmla="*/ 0 h 13"/>
                <a:gd name="T8" fmla="*/ 0 60000 65536"/>
                <a:gd name="T9" fmla="*/ 0 60000 65536"/>
                <a:gd name="T10" fmla="*/ 0 60000 65536"/>
                <a:gd name="T11" fmla="*/ 0 60000 65536"/>
                <a:gd name="T12" fmla="*/ 0 w 6"/>
                <a:gd name="T13" fmla="*/ 0 h 13"/>
                <a:gd name="T14" fmla="*/ 6 w 6"/>
                <a:gd name="T15" fmla="*/ 13 h 13"/>
              </a:gdLst>
              <a:ahLst/>
              <a:cxnLst>
                <a:cxn ang="T8">
                  <a:pos x="T0" y="T1"/>
                </a:cxn>
                <a:cxn ang="T9">
                  <a:pos x="T2" y="T3"/>
                </a:cxn>
                <a:cxn ang="T10">
                  <a:pos x="T4" y="T5"/>
                </a:cxn>
                <a:cxn ang="T11">
                  <a:pos x="T6" y="T7"/>
                </a:cxn>
              </a:cxnLst>
              <a:rect l="T12" t="T13" r="T14" b="T15"/>
              <a:pathLst>
                <a:path w="6" h="13">
                  <a:moveTo>
                    <a:pt x="0" y="0"/>
                  </a:moveTo>
                  <a:lnTo>
                    <a:pt x="6" y="13"/>
                  </a:lnTo>
                  <a:lnTo>
                    <a:pt x="0" y="7"/>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5" name="Freeform 864"/>
            <p:cNvSpPr>
              <a:spLocks/>
            </p:cNvSpPr>
            <p:nvPr/>
          </p:nvSpPr>
          <p:spPr bwMode="auto">
            <a:xfrm>
              <a:off x="5149" y="1018"/>
              <a:ext cx="5" cy="8"/>
            </a:xfrm>
            <a:custGeom>
              <a:avLst/>
              <a:gdLst>
                <a:gd name="T0" fmla="*/ 0 w 5"/>
                <a:gd name="T1" fmla="*/ 0 h 8"/>
                <a:gd name="T2" fmla="*/ 5 w 5"/>
                <a:gd name="T3" fmla="*/ 0 h 8"/>
                <a:gd name="T4" fmla="*/ 0 w 5"/>
                <a:gd name="T5" fmla="*/ 8 h 8"/>
                <a:gd name="T6" fmla="*/ 0 w 5"/>
                <a:gd name="T7" fmla="*/ 0 h 8"/>
                <a:gd name="T8" fmla="*/ 0 60000 65536"/>
                <a:gd name="T9" fmla="*/ 0 60000 65536"/>
                <a:gd name="T10" fmla="*/ 0 60000 65536"/>
                <a:gd name="T11" fmla="*/ 0 60000 65536"/>
                <a:gd name="T12" fmla="*/ 0 w 5"/>
                <a:gd name="T13" fmla="*/ 0 h 8"/>
                <a:gd name="T14" fmla="*/ 5 w 5"/>
                <a:gd name="T15" fmla="*/ 8 h 8"/>
              </a:gdLst>
              <a:ahLst/>
              <a:cxnLst>
                <a:cxn ang="T8">
                  <a:pos x="T0" y="T1"/>
                </a:cxn>
                <a:cxn ang="T9">
                  <a:pos x="T2" y="T3"/>
                </a:cxn>
                <a:cxn ang="T10">
                  <a:pos x="T4" y="T5"/>
                </a:cxn>
                <a:cxn ang="T11">
                  <a:pos x="T6" y="T7"/>
                </a:cxn>
              </a:cxnLst>
              <a:rect l="T12" t="T13" r="T14" b="T15"/>
              <a:pathLst>
                <a:path w="5" h="8">
                  <a:moveTo>
                    <a:pt x="0" y="0"/>
                  </a:moveTo>
                  <a:lnTo>
                    <a:pt x="5" y="0"/>
                  </a:lnTo>
                  <a:lnTo>
                    <a:pt x="0" y="8"/>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6" name="Freeform 884"/>
            <p:cNvSpPr>
              <a:spLocks/>
            </p:cNvSpPr>
            <p:nvPr/>
          </p:nvSpPr>
          <p:spPr bwMode="auto">
            <a:xfrm>
              <a:off x="5549" y="1136"/>
              <a:ext cx="6" cy="6"/>
            </a:xfrm>
            <a:custGeom>
              <a:avLst/>
              <a:gdLst>
                <a:gd name="T0" fmla="*/ 0 w 6"/>
                <a:gd name="T1" fmla="*/ 6 h 6"/>
                <a:gd name="T2" fmla="*/ 6 w 6"/>
                <a:gd name="T3" fmla="*/ 6 h 6"/>
                <a:gd name="T4" fmla="*/ 6 w 6"/>
                <a:gd name="T5" fmla="*/ 0 h 6"/>
                <a:gd name="T6" fmla="*/ 0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6" y="6"/>
                  </a:lnTo>
                  <a:lnTo>
                    <a:pt x="6" y="0"/>
                  </a:lnTo>
                  <a:lnTo>
                    <a:pt x="0" y="6"/>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7" name="Freeform 912"/>
            <p:cNvSpPr>
              <a:spLocks/>
            </p:cNvSpPr>
            <p:nvPr/>
          </p:nvSpPr>
          <p:spPr bwMode="auto">
            <a:xfrm>
              <a:off x="5192" y="1177"/>
              <a:ext cx="7" cy="6"/>
            </a:xfrm>
            <a:custGeom>
              <a:avLst/>
              <a:gdLst>
                <a:gd name="T0" fmla="*/ 7 w 7"/>
                <a:gd name="T1" fmla="*/ 0 h 6"/>
                <a:gd name="T2" fmla="*/ 7 w 7"/>
                <a:gd name="T3" fmla="*/ 6 h 6"/>
                <a:gd name="T4" fmla="*/ 0 w 7"/>
                <a:gd name="T5" fmla="*/ 6 h 6"/>
                <a:gd name="T6" fmla="*/ 7 w 7"/>
                <a:gd name="T7" fmla="*/ 0 h 6"/>
                <a:gd name="T8" fmla="*/ 0 60000 65536"/>
                <a:gd name="T9" fmla="*/ 0 60000 65536"/>
                <a:gd name="T10" fmla="*/ 0 60000 65536"/>
                <a:gd name="T11" fmla="*/ 0 60000 65536"/>
                <a:gd name="T12" fmla="*/ 0 w 7"/>
                <a:gd name="T13" fmla="*/ 0 h 6"/>
                <a:gd name="T14" fmla="*/ 7 w 7"/>
                <a:gd name="T15" fmla="*/ 6 h 6"/>
              </a:gdLst>
              <a:ahLst/>
              <a:cxnLst>
                <a:cxn ang="T8">
                  <a:pos x="T0" y="T1"/>
                </a:cxn>
                <a:cxn ang="T9">
                  <a:pos x="T2" y="T3"/>
                </a:cxn>
                <a:cxn ang="T10">
                  <a:pos x="T4" y="T5"/>
                </a:cxn>
                <a:cxn ang="T11">
                  <a:pos x="T6" y="T7"/>
                </a:cxn>
              </a:cxnLst>
              <a:rect l="T12" t="T13" r="T14" b="T15"/>
              <a:pathLst>
                <a:path w="7" h="6">
                  <a:moveTo>
                    <a:pt x="7" y="0"/>
                  </a:moveTo>
                  <a:lnTo>
                    <a:pt x="7" y="6"/>
                  </a:lnTo>
                  <a:lnTo>
                    <a:pt x="0" y="6"/>
                  </a:lnTo>
                  <a:lnTo>
                    <a:pt x="7"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8" name="Freeform 944"/>
            <p:cNvSpPr>
              <a:spLocks/>
            </p:cNvSpPr>
            <p:nvPr/>
          </p:nvSpPr>
          <p:spPr bwMode="auto">
            <a:xfrm>
              <a:off x="5467" y="1327"/>
              <a:ext cx="7" cy="20"/>
            </a:xfrm>
            <a:custGeom>
              <a:avLst/>
              <a:gdLst>
                <a:gd name="T0" fmla="*/ 0 w 7"/>
                <a:gd name="T1" fmla="*/ 0 h 20"/>
                <a:gd name="T2" fmla="*/ 7 w 7"/>
                <a:gd name="T3" fmla="*/ 14 h 20"/>
                <a:gd name="T4" fmla="*/ 0 w 7"/>
                <a:gd name="T5" fmla="*/ 20 h 20"/>
                <a:gd name="T6" fmla="*/ 0 w 7"/>
                <a:gd name="T7" fmla="*/ 0 h 20"/>
                <a:gd name="T8" fmla="*/ 0 60000 65536"/>
                <a:gd name="T9" fmla="*/ 0 60000 65536"/>
                <a:gd name="T10" fmla="*/ 0 60000 65536"/>
                <a:gd name="T11" fmla="*/ 0 60000 65536"/>
                <a:gd name="T12" fmla="*/ 0 w 7"/>
                <a:gd name="T13" fmla="*/ 0 h 20"/>
                <a:gd name="T14" fmla="*/ 7 w 7"/>
                <a:gd name="T15" fmla="*/ 20 h 20"/>
              </a:gdLst>
              <a:ahLst/>
              <a:cxnLst>
                <a:cxn ang="T8">
                  <a:pos x="T0" y="T1"/>
                </a:cxn>
                <a:cxn ang="T9">
                  <a:pos x="T2" y="T3"/>
                </a:cxn>
                <a:cxn ang="T10">
                  <a:pos x="T4" y="T5"/>
                </a:cxn>
                <a:cxn ang="T11">
                  <a:pos x="T6" y="T7"/>
                </a:cxn>
              </a:cxnLst>
              <a:rect l="T12" t="T13" r="T14" b="T15"/>
              <a:pathLst>
                <a:path w="7" h="20">
                  <a:moveTo>
                    <a:pt x="0" y="0"/>
                  </a:moveTo>
                  <a:lnTo>
                    <a:pt x="7" y="14"/>
                  </a:lnTo>
                  <a:lnTo>
                    <a:pt x="0" y="20"/>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grpSp>
          <p:nvGrpSpPr>
            <p:cNvPr id="19" name="Group 984"/>
            <p:cNvGrpSpPr>
              <a:grpSpLocks/>
            </p:cNvGrpSpPr>
            <p:nvPr/>
          </p:nvGrpSpPr>
          <p:grpSpPr bwMode="auto">
            <a:xfrm>
              <a:off x="3855" y="717"/>
              <a:ext cx="1744" cy="3226"/>
              <a:chOff x="3855" y="717"/>
              <a:chExt cx="1744" cy="3226"/>
            </a:xfrm>
          </p:grpSpPr>
          <p:sp>
            <p:nvSpPr>
              <p:cNvPr id="20" name="Freeform 5"/>
              <p:cNvSpPr>
                <a:spLocks/>
              </p:cNvSpPr>
              <p:nvPr/>
            </p:nvSpPr>
            <p:spPr bwMode="auto">
              <a:xfrm>
                <a:off x="5079" y="1124"/>
                <a:ext cx="133" cy="121"/>
              </a:xfrm>
              <a:custGeom>
                <a:avLst/>
                <a:gdLst>
                  <a:gd name="T0" fmla="*/ 36 w 133"/>
                  <a:gd name="T1" fmla="*/ 119 h 121"/>
                  <a:gd name="T2" fmla="*/ 29 w 133"/>
                  <a:gd name="T3" fmla="*/ 115 h 121"/>
                  <a:gd name="T4" fmla="*/ 24 w 133"/>
                  <a:gd name="T5" fmla="*/ 111 h 121"/>
                  <a:gd name="T6" fmla="*/ 18 w 133"/>
                  <a:gd name="T7" fmla="*/ 107 h 121"/>
                  <a:gd name="T8" fmla="*/ 13 w 133"/>
                  <a:gd name="T9" fmla="*/ 104 h 121"/>
                  <a:gd name="T10" fmla="*/ 9 w 133"/>
                  <a:gd name="T11" fmla="*/ 96 h 121"/>
                  <a:gd name="T12" fmla="*/ 4 w 133"/>
                  <a:gd name="T13" fmla="*/ 90 h 121"/>
                  <a:gd name="T14" fmla="*/ 2 w 133"/>
                  <a:gd name="T15" fmla="*/ 82 h 121"/>
                  <a:gd name="T16" fmla="*/ 0 w 133"/>
                  <a:gd name="T17" fmla="*/ 74 h 121"/>
                  <a:gd name="T18" fmla="*/ 4 w 133"/>
                  <a:gd name="T19" fmla="*/ 64 h 121"/>
                  <a:gd name="T20" fmla="*/ 6 w 133"/>
                  <a:gd name="T21" fmla="*/ 57 h 121"/>
                  <a:gd name="T22" fmla="*/ 7 w 133"/>
                  <a:gd name="T23" fmla="*/ 47 h 121"/>
                  <a:gd name="T24" fmla="*/ 11 w 133"/>
                  <a:gd name="T25" fmla="*/ 39 h 121"/>
                  <a:gd name="T26" fmla="*/ 15 w 133"/>
                  <a:gd name="T27" fmla="*/ 33 h 121"/>
                  <a:gd name="T28" fmla="*/ 18 w 133"/>
                  <a:gd name="T29" fmla="*/ 27 h 121"/>
                  <a:gd name="T30" fmla="*/ 20 w 133"/>
                  <a:gd name="T31" fmla="*/ 20 h 121"/>
                  <a:gd name="T32" fmla="*/ 24 w 133"/>
                  <a:gd name="T33" fmla="*/ 14 h 121"/>
                  <a:gd name="T34" fmla="*/ 27 w 133"/>
                  <a:gd name="T35" fmla="*/ 6 h 121"/>
                  <a:gd name="T36" fmla="*/ 34 w 133"/>
                  <a:gd name="T37" fmla="*/ 4 h 121"/>
                  <a:gd name="T38" fmla="*/ 41 w 133"/>
                  <a:gd name="T39" fmla="*/ 6 h 121"/>
                  <a:gd name="T40" fmla="*/ 49 w 133"/>
                  <a:gd name="T41" fmla="*/ 8 h 121"/>
                  <a:gd name="T42" fmla="*/ 57 w 133"/>
                  <a:gd name="T43" fmla="*/ 8 h 121"/>
                  <a:gd name="T44" fmla="*/ 66 w 133"/>
                  <a:gd name="T45" fmla="*/ 8 h 121"/>
                  <a:gd name="T46" fmla="*/ 74 w 133"/>
                  <a:gd name="T47" fmla="*/ 10 h 121"/>
                  <a:gd name="T48" fmla="*/ 82 w 133"/>
                  <a:gd name="T49" fmla="*/ 10 h 121"/>
                  <a:gd name="T50" fmla="*/ 86 w 133"/>
                  <a:gd name="T51" fmla="*/ 4 h 121"/>
                  <a:gd name="T52" fmla="*/ 93 w 133"/>
                  <a:gd name="T53" fmla="*/ 2 h 121"/>
                  <a:gd name="T54" fmla="*/ 100 w 133"/>
                  <a:gd name="T55" fmla="*/ 0 h 121"/>
                  <a:gd name="T56" fmla="*/ 109 w 133"/>
                  <a:gd name="T57" fmla="*/ 2 h 121"/>
                  <a:gd name="T58" fmla="*/ 115 w 133"/>
                  <a:gd name="T59" fmla="*/ 6 h 121"/>
                  <a:gd name="T60" fmla="*/ 118 w 133"/>
                  <a:gd name="T61" fmla="*/ 12 h 121"/>
                  <a:gd name="T62" fmla="*/ 120 w 133"/>
                  <a:gd name="T63" fmla="*/ 20 h 121"/>
                  <a:gd name="T64" fmla="*/ 124 w 133"/>
                  <a:gd name="T65" fmla="*/ 27 h 121"/>
                  <a:gd name="T66" fmla="*/ 127 w 133"/>
                  <a:gd name="T67" fmla="*/ 33 h 121"/>
                  <a:gd name="T68" fmla="*/ 129 w 133"/>
                  <a:gd name="T69" fmla="*/ 41 h 121"/>
                  <a:gd name="T70" fmla="*/ 131 w 133"/>
                  <a:gd name="T71" fmla="*/ 49 h 121"/>
                  <a:gd name="T72" fmla="*/ 131 w 133"/>
                  <a:gd name="T73" fmla="*/ 59 h 121"/>
                  <a:gd name="T74" fmla="*/ 131 w 133"/>
                  <a:gd name="T75" fmla="*/ 68 h 121"/>
                  <a:gd name="T76" fmla="*/ 133 w 133"/>
                  <a:gd name="T77" fmla="*/ 76 h 121"/>
                  <a:gd name="T78" fmla="*/ 133 w 133"/>
                  <a:gd name="T79" fmla="*/ 86 h 121"/>
                  <a:gd name="T80" fmla="*/ 122 w 133"/>
                  <a:gd name="T81" fmla="*/ 90 h 121"/>
                  <a:gd name="T82" fmla="*/ 113 w 133"/>
                  <a:gd name="T83" fmla="*/ 92 h 121"/>
                  <a:gd name="T84" fmla="*/ 104 w 133"/>
                  <a:gd name="T85" fmla="*/ 96 h 121"/>
                  <a:gd name="T86" fmla="*/ 97 w 133"/>
                  <a:gd name="T87" fmla="*/ 98 h 121"/>
                  <a:gd name="T88" fmla="*/ 90 w 133"/>
                  <a:gd name="T89" fmla="*/ 100 h 121"/>
                  <a:gd name="T90" fmla="*/ 82 w 133"/>
                  <a:gd name="T91" fmla="*/ 104 h 121"/>
                  <a:gd name="T92" fmla="*/ 75 w 133"/>
                  <a:gd name="T93" fmla="*/ 109 h 121"/>
                  <a:gd name="T94" fmla="*/ 68 w 133"/>
                  <a:gd name="T95" fmla="*/ 113 h 121"/>
                  <a:gd name="T96" fmla="*/ 65 w 133"/>
                  <a:gd name="T97" fmla="*/ 107 h 121"/>
                  <a:gd name="T98" fmla="*/ 61 w 133"/>
                  <a:gd name="T99" fmla="*/ 102 h 121"/>
                  <a:gd name="T100" fmla="*/ 57 w 133"/>
                  <a:gd name="T101" fmla="*/ 94 h 121"/>
                  <a:gd name="T102" fmla="*/ 52 w 133"/>
                  <a:gd name="T103" fmla="*/ 90 h 121"/>
                  <a:gd name="T104" fmla="*/ 52 w 133"/>
                  <a:gd name="T105" fmla="*/ 92 h 121"/>
                  <a:gd name="T106" fmla="*/ 57 w 133"/>
                  <a:gd name="T107" fmla="*/ 96 h 121"/>
                  <a:gd name="T108" fmla="*/ 59 w 133"/>
                  <a:gd name="T109" fmla="*/ 104 h 121"/>
                  <a:gd name="T110" fmla="*/ 63 w 133"/>
                  <a:gd name="T111" fmla="*/ 111 h 121"/>
                  <a:gd name="T112" fmla="*/ 63 w 133"/>
                  <a:gd name="T113" fmla="*/ 117 h 121"/>
                  <a:gd name="T114" fmla="*/ 57 w 133"/>
                  <a:gd name="T115" fmla="*/ 121 h 121"/>
                  <a:gd name="T116" fmla="*/ 49 w 133"/>
                  <a:gd name="T117" fmla="*/ 121 h 12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33"/>
                  <a:gd name="T178" fmla="*/ 0 h 121"/>
                  <a:gd name="T179" fmla="*/ 133 w 133"/>
                  <a:gd name="T180" fmla="*/ 121 h 12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33" h="121">
                    <a:moveTo>
                      <a:pt x="43" y="121"/>
                    </a:moveTo>
                    <a:lnTo>
                      <a:pt x="41" y="121"/>
                    </a:lnTo>
                    <a:lnTo>
                      <a:pt x="40" y="119"/>
                    </a:lnTo>
                    <a:lnTo>
                      <a:pt x="38" y="119"/>
                    </a:lnTo>
                    <a:lnTo>
                      <a:pt x="36" y="119"/>
                    </a:lnTo>
                    <a:lnTo>
                      <a:pt x="36" y="117"/>
                    </a:lnTo>
                    <a:lnTo>
                      <a:pt x="34" y="117"/>
                    </a:lnTo>
                    <a:lnTo>
                      <a:pt x="32" y="117"/>
                    </a:lnTo>
                    <a:lnTo>
                      <a:pt x="31" y="117"/>
                    </a:lnTo>
                    <a:lnTo>
                      <a:pt x="29" y="115"/>
                    </a:lnTo>
                    <a:lnTo>
                      <a:pt x="27" y="115"/>
                    </a:lnTo>
                    <a:lnTo>
                      <a:pt x="27" y="113"/>
                    </a:lnTo>
                    <a:lnTo>
                      <a:pt x="25" y="113"/>
                    </a:lnTo>
                    <a:lnTo>
                      <a:pt x="25" y="111"/>
                    </a:lnTo>
                    <a:lnTo>
                      <a:pt x="24" y="111"/>
                    </a:lnTo>
                    <a:lnTo>
                      <a:pt x="22" y="111"/>
                    </a:lnTo>
                    <a:lnTo>
                      <a:pt x="22" y="109"/>
                    </a:lnTo>
                    <a:lnTo>
                      <a:pt x="20" y="109"/>
                    </a:lnTo>
                    <a:lnTo>
                      <a:pt x="20" y="107"/>
                    </a:lnTo>
                    <a:lnTo>
                      <a:pt x="18" y="107"/>
                    </a:lnTo>
                    <a:lnTo>
                      <a:pt x="18" y="106"/>
                    </a:lnTo>
                    <a:lnTo>
                      <a:pt x="16" y="106"/>
                    </a:lnTo>
                    <a:lnTo>
                      <a:pt x="15" y="106"/>
                    </a:lnTo>
                    <a:lnTo>
                      <a:pt x="15" y="104"/>
                    </a:lnTo>
                    <a:lnTo>
                      <a:pt x="13" y="104"/>
                    </a:lnTo>
                    <a:lnTo>
                      <a:pt x="13" y="102"/>
                    </a:lnTo>
                    <a:lnTo>
                      <a:pt x="11" y="100"/>
                    </a:lnTo>
                    <a:lnTo>
                      <a:pt x="11" y="98"/>
                    </a:lnTo>
                    <a:lnTo>
                      <a:pt x="9" y="98"/>
                    </a:lnTo>
                    <a:lnTo>
                      <a:pt x="9" y="96"/>
                    </a:lnTo>
                    <a:lnTo>
                      <a:pt x="7" y="96"/>
                    </a:lnTo>
                    <a:lnTo>
                      <a:pt x="7" y="94"/>
                    </a:lnTo>
                    <a:lnTo>
                      <a:pt x="6" y="92"/>
                    </a:lnTo>
                    <a:lnTo>
                      <a:pt x="6" y="90"/>
                    </a:lnTo>
                    <a:lnTo>
                      <a:pt x="4" y="90"/>
                    </a:lnTo>
                    <a:lnTo>
                      <a:pt x="4" y="88"/>
                    </a:lnTo>
                    <a:lnTo>
                      <a:pt x="2" y="88"/>
                    </a:lnTo>
                    <a:lnTo>
                      <a:pt x="2" y="86"/>
                    </a:lnTo>
                    <a:lnTo>
                      <a:pt x="2" y="84"/>
                    </a:lnTo>
                    <a:lnTo>
                      <a:pt x="2" y="82"/>
                    </a:lnTo>
                    <a:lnTo>
                      <a:pt x="2" y="80"/>
                    </a:lnTo>
                    <a:lnTo>
                      <a:pt x="0" y="80"/>
                    </a:lnTo>
                    <a:lnTo>
                      <a:pt x="0" y="78"/>
                    </a:lnTo>
                    <a:lnTo>
                      <a:pt x="0" y="76"/>
                    </a:lnTo>
                    <a:lnTo>
                      <a:pt x="0" y="74"/>
                    </a:lnTo>
                    <a:lnTo>
                      <a:pt x="0" y="72"/>
                    </a:lnTo>
                    <a:lnTo>
                      <a:pt x="2" y="70"/>
                    </a:lnTo>
                    <a:lnTo>
                      <a:pt x="2" y="68"/>
                    </a:lnTo>
                    <a:lnTo>
                      <a:pt x="2" y="66"/>
                    </a:lnTo>
                    <a:lnTo>
                      <a:pt x="4" y="64"/>
                    </a:lnTo>
                    <a:lnTo>
                      <a:pt x="4" y="63"/>
                    </a:lnTo>
                    <a:lnTo>
                      <a:pt x="4" y="61"/>
                    </a:lnTo>
                    <a:lnTo>
                      <a:pt x="6" y="61"/>
                    </a:lnTo>
                    <a:lnTo>
                      <a:pt x="6" y="59"/>
                    </a:lnTo>
                    <a:lnTo>
                      <a:pt x="6" y="57"/>
                    </a:lnTo>
                    <a:lnTo>
                      <a:pt x="6" y="55"/>
                    </a:lnTo>
                    <a:lnTo>
                      <a:pt x="7" y="53"/>
                    </a:lnTo>
                    <a:lnTo>
                      <a:pt x="7" y="51"/>
                    </a:lnTo>
                    <a:lnTo>
                      <a:pt x="7" y="49"/>
                    </a:lnTo>
                    <a:lnTo>
                      <a:pt x="7" y="47"/>
                    </a:lnTo>
                    <a:lnTo>
                      <a:pt x="9" y="45"/>
                    </a:lnTo>
                    <a:lnTo>
                      <a:pt x="9" y="43"/>
                    </a:lnTo>
                    <a:lnTo>
                      <a:pt x="9" y="41"/>
                    </a:lnTo>
                    <a:lnTo>
                      <a:pt x="9" y="39"/>
                    </a:lnTo>
                    <a:lnTo>
                      <a:pt x="11" y="39"/>
                    </a:lnTo>
                    <a:lnTo>
                      <a:pt x="11" y="37"/>
                    </a:lnTo>
                    <a:lnTo>
                      <a:pt x="13" y="37"/>
                    </a:lnTo>
                    <a:lnTo>
                      <a:pt x="13" y="35"/>
                    </a:lnTo>
                    <a:lnTo>
                      <a:pt x="15" y="35"/>
                    </a:lnTo>
                    <a:lnTo>
                      <a:pt x="15" y="33"/>
                    </a:lnTo>
                    <a:lnTo>
                      <a:pt x="15" y="31"/>
                    </a:lnTo>
                    <a:lnTo>
                      <a:pt x="16" y="31"/>
                    </a:lnTo>
                    <a:lnTo>
                      <a:pt x="16" y="29"/>
                    </a:lnTo>
                    <a:lnTo>
                      <a:pt x="16" y="27"/>
                    </a:lnTo>
                    <a:lnTo>
                      <a:pt x="18" y="27"/>
                    </a:lnTo>
                    <a:lnTo>
                      <a:pt x="18" y="25"/>
                    </a:lnTo>
                    <a:lnTo>
                      <a:pt x="18" y="23"/>
                    </a:lnTo>
                    <a:lnTo>
                      <a:pt x="18" y="21"/>
                    </a:lnTo>
                    <a:lnTo>
                      <a:pt x="20" y="21"/>
                    </a:lnTo>
                    <a:lnTo>
                      <a:pt x="20" y="20"/>
                    </a:lnTo>
                    <a:lnTo>
                      <a:pt x="20" y="18"/>
                    </a:lnTo>
                    <a:lnTo>
                      <a:pt x="20" y="16"/>
                    </a:lnTo>
                    <a:lnTo>
                      <a:pt x="22" y="16"/>
                    </a:lnTo>
                    <a:lnTo>
                      <a:pt x="22" y="14"/>
                    </a:lnTo>
                    <a:lnTo>
                      <a:pt x="24" y="14"/>
                    </a:lnTo>
                    <a:lnTo>
                      <a:pt x="24" y="12"/>
                    </a:lnTo>
                    <a:lnTo>
                      <a:pt x="25" y="12"/>
                    </a:lnTo>
                    <a:lnTo>
                      <a:pt x="25" y="10"/>
                    </a:lnTo>
                    <a:lnTo>
                      <a:pt x="27" y="8"/>
                    </a:lnTo>
                    <a:lnTo>
                      <a:pt x="27" y="6"/>
                    </a:lnTo>
                    <a:lnTo>
                      <a:pt x="29" y="6"/>
                    </a:lnTo>
                    <a:lnTo>
                      <a:pt x="29" y="4"/>
                    </a:lnTo>
                    <a:lnTo>
                      <a:pt x="31" y="4"/>
                    </a:lnTo>
                    <a:lnTo>
                      <a:pt x="32" y="4"/>
                    </a:lnTo>
                    <a:lnTo>
                      <a:pt x="34" y="4"/>
                    </a:lnTo>
                    <a:lnTo>
                      <a:pt x="36" y="4"/>
                    </a:lnTo>
                    <a:lnTo>
                      <a:pt x="38" y="4"/>
                    </a:lnTo>
                    <a:lnTo>
                      <a:pt x="40" y="4"/>
                    </a:lnTo>
                    <a:lnTo>
                      <a:pt x="40" y="6"/>
                    </a:lnTo>
                    <a:lnTo>
                      <a:pt x="41" y="6"/>
                    </a:lnTo>
                    <a:lnTo>
                      <a:pt x="43" y="6"/>
                    </a:lnTo>
                    <a:lnTo>
                      <a:pt x="45" y="6"/>
                    </a:lnTo>
                    <a:lnTo>
                      <a:pt x="45" y="8"/>
                    </a:lnTo>
                    <a:lnTo>
                      <a:pt x="47" y="8"/>
                    </a:lnTo>
                    <a:lnTo>
                      <a:pt x="49" y="8"/>
                    </a:lnTo>
                    <a:lnTo>
                      <a:pt x="50" y="8"/>
                    </a:lnTo>
                    <a:lnTo>
                      <a:pt x="52" y="8"/>
                    </a:lnTo>
                    <a:lnTo>
                      <a:pt x="54" y="8"/>
                    </a:lnTo>
                    <a:lnTo>
                      <a:pt x="56" y="8"/>
                    </a:lnTo>
                    <a:lnTo>
                      <a:pt x="57" y="8"/>
                    </a:lnTo>
                    <a:lnTo>
                      <a:pt x="59" y="8"/>
                    </a:lnTo>
                    <a:lnTo>
                      <a:pt x="61" y="8"/>
                    </a:lnTo>
                    <a:lnTo>
                      <a:pt x="63" y="8"/>
                    </a:lnTo>
                    <a:lnTo>
                      <a:pt x="65" y="8"/>
                    </a:lnTo>
                    <a:lnTo>
                      <a:pt x="66" y="8"/>
                    </a:lnTo>
                    <a:lnTo>
                      <a:pt x="68" y="8"/>
                    </a:lnTo>
                    <a:lnTo>
                      <a:pt x="70" y="8"/>
                    </a:lnTo>
                    <a:lnTo>
                      <a:pt x="72" y="8"/>
                    </a:lnTo>
                    <a:lnTo>
                      <a:pt x="74" y="8"/>
                    </a:lnTo>
                    <a:lnTo>
                      <a:pt x="74" y="10"/>
                    </a:lnTo>
                    <a:lnTo>
                      <a:pt x="75" y="10"/>
                    </a:lnTo>
                    <a:lnTo>
                      <a:pt x="77" y="10"/>
                    </a:lnTo>
                    <a:lnTo>
                      <a:pt x="79" y="10"/>
                    </a:lnTo>
                    <a:lnTo>
                      <a:pt x="81" y="10"/>
                    </a:lnTo>
                    <a:lnTo>
                      <a:pt x="82" y="10"/>
                    </a:lnTo>
                    <a:lnTo>
                      <a:pt x="82" y="8"/>
                    </a:lnTo>
                    <a:lnTo>
                      <a:pt x="84" y="8"/>
                    </a:lnTo>
                    <a:lnTo>
                      <a:pt x="84" y="6"/>
                    </a:lnTo>
                    <a:lnTo>
                      <a:pt x="86" y="6"/>
                    </a:lnTo>
                    <a:lnTo>
                      <a:pt x="86" y="4"/>
                    </a:lnTo>
                    <a:lnTo>
                      <a:pt x="88" y="4"/>
                    </a:lnTo>
                    <a:lnTo>
                      <a:pt x="90" y="4"/>
                    </a:lnTo>
                    <a:lnTo>
                      <a:pt x="90" y="2"/>
                    </a:lnTo>
                    <a:lnTo>
                      <a:pt x="91" y="2"/>
                    </a:lnTo>
                    <a:lnTo>
                      <a:pt x="93" y="2"/>
                    </a:lnTo>
                    <a:lnTo>
                      <a:pt x="93" y="0"/>
                    </a:lnTo>
                    <a:lnTo>
                      <a:pt x="95" y="0"/>
                    </a:lnTo>
                    <a:lnTo>
                      <a:pt x="97" y="0"/>
                    </a:lnTo>
                    <a:lnTo>
                      <a:pt x="99" y="0"/>
                    </a:lnTo>
                    <a:lnTo>
                      <a:pt x="100" y="0"/>
                    </a:lnTo>
                    <a:lnTo>
                      <a:pt x="102" y="0"/>
                    </a:lnTo>
                    <a:lnTo>
                      <a:pt x="104" y="0"/>
                    </a:lnTo>
                    <a:lnTo>
                      <a:pt x="106" y="0"/>
                    </a:lnTo>
                    <a:lnTo>
                      <a:pt x="108" y="0"/>
                    </a:lnTo>
                    <a:lnTo>
                      <a:pt x="109" y="2"/>
                    </a:lnTo>
                    <a:lnTo>
                      <a:pt x="111" y="2"/>
                    </a:lnTo>
                    <a:lnTo>
                      <a:pt x="111" y="4"/>
                    </a:lnTo>
                    <a:lnTo>
                      <a:pt x="113" y="4"/>
                    </a:lnTo>
                    <a:lnTo>
                      <a:pt x="115" y="4"/>
                    </a:lnTo>
                    <a:lnTo>
                      <a:pt x="115" y="6"/>
                    </a:lnTo>
                    <a:lnTo>
                      <a:pt x="115" y="8"/>
                    </a:lnTo>
                    <a:lnTo>
                      <a:pt x="116" y="8"/>
                    </a:lnTo>
                    <a:lnTo>
                      <a:pt x="116" y="10"/>
                    </a:lnTo>
                    <a:lnTo>
                      <a:pt x="116" y="12"/>
                    </a:lnTo>
                    <a:lnTo>
                      <a:pt x="118" y="12"/>
                    </a:lnTo>
                    <a:lnTo>
                      <a:pt x="118" y="14"/>
                    </a:lnTo>
                    <a:lnTo>
                      <a:pt x="118" y="16"/>
                    </a:lnTo>
                    <a:lnTo>
                      <a:pt x="120" y="16"/>
                    </a:lnTo>
                    <a:lnTo>
                      <a:pt x="120" y="18"/>
                    </a:lnTo>
                    <a:lnTo>
                      <a:pt x="120" y="20"/>
                    </a:lnTo>
                    <a:lnTo>
                      <a:pt x="122" y="20"/>
                    </a:lnTo>
                    <a:lnTo>
                      <a:pt x="122" y="21"/>
                    </a:lnTo>
                    <a:lnTo>
                      <a:pt x="122" y="23"/>
                    </a:lnTo>
                    <a:lnTo>
                      <a:pt x="124" y="25"/>
                    </a:lnTo>
                    <a:lnTo>
                      <a:pt x="124" y="27"/>
                    </a:lnTo>
                    <a:lnTo>
                      <a:pt x="125" y="27"/>
                    </a:lnTo>
                    <a:lnTo>
                      <a:pt x="125" y="29"/>
                    </a:lnTo>
                    <a:lnTo>
                      <a:pt x="125" y="31"/>
                    </a:lnTo>
                    <a:lnTo>
                      <a:pt x="127" y="31"/>
                    </a:lnTo>
                    <a:lnTo>
                      <a:pt x="127" y="33"/>
                    </a:lnTo>
                    <a:lnTo>
                      <a:pt x="127" y="35"/>
                    </a:lnTo>
                    <a:lnTo>
                      <a:pt x="127" y="37"/>
                    </a:lnTo>
                    <a:lnTo>
                      <a:pt x="127" y="39"/>
                    </a:lnTo>
                    <a:lnTo>
                      <a:pt x="129" y="39"/>
                    </a:lnTo>
                    <a:lnTo>
                      <a:pt x="129" y="41"/>
                    </a:lnTo>
                    <a:lnTo>
                      <a:pt x="129" y="43"/>
                    </a:lnTo>
                    <a:lnTo>
                      <a:pt x="129" y="45"/>
                    </a:lnTo>
                    <a:lnTo>
                      <a:pt x="129" y="47"/>
                    </a:lnTo>
                    <a:lnTo>
                      <a:pt x="129" y="49"/>
                    </a:lnTo>
                    <a:lnTo>
                      <a:pt x="131" y="49"/>
                    </a:lnTo>
                    <a:lnTo>
                      <a:pt x="131" y="51"/>
                    </a:lnTo>
                    <a:lnTo>
                      <a:pt x="131" y="53"/>
                    </a:lnTo>
                    <a:lnTo>
                      <a:pt x="131" y="55"/>
                    </a:lnTo>
                    <a:lnTo>
                      <a:pt x="131" y="57"/>
                    </a:lnTo>
                    <a:lnTo>
                      <a:pt x="131" y="59"/>
                    </a:lnTo>
                    <a:lnTo>
                      <a:pt x="131" y="61"/>
                    </a:lnTo>
                    <a:lnTo>
                      <a:pt x="131" y="63"/>
                    </a:lnTo>
                    <a:lnTo>
                      <a:pt x="131" y="64"/>
                    </a:lnTo>
                    <a:lnTo>
                      <a:pt x="131" y="66"/>
                    </a:lnTo>
                    <a:lnTo>
                      <a:pt x="131" y="68"/>
                    </a:lnTo>
                    <a:lnTo>
                      <a:pt x="133" y="68"/>
                    </a:lnTo>
                    <a:lnTo>
                      <a:pt x="133" y="70"/>
                    </a:lnTo>
                    <a:lnTo>
                      <a:pt x="133" y="72"/>
                    </a:lnTo>
                    <a:lnTo>
                      <a:pt x="133" y="74"/>
                    </a:lnTo>
                    <a:lnTo>
                      <a:pt x="133" y="76"/>
                    </a:lnTo>
                    <a:lnTo>
                      <a:pt x="133" y="78"/>
                    </a:lnTo>
                    <a:lnTo>
                      <a:pt x="133" y="80"/>
                    </a:lnTo>
                    <a:lnTo>
                      <a:pt x="133" y="82"/>
                    </a:lnTo>
                    <a:lnTo>
                      <a:pt x="133" y="84"/>
                    </a:lnTo>
                    <a:lnTo>
                      <a:pt x="133" y="86"/>
                    </a:lnTo>
                    <a:lnTo>
                      <a:pt x="131" y="86"/>
                    </a:lnTo>
                    <a:lnTo>
                      <a:pt x="131" y="88"/>
                    </a:lnTo>
                    <a:lnTo>
                      <a:pt x="127" y="88"/>
                    </a:lnTo>
                    <a:lnTo>
                      <a:pt x="125" y="90"/>
                    </a:lnTo>
                    <a:lnTo>
                      <a:pt x="122" y="90"/>
                    </a:lnTo>
                    <a:lnTo>
                      <a:pt x="120" y="90"/>
                    </a:lnTo>
                    <a:lnTo>
                      <a:pt x="118" y="92"/>
                    </a:lnTo>
                    <a:lnTo>
                      <a:pt x="116" y="92"/>
                    </a:lnTo>
                    <a:lnTo>
                      <a:pt x="115" y="92"/>
                    </a:lnTo>
                    <a:lnTo>
                      <a:pt x="113" y="92"/>
                    </a:lnTo>
                    <a:lnTo>
                      <a:pt x="111" y="94"/>
                    </a:lnTo>
                    <a:lnTo>
                      <a:pt x="109" y="94"/>
                    </a:lnTo>
                    <a:lnTo>
                      <a:pt x="108" y="94"/>
                    </a:lnTo>
                    <a:lnTo>
                      <a:pt x="106" y="94"/>
                    </a:lnTo>
                    <a:lnTo>
                      <a:pt x="104" y="96"/>
                    </a:lnTo>
                    <a:lnTo>
                      <a:pt x="102" y="96"/>
                    </a:lnTo>
                    <a:lnTo>
                      <a:pt x="100" y="96"/>
                    </a:lnTo>
                    <a:lnTo>
                      <a:pt x="99" y="96"/>
                    </a:lnTo>
                    <a:lnTo>
                      <a:pt x="99" y="98"/>
                    </a:lnTo>
                    <a:lnTo>
                      <a:pt x="97" y="98"/>
                    </a:lnTo>
                    <a:lnTo>
                      <a:pt x="95" y="98"/>
                    </a:lnTo>
                    <a:lnTo>
                      <a:pt x="93" y="98"/>
                    </a:lnTo>
                    <a:lnTo>
                      <a:pt x="93" y="100"/>
                    </a:lnTo>
                    <a:lnTo>
                      <a:pt x="91" y="100"/>
                    </a:lnTo>
                    <a:lnTo>
                      <a:pt x="90" y="100"/>
                    </a:lnTo>
                    <a:lnTo>
                      <a:pt x="88" y="102"/>
                    </a:lnTo>
                    <a:lnTo>
                      <a:pt x="86" y="102"/>
                    </a:lnTo>
                    <a:lnTo>
                      <a:pt x="84" y="102"/>
                    </a:lnTo>
                    <a:lnTo>
                      <a:pt x="84" y="104"/>
                    </a:lnTo>
                    <a:lnTo>
                      <a:pt x="82" y="104"/>
                    </a:lnTo>
                    <a:lnTo>
                      <a:pt x="81" y="106"/>
                    </a:lnTo>
                    <a:lnTo>
                      <a:pt x="79" y="106"/>
                    </a:lnTo>
                    <a:lnTo>
                      <a:pt x="79" y="107"/>
                    </a:lnTo>
                    <a:lnTo>
                      <a:pt x="77" y="107"/>
                    </a:lnTo>
                    <a:lnTo>
                      <a:pt x="75" y="109"/>
                    </a:lnTo>
                    <a:lnTo>
                      <a:pt x="74" y="109"/>
                    </a:lnTo>
                    <a:lnTo>
                      <a:pt x="74" y="111"/>
                    </a:lnTo>
                    <a:lnTo>
                      <a:pt x="72" y="111"/>
                    </a:lnTo>
                    <a:lnTo>
                      <a:pt x="70" y="113"/>
                    </a:lnTo>
                    <a:lnTo>
                      <a:pt x="68" y="113"/>
                    </a:lnTo>
                    <a:lnTo>
                      <a:pt x="66" y="113"/>
                    </a:lnTo>
                    <a:lnTo>
                      <a:pt x="66" y="111"/>
                    </a:lnTo>
                    <a:lnTo>
                      <a:pt x="66" y="109"/>
                    </a:lnTo>
                    <a:lnTo>
                      <a:pt x="65" y="109"/>
                    </a:lnTo>
                    <a:lnTo>
                      <a:pt x="65" y="107"/>
                    </a:lnTo>
                    <a:lnTo>
                      <a:pt x="65" y="106"/>
                    </a:lnTo>
                    <a:lnTo>
                      <a:pt x="63" y="106"/>
                    </a:lnTo>
                    <a:lnTo>
                      <a:pt x="63" y="104"/>
                    </a:lnTo>
                    <a:lnTo>
                      <a:pt x="63" y="102"/>
                    </a:lnTo>
                    <a:lnTo>
                      <a:pt x="61" y="102"/>
                    </a:lnTo>
                    <a:lnTo>
                      <a:pt x="61" y="100"/>
                    </a:lnTo>
                    <a:lnTo>
                      <a:pt x="61" y="98"/>
                    </a:lnTo>
                    <a:lnTo>
                      <a:pt x="59" y="98"/>
                    </a:lnTo>
                    <a:lnTo>
                      <a:pt x="59" y="96"/>
                    </a:lnTo>
                    <a:lnTo>
                      <a:pt x="57" y="94"/>
                    </a:lnTo>
                    <a:lnTo>
                      <a:pt x="57" y="92"/>
                    </a:lnTo>
                    <a:lnTo>
                      <a:pt x="56" y="92"/>
                    </a:lnTo>
                    <a:lnTo>
                      <a:pt x="56" y="90"/>
                    </a:lnTo>
                    <a:lnTo>
                      <a:pt x="54" y="90"/>
                    </a:lnTo>
                    <a:lnTo>
                      <a:pt x="52" y="90"/>
                    </a:lnTo>
                    <a:lnTo>
                      <a:pt x="52" y="88"/>
                    </a:lnTo>
                    <a:lnTo>
                      <a:pt x="50" y="88"/>
                    </a:lnTo>
                    <a:lnTo>
                      <a:pt x="50" y="90"/>
                    </a:lnTo>
                    <a:lnTo>
                      <a:pt x="52" y="90"/>
                    </a:lnTo>
                    <a:lnTo>
                      <a:pt x="52" y="92"/>
                    </a:lnTo>
                    <a:lnTo>
                      <a:pt x="54" y="92"/>
                    </a:lnTo>
                    <a:lnTo>
                      <a:pt x="54" y="94"/>
                    </a:lnTo>
                    <a:lnTo>
                      <a:pt x="56" y="94"/>
                    </a:lnTo>
                    <a:lnTo>
                      <a:pt x="56" y="96"/>
                    </a:lnTo>
                    <a:lnTo>
                      <a:pt x="57" y="96"/>
                    </a:lnTo>
                    <a:lnTo>
                      <a:pt x="57" y="98"/>
                    </a:lnTo>
                    <a:lnTo>
                      <a:pt x="57" y="100"/>
                    </a:lnTo>
                    <a:lnTo>
                      <a:pt x="59" y="100"/>
                    </a:lnTo>
                    <a:lnTo>
                      <a:pt x="59" y="102"/>
                    </a:lnTo>
                    <a:lnTo>
                      <a:pt x="59" y="104"/>
                    </a:lnTo>
                    <a:lnTo>
                      <a:pt x="61" y="104"/>
                    </a:lnTo>
                    <a:lnTo>
                      <a:pt x="61" y="106"/>
                    </a:lnTo>
                    <a:lnTo>
                      <a:pt x="61" y="107"/>
                    </a:lnTo>
                    <a:lnTo>
                      <a:pt x="63" y="109"/>
                    </a:lnTo>
                    <a:lnTo>
                      <a:pt x="63" y="111"/>
                    </a:lnTo>
                    <a:lnTo>
                      <a:pt x="63" y="113"/>
                    </a:lnTo>
                    <a:lnTo>
                      <a:pt x="65" y="113"/>
                    </a:lnTo>
                    <a:lnTo>
                      <a:pt x="65" y="115"/>
                    </a:lnTo>
                    <a:lnTo>
                      <a:pt x="63" y="115"/>
                    </a:lnTo>
                    <a:lnTo>
                      <a:pt x="63" y="117"/>
                    </a:lnTo>
                    <a:lnTo>
                      <a:pt x="63" y="119"/>
                    </a:lnTo>
                    <a:lnTo>
                      <a:pt x="61" y="119"/>
                    </a:lnTo>
                    <a:lnTo>
                      <a:pt x="59" y="119"/>
                    </a:lnTo>
                    <a:lnTo>
                      <a:pt x="59" y="121"/>
                    </a:lnTo>
                    <a:lnTo>
                      <a:pt x="57" y="121"/>
                    </a:lnTo>
                    <a:lnTo>
                      <a:pt x="56" y="121"/>
                    </a:lnTo>
                    <a:lnTo>
                      <a:pt x="54" y="121"/>
                    </a:lnTo>
                    <a:lnTo>
                      <a:pt x="52" y="121"/>
                    </a:lnTo>
                    <a:lnTo>
                      <a:pt x="50" y="121"/>
                    </a:lnTo>
                    <a:lnTo>
                      <a:pt x="49" y="121"/>
                    </a:lnTo>
                    <a:lnTo>
                      <a:pt x="47" y="121"/>
                    </a:lnTo>
                    <a:lnTo>
                      <a:pt x="45" y="121"/>
                    </a:lnTo>
                    <a:lnTo>
                      <a:pt x="43" y="121"/>
                    </a:lnTo>
                    <a:close/>
                  </a:path>
                </a:pathLst>
              </a:custGeom>
              <a:solidFill>
                <a:srgbClr val="CC0019"/>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1" name="Freeform 6"/>
              <p:cNvSpPr>
                <a:spLocks/>
              </p:cNvSpPr>
              <p:nvPr/>
            </p:nvSpPr>
            <p:spPr bwMode="auto">
              <a:xfrm>
                <a:off x="4318" y="2875"/>
                <a:ext cx="433" cy="864"/>
              </a:xfrm>
              <a:custGeom>
                <a:avLst/>
                <a:gdLst>
                  <a:gd name="T0" fmla="*/ 372 w 433"/>
                  <a:gd name="T1" fmla="*/ 616 h 864"/>
                  <a:gd name="T2" fmla="*/ 433 w 433"/>
                  <a:gd name="T3" fmla="*/ 843 h 864"/>
                  <a:gd name="T4" fmla="*/ 354 w 433"/>
                  <a:gd name="T5" fmla="*/ 861 h 864"/>
                  <a:gd name="T6" fmla="*/ 308 w 433"/>
                  <a:gd name="T7" fmla="*/ 864 h 864"/>
                  <a:gd name="T8" fmla="*/ 125 w 433"/>
                  <a:gd name="T9" fmla="*/ 857 h 864"/>
                  <a:gd name="T10" fmla="*/ 45 w 433"/>
                  <a:gd name="T11" fmla="*/ 851 h 864"/>
                  <a:gd name="T12" fmla="*/ 0 w 433"/>
                  <a:gd name="T13" fmla="*/ 823 h 864"/>
                  <a:gd name="T14" fmla="*/ 25 w 433"/>
                  <a:gd name="T15" fmla="*/ 802 h 864"/>
                  <a:gd name="T16" fmla="*/ 107 w 433"/>
                  <a:gd name="T17" fmla="*/ 769 h 864"/>
                  <a:gd name="T18" fmla="*/ 95 w 433"/>
                  <a:gd name="T19" fmla="*/ 673 h 864"/>
                  <a:gd name="T20" fmla="*/ 82 w 433"/>
                  <a:gd name="T21" fmla="*/ 632 h 864"/>
                  <a:gd name="T22" fmla="*/ 75 w 433"/>
                  <a:gd name="T23" fmla="*/ 563 h 864"/>
                  <a:gd name="T24" fmla="*/ 70 w 433"/>
                  <a:gd name="T25" fmla="*/ 481 h 864"/>
                  <a:gd name="T26" fmla="*/ 82 w 433"/>
                  <a:gd name="T27" fmla="*/ 432 h 864"/>
                  <a:gd name="T28" fmla="*/ 70 w 433"/>
                  <a:gd name="T29" fmla="*/ 315 h 864"/>
                  <a:gd name="T30" fmla="*/ 163 w 433"/>
                  <a:gd name="T31" fmla="*/ 118 h 864"/>
                  <a:gd name="T32" fmla="*/ 225 w 433"/>
                  <a:gd name="T33" fmla="*/ 36 h 864"/>
                  <a:gd name="T34" fmla="*/ 225 w 433"/>
                  <a:gd name="T35" fmla="*/ 49 h 864"/>
                  <a:gd name="T36" fmla="*/ 220 w 433"/>
                  <a:gd name="T37" fmla="*/ 118 h 864"/>
                  <a:gd name="T38" fmla="*/ 175 w 433"/>
                  <a:gd name="T39" fmla="*/ 172 h 864"/>
                  <a:gd name="T40" fmla="*/ 163 w 433"/>
                  <a:gd name="T41" fmla="*/ 200 h 864"/>
                  <a:gd name="T42" fmla="*/ 313 w 433"/>
                  <a:gd name="T43" fmla="*/ 0 h 864"/>
                  <a:gd name="T44" fmla="*/ 320 w 433"/>
                  <a:gd name="T45" fmla="*/ 96 h 864"/>
                  <a:gd name="T46" fmla="*/ 325 w 433"/>
                  <a:gd name="T47" fmla="*/ 131 h 864"/>
                  <a:gd name="T48" fmla="*/ 308 w 433"/>
                  <a:gd name="T49" fmla="*/ 110 h 864"/>
                  <a:gd name="T50" fmla="*/ 295 w 433"/>
                  <a:gd name="T51" fmla="*/ 151 h 864"/>
                  <a:gd name="T52" fmla="*/ 300 w 433"/>
                  <a:gd name="T53" fmla="*/ 309 h 864"/>
                  <a:gd name="T54" fmla="*/ 300 w 433"/>
                  <a:gd name="T55" fmla="*/ 343 h 864"/>
                  <a:gd name="T56" fmla="*/ 313 w 433"/>
                  <a:gd name="T57" fmla="*/ 343 h 864"/>
                  <a:gd name="T58" fmla="*/ 313 w 433"/>
                  <a:gd name="T59" fmla="*/ 350 h 864"/>
                  <a:gd name="T60" fmla="*/ 320 w 433"/>
                  <a:gd name="T61" fmla="*/ 411 h 864"/>
                  <a:gd name="T62" fmla="*/ 325 w 433"/>
                  <a:gd name="T63" fmla="*/ 473 h 864"/>
                  <a:gd name="T64" fmla="*/ 333 w 433"/>
                  <a:gd name="T65" fmla="*/ 473 h 864"/>
                  <a:gd name="T66" fmla="*/ 333 w 433"/>
                  <a:gd name="T67" fmla="*/ 495 h 864"/>
                  <a:gd name="T68" fmla="*/ 338 w 433"/>
                  <a:gd name="T69" fmla="*/ 509 h 864"/>
                  <a:gd name="T70" fmla="*/ 333 w 433"/>
                  <a:gd name="T71" fmla="*/ 515 h 864"/>
                  <a:gd name="T72" fmla="*/ 345 w 433"/>
                  <a:gd name="T73" fmla="*/ 522 h 864"/>
                  <a:gd name="T74" fmla="*/ 372 w 433"/>
                  <a:gd name="T75" fmla="*/ 573 h 8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33"/>
                  <a:gd name="T115" fmla="*/ 0 h 864"/>
                  <a:gd name="T116" fmla="*/ 433 w 433"/>
                  <a:gd name="T117" fmla="*/ 864 h 86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33" h="864">
                    <a:moveTo>
                      <a:pt x="372" y="573"/>
                    </a:moveTo>
                    <a:lnTo>
                      <a:pt x="372" y="616"/>
                    </a:lnTo>
                    <a:lnTo>
                      <a:pt x="433" y="829"/>
                    </a:lnTo>
                    <a:lnTo>
                      <a:pt x="433" y="843"/>
                    </a:lnTo>
                    <a:lnTo>
                      <a:pt x="388" y="857"/>
                    </a:lnTo>
                    <a:lnTo>
                      <a:pt x="354" y="861"/>
                    </a:lnTo>
                    <a:lnTo>
                      <a:pt x="333" y="864"/>
                    </a:lnTo>
                    <a:lnTo>
                      <a:pt x="308" y="864"/>
                    </a:lnTo>
                    <a:lnTo>
                      <a:pt x="274" y="861"/>
                    </a:lnTo>
                    <a:lnTo>
                      <a:pt x="125" y="857"/>
                    </a:lnTo>
                    <a:lnTo>
                      <a:pt x="107" y="851"/>
                    </a:lnTo>
                    <a:lnTo>
                      <a:pt x="45" y="851"/>
                    </a:lnTo>
                    <a:lnTo>
                      <a:pt x="25" y="843"/>
                    </a:lnTo>
                    <a:lnTo>
                      <a:pt x="0" y="823"/>
                    </a:lnTo>
                    <a:lnTo>
                      <a:pt x="0" y="816"/>
                    </a:lnTo>
                    <a:lnTo>
                      <a:pt x="25" y="802"/>
                    </a:lnTo>
                    <a:lnTo>
                      <a:pt x="100" y="782"/>
                    </a:lnTo>
                    <a:lnTo>
                      <a:pt x="107" y="769"/>
                    </a:lnTo>
                    <a:lnTo>
                      <a:pt x="107" y="720"/>
                    </a:lnTo>
                    <a:lnTo>
                      <a:pt x="95" y="673"/>
                    </a:lnTo>
                    <a:lnTo>
                      <a:pt x="95" y="651"/>
                    </a:lnTo>
                    <a:lnTo>
                      <a:pt x="82" y="632"/>
                    </a:lnTo>
                    <a:lnTo>
                      <a:pt x="82" y="569"/>
                    </a:lnTo>
                    <a:lnTo>
                      <a:pt x="75" y="563"/>
                    </a:lnTo>
                    <a:lnTo>
                      <a:pt x="75" y="487"/>
                    </a:lnTo>
                    <a:lnTo>
                      <a:pt x="70" y="481"/>
                    </a:lnTo>
                    <a:lnTo>
                      <a:pt x="75" y="438"/>
                    </a:lnTo>
                    <a:lnTo>
                      <a:pt x="82" y="432"/>
                    </a:lnTo>
                    <a:lnTo>
                      <a:pt x="82" y="350"/>
                    </a:lnTo>
                    <a:lnTo>
                      <a:pt x="70" y="315"/>
                    </a:lnTo>
                    <a:lnTo>
                      <a:pt x="72" y="243"/>
                    </a:lnTo>
                    <a:lnTo>
                      <a:pt x="163" y="118"/>
                    </a:lnTo>
                    <a:lnTo>
                      <a:pt x="204" y="71"/>
                    </a:lnTo>
                    <a:lnTo>
                      <a:pt x="225" y="36"/>
                    </a:lnTo>
                    <a:lnTo>
                      <a:pt x="225" y="22"/>
                    </a:lnTo>
                    <a:lnTo>
                      <a:pt x="225" y="49"/>
                    </a:lnTo>
                    <a:lnTo>
                      <a:pt x="220" y="63"/>
                    </a:lnTo>
                    <a:lnTo>
                      <a:pt x="220" y="118"/>
                    </a:lnTo>
                    <a:lnTo>
                      <a:pt x="207" y="118"/>
                    </a:lnTo>
                    <a:lnTo>
                      <a:pt x="175" y="172"/>
                    </a:lnTo>
                    <a:lnTo>
                      <a:pt x="175" y="178"/>
                    </a:lnTo>
                    <a:lnTo>
                      <a:pt x="163" y="200"/>
                    </a:lnTo>
                    <a:lnTo>
                      <a:pt x="200" y="180"/>
                    </a:lnTo>
                    <a:lnTo>
                      <a:pt x="313" y="0"/>
                    </a:lnTo>
                    <a:lnTo>
                      <a:pt x="325" y="90"/>
                    </a:lnTo>
                    <a:lnTo>
                      <a:pt x="320" y="96"/>
                    </a:lnTo>
                    <a:lnTo>
                      <a:pt x="333" y="131"/>
                    </a:lnTo>
                    <a:lnTo>
                      <a:pt x="325" y="131"/>
                    </a:lnTo>
                    <a:lnTo>
                      <a:pt x="313" y="110"/>
                    </a:lnTo>
                    <a:lnTo>
                      <a:pt x="308" y="110"/>
                    </a:lnTo>
                    <a:lnTo>
                      <a:pt x="308" y="124"/>
                    </a:lnTo>
                    <a:lnTo>
                      <a:pt x="295" y="151"/>
                    </a:lnTo>
                    <a:lnTo>
                      <a:pt x="295" y="282"/>
                    </a:lnTo>
                    <a:lnTo>
                      <a:pt x="300" y="309"/>
                    </a:lnTo>
                    <a:lnTo>
                      <a:pt x="308" y="329"/>
                    </a:lnTo>
                    <a:lnTo>
                      <a:pt x="300" y="343"/>
                    </a:lnTo>
                    <a:lnTo>
                      <a:pt x="308" y="350"/>
                    </a:lnTo>
                    <a:lnTo>
                      <a:pt x="313" y="343"/>
                    </a:lnTo>
                    <a:lnTo>
                      <a:pt x="313" y="364"/>
                    </a:lnTo>
                    <a:lnTo>
                      <a:pt x="313" y="350"/>
                    </a:lnTo>
                    <a:lnTo>
                      <a:pt x="308" y="364"/>
                    </a:lnTo>
                    <a:lnTo>
                      <a:pt x="320" y="411"/>
                    </a:lnTo>
                    <a:lnTo>
                      <a:pt x="325" y="468"/>
                    </a:lnTo>
                    <a:lnTo>
                      <a:pt x="325" y="473"/>
                    </a:lnTo>
                    <a:lnTo>
                      <a:pt x="333" y="438"/>
                    </a:lnTo>
                    <a:lnTo>
                      <a:pt x="333" y="473"/>
                    </a:lnTo>
                    <a:lnTo>
                      <a:pt x="325" y="487"/>
                    </a:lnTo>
                    <a:lnTo>
                      <a:pt x="333" y="495"/>
                    </a:lnTo>
                    <a:lnTo>
                      <a:pt x="338" y="487"/>
                    </a:lnTo>
                    <a:lnTo>
                      <a:pt x="338" y="509"/>
                    </a:lnTo>
                    <a:lnTo>
                      <a:pt x="338" y="501"/>
                    </a:lnTo>
                    <a:lnTo>
                      <a:pt x="333" y="515"/>
                    </a:lnTo>
                    <a:lnTo>
                      <a:pt x="338" y="528"/>
                    </a:lnTo>
                    <a:lnTo>
                      <a:pt x="345" y="522"/>
                    </a:lnTo>
                    <a:lnTo>
                      <a:pt x="345" y="528"/>
                    </a:lnTo>
                    <a:lnTo>
                      <a:pt x="372" y="573"/>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2" name="Freeform 7"/>
              <p:cNvSpPr>
                <a:spLocks/>
              </p:cNvSpPr>
              <p:nvPr/>
            </p:nvSpPr>
            <p:spPr bwMode="auto">
              <a:xfrm>
                <a:off x="4318" y="2875"/>
                <a:ext cx="433" cy="864"/>
              </a:xfrm>
              <a:custGeom>
                <a:avLst/>
                <a:gdLst>
                  <a:gd name="T0" fmla="*/ 372 w 433"/>
                  <a:gd name="T1" fmla="*/ 616 h 864"/>
                  <a:gd name="T2" fmla="*/ 433 w 433"/>
                  <a:gd name="T3" fmla="*/ 843 h 864"/>
                  <a:gd name="T4" fmla="*/ 354 w 433"/>
                  <a:gd name="T5" fmla="*/ 861 h 864"/>
                  <a:gd name="T6" fmla="*/ 308 w 433"/>
                  <a:gd name="T7" fmla="*/ 864 h 864"/>
                  <a:gd name="T8" fmla="*/ 125 w 433"/>
                  <a:gd name="T9" fmla="*/ 857 h 864"/>
                  <a:gd name="T10" fmla="*/ 45 w 433"/>
                  <a:gd name="T11" fmla="*/ 851 h 864"/>
                  <a:gd name="T12" fmla="*/ 0 w 433"/>
                  <a:gd name="T13" fmla="*/ 823 h 864"/>
                  <a:gd name="T14" fmla="*/ 25 w 433"/>
                  <a:gd name="T15" fmla="*/ 802 h 864"/>
                  <a:gd name="T16" fmla="*/ 107 w 433"/>
                  <a:gd name="T17" fmla="*/ 769 h 864"/>
                  <a:gd name="T18" fmla="*/ 95 w 433"/>
                  <a:gd name="T19" fmla="*/ 673 h 864"/>
                  <a:gd name="T20" fmla="*/ 82 w 433"/>
                  <a:gd name="T21" fmla="*/ 632 h 864"/>
                  <a:gd name="T22" fmla="*/ 75 w 433"/>
                  <a:gd name="T23" fmla="*/ 563 h 864"/>
                  <a:gd name="T24" fmla="*/ 70 w 433"/>
                  <a:gd name="T25" fmla="*/ 481 h 864"/>
                  <a:gd name="T26" fmla="*/ 82 w 433"/>
                  <a:gd name="T27" fmla="*/ 432 h 864"/>
                  <a:gd name="T28" fmla="*/ 70 w 433"/>
                  <a:gd name="T29" fmla="*/ 315 h 864"/>
                  <a:gd name="T30" fmla="*/ 163 w 433"/>
                  <a:gd name="T31" fmla="*/ 118 h 864"/>
                  <a:gd name="T32" fmla="*/ 225 w 433"/>
                  <a:gd name="T33" fmla="*/ 36 h 864"/>
                  <a:gd name="T34" fmla="*/ 225 w 433"/>
                  <a:gd name="T35" fmla="*/ 49 h 864"/>
                  <a:gd name="T36" fmla="*/ 220 w 433"/>
                  <a:gd name="T37" fmla="*/ 118 h 864"/>
                  <a:gd name="T38" fmla="*/ 175 w 433"/>
                  <a:gd name="T39" fmla="*/ 172 h 864"/>
                  <a:gd name="T40" fmla="*/ 163 w 433"/>
                  <a:gd name="T41" fmla="*/ 200 h 864"/>
                  <a:gd name="T42" fmla="*/ 313 w 433"/>
                  <a:gd name="T43" fmla="*/ 0 h 864"/>
                  <a:gd name="T44" fmla="*/ 320 w 433"/>
                  <a:gd name="T45" fmla="*/ 96 h 864"/>
                  <a:gd name="T46" fmla="*/ 325 w 433"/>
                  <a:gd name="T47" fmla="*/ 131 h 864"/>
                  <a:gd name="T48" fmla="*/ 308 w 433"/>
                  <a:gd name="T49" fmla="*/ 110 h 864"/>
                  <a:gd name="T50" fmla="*/ 295 w 433"/>
                  <a:gd name="T51" fmla="*/ 151 h 864"/>
                  <a:gd name="T52" fmla="*/ 300 w 433"/>
                  <a:gd name="T53" fmla="*/ 309 h 864"/>
                  <a:gd name="T54" fmla="*/ 300 w 433"/>
                  <a:gd name="T55" fmla="*/ 343 h 864"/>
                  <a:gd name="T56" fmla="*/ 313 w 433"/>
                  <a:gd name="T57" fmla="*/ 343 h 864"/>
                  <a:gd name="T58" fmla="*/ 313 w 433"/>
                  <a:gd name="T59" fmla="*/ 350 h 864"/>
                  <a:gd name="T60" fmla="*/ 320 w 433"/>
                  <a:gd name="T61" fmla="*/ 411 h 864"/>
                  <a:gd name="T62" fmla="*/ 325 w 433"/>
                  <a:gd name="T63" fmla="*/ 473 h 864"/>
                  <a:gd name="T64" fmla="*/ 333 w 433"/>
                  <a:gd name="T65" fmla="*/ 473 h 864"/>
                  <a:gd name="T66" fmla="*/ 333 w 433"/>
                  <a:gd name="T67" fmla="*/ 495 h 864"/>
                  <a:gd name="T68" fmla="*/ 338 w 433"/>
                  <a:gd name="T69" fmla="*/ 509 h 864"/>
                  <a:gd name="T70" fmla="*/ 333 w 433"/>
                  <a:gd name="T71" fmla="*/ 515 h 864"/>
                  <a:gd name="T72" fmla="*/ 345 w 433"/>
                  <a:gd name="T73" fmla="*/ 522 h 864"/>
                  <a:gd name="T74" fmla="*/ 372 w 433"/>
                  <a:gd name="T75" fmla="*/ 573 h 8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33"/>
                  <a:gd name="T115" fmla="*/ 0 h 864"/>
                  <a:gd name="T116" fmla="*/ 433 w 433"/>
                  <a:gd name="T117" fmla="*/ 864 h 86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33" h="864">
                    <a:moveTo>
                      <a:pt x="372" y="573"/>
                    </a:moveTo>
                    <a:lnTo>
                      <a:pt x="372" y="616"/>
                    </a:lnTo>
                    <a:lnTo>
                      <a:pt x="433" y="829"/>
                    </a:lnTo>
                    <a:lnTo>
                      <a:pt x="433" y="843"/>
                    </a:lnTo>
                    <a:lnTo>
                      <a:pt x="388" y="857"/>
                    </a:lnTo>
                    <a:lnTo>
                      <a:pt x="354" y="861"/>
                    </a:lnTo>
                    <a:lnTo>
                      <a:pt x="333" y="864"/>
                    </a:lnTo>
                    <a:lnTo>
                      <a:pt x="308" y="864"/>
                    </a:lnTo>
                    <a:lnTo>
                      <a:pt x="274" y="861"/>
                    </a:lnTo>
                    <a:lnTo>
                      <a:pt x="125" y="857"/>
                    </a:lnTo>
                    <a:lnTo>
                      <a:pt x="107" y="851"/>
                    </a:lnTo>
                    <a:lnTo>
                      <a:pt x="45" y="851"/>
                    </a:lnTo>
                    <a:lnTo>
                      <a:pt x="25" y="843"/>
                    </a:lnTo>
                    <a:lnTo>
                      <a:pt x="0" y="823"/>
                    </a:lnTo>
                    <a:lnTo>
                      <a:pt x="0" y="816"/>
                    </a:lnTo>
                    <a:lnTo>
                      <a:pt x="25" y="802"/>
                    </a:lnTo>
                    <a:lnTo>
                      <a:pt x="100" y="782"/>
                    </a:lnTo>
                    <a:lnTo>
                      <a:pt x="107" y="769"/>
                    </a:lnTo>
                    <a:lnTo>
                      <a:pt x="107" y="720"/>
                    </a:lnTo>
                    <a:lnTo>
                      <a:pt x="95" y="673"/>
                    </a:lnTo>
                    <a:lnTo>
                      <a:pt x="95" y="651"/>
                    </a:lnTo>
                    <a:lnTo>
                      <a:pt x="82" y="632"/>
                    </a:lnTo>
                    <a:lnTo>
                      <a:pt x="82" y="569"/>
                    </a:lnTo>
                    <a:lnTo>
                      <a:pt x="75" y="563"/>
                    </a:lnTo>
                    <a:lnTo>
                      <a:pt x="75" y="487"/>
                    </a:lnTo>
                    <a:lnTo>
                      <a:pt x="70" y="481"/>
                    </a:lnTo>
                    <a:lnTo>
                      <a:pt x="75" y="438"/>
                    </a:lnTo>
                    <a:lnTo>
                      <a:pt x="82" y="432"/>
                    </a:lnTo>
                    <a:lnTo>
                      <a:pt x="82" y="350"/>
                    </a:lnTo>
                    <a:lnTo>
                      <a:pt x="70" y="315"/>
                    </a:lnTo>
                    <a:lnTo>
                      <a:pt x="72" y="243"/>
                    </a:lnTo>
                    <a:lnTo>
                      <a:pt x="163" y="118"/>
                    </a:lnTo>
                    <a:lnTo>
                      <a:pt x="204" y="71"/>
                    </a:lnTo>
                    <a:lnTo>
                      <a:pt x="225" y="36"/>
                    </a:lnTo>
                    <a:lnTo>
                      <a:pt x="225" y="22"/>
                    </a:lnTo>
                    <a:lnTo>
                      <a:pt x="225" y="49"/>
                    </a:lnTo>
                    <a:lnTo>
                      <a:pt x="220" y="63"/>
                    </a:lnTo>
                    <a:lnTo>
                      <a:pt x="220" y="118"/>
                    </a:lnTo>
                    <a:lnTo>
                      <a:pt x="207" y="118"/>
                    </a:lnTo>
                    <a:lnTo>
                      <a:pt x="175" y="172"/>
                    </a:lnTo>
                    <a:lnTo>
                      <a:pt x="175" y="178"/>
                    </a:lnTo>
                    <a:lnTo>
                      <a:pt x="163" y="200"/>
                    </a:lnTo>
                    <a:lnTo>
                      <a:pt x="200" y="180"/>
                    </a:lnTo>
                    <a:lnTo>
                      <a:pt x="313" y="0"/>
                    </a:lnTo>
                    <a:lnTo>
                      <a:pt x="325" y="90"/>
                    </a:lnTo>
                    <a:lnTo>
                      <a:pt x="320" y="96"/>
                    </a:lnTo>
                    <a:lnTo>
                      <a:pt x="333" y="131"/>
                    </a:lnTo>
                    <a:lnTo>
                      <a:pt x="325" y="131"/>
                    </a:lnTo>
                    <a:lnTo>
                      <a:pt x="313" y="110"/>
                    </a:lnTo>
                    <a:lnTo>
                      <a:pt x="308" y="110"/>
                    </a:lnTo>
                    <a:lnTo>
                      <a:pt x="308" y="124"/>
                    </a:lnTo>
                    <a:lnTo>
                      <a:pt x="295" y="151"/>
                    </a:lnTo>
                    <a:lnTo>
                      <a:pt x="295" y="282"/>
                    </a:lnTo>
                    <a:lnTo>
                      <a:pt x="300" y="309"/>
                    </a:lnTo>
                    <a:lnTo>
                      <a:pt x="308" y="329"/>
                    </a:lnTo>
                    <a:lnTo>
                      <a:pt x="300" y="343"/>
                    </a:lnTo>
                    <a:lnTo>
                      <a:pt x="308" y="350"/>
                    </a:lnTo>
                    <a:lnTo>
                      <a:pt x="313" y="343"/>
                    </a:lnTo>
                    <a:lnTo>
                      <a:pt x="313" y="364"/>
                    </a:lnTo>
                    <a:lnTo>
                      <a:pt x="313" y="350"/>
                    </a:lnTo>
                    <a:lnTo>
                      <a:pt x="308" y="364"/>
                    </a:lnTo>
                    <a:lnTo>
                      <a:pt x="320" y="411"/>
                    </a:lnTo>
                    <a:lnTo>
                      <a:pt x="325" y="468"/>
                    </a:lnTo>
                    <a:lnTo>
                      <a:pt x="325" y="473"/>
                    </a:lnTo>
                    <a:lnTo>
                      <a:pt x="333" y="438"/>
                    </a:lnTo>
                    <a:lnTo>
                      <a:pt x="333" y="473"/>
                    </a:lnTo>
                    <a:lnTo>
                      <a:pt x="325" y="487"/>
                    </a:lnTo>
                    <a:lnTo>
                      <a:pt x="333" y="495"/>
                    </a:lnTo>
                    <a:lnTo>
                      <a:pt x="338" y="487"/>
                    </a:lnTo>
                    <a:lnTo>
                      <a:pt x="338" y="509"/>
                    </a:lnTo>
                    <a:lnTo>
                      <a:pt x="338" y="501"/>
                    </a:lnTo>
                    <a:lnTo>
                      <a:pt x="333" y="515"/>
                    </a:lnTo>
                    <a:lnTo>
                      <a:pt x="338" y="528"/>
                    </a:lnTo>
                    <a:lnTo>
                      <a:pt x="345" y="522"/>
                    </a:lnTo>
                    <a:lnTo>
                      <a:pt x="345" y="528"/>
                    </a:lnTo>
                    <a:lnTo>
                      <a:pt x="372" y="573"/>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3" name="Freeform 8"/>
              <p:cNvSpPr>
                <a:spLocks/>
              </p:cNvSpPr>
              <p:nvPr/>
            </p:nvSpPr>
            <p:spPr bwMode="auto">
              <a:xfrm>
                <a:off x="4688" y="2813"/>
                <a:ext cx="97" cy="625"/>
              </a:xfrm>
              <a:custGeom>
                <a:avLst/>
                <a:gdLst>
                  <a:gd name="T0" fmla="*/ 4 w 97"/>
                  <a:gd name="T1" fmla="*/ 625 h 625"/>
                  <a:gd name="T2" fmla="*/ 0 w 97"/>
                  <a:gd name="T3" fmla="*/ 612 h 625"/>
                  <a:gd name="T4" fmla="*/ 0 w 97"/>
                  <a:gd name="T5" fmla="*/ 584 h 625"/>
                  <a:gd name="T6" fmla="*/ 30 w 97"/>
                  <a:gd name="T7" fmla="*/ 500 h 625"/>
                  <a:gd name="T8" fmla="*/ 30 w 97"/>
                  <a:gd name="T9" fmla="*/ 487 h 625"/>
                  <a:gd name="T10" fmla="*/ 43 w 97"/>
                  <a:gd name="T11" fmla="*/ 446 h 625"/>
                  <a:gd name="T12" fmla="*/ 50 w 97"/>
                  <a:gd name="T13" fmla="*/ 377 h 625"/>
                  <a:gd name="T14" fmla="*/ 55 w 97"/>
                  <a:gd name="T15" fmla="*/ 336 h 625"/>
                  <a:gd name="T16" fmla="*/ 63 w 97"/>
                  <a:gd name="T17" fmla="*/ 207 h 625"/>
                  <a:gd name="T18" fmla="*/ 55 w 97"/>
                  <a:gd name="T19" fmla="*/ 199 h 625"/>
                  <a:gd name="T20" fmla="*/ 55 w 97"/>
                  <a:gd name="T21" fmla="*/ 186 h 625"/>
                  <a:gd name="T22" fmla="*/ 50 w 97"/>
                  <a:gd name="T23" fmla="*/ 166 h 625"/>
                  <a:gd name="T24" fmla="*/ 50 w 97"/>
                  <a:gd name="T25" fmla="*/ 76 h 625"/>
                  <a:gd name="T26" fmla="*/ 43 w 97"/>
                  <a:gd name="T27" fmla="*/ 62 h 625"/>
                  <a:gd name="T28" fmla="*/ 43 w 97"/>
                  <a:gd name="T29" fmla="*/ 21 h 625"/>
                  <a:gd name="T30" fmla="*/ 50 w 97"/>
                  <a:gd name="T31" fmla="*/ 16 h 625"/>
                  <a:gd name="T32" fmla="*/ 43 w 97"/>
                  <a:gd name="T33" fmla="*/ 8 h 625"/>
                  <a:gd name="T34" fmla="*/ 66 w 97"/>
                  <a:gd name="T35" fmla="*/ 0 h 625"/>
                  <a:gd name="T36" fmla="*/ 97 w 97"/>
                  <a:gd name="T37" fmla="*/ 8 h 625"/>
                  <a:gd name="T38" fmla="*/ 84 w 97"/>
                  <a:gd name="T39" fmla="*/ 14 h 625"/>
                  <a:gd name="T40" fmla="*/ 97 w 97"/>
                  <a:gd name="T41" fmla="*/ 41 h 625"/>
                  <a:gd name="T42" fmla="*/ 66 w 97"/>
                  <a:gd name="T43" fmla="*/ 354 h 625"/>
                  <a:gd name="T44" fmla="*/ 38 w 97"/>
                  <a:gd name="T45" fmla="*/ 522 h 625"/>
                  <a:gd name="T46" fmla="*/ 30 w 97"/>
                  <a:gd name="T47" fmla="*/ 557 h 625"/>
                  <a:gd name="T48" fmla="*/ 18 w 97"/>
                  <a:gd name="T49" fmla="*/ 571 h 625"/>
                  <a:gd name="T50" fmla="*/ 18 w 97"/>
                  <a:gd name="T51" fmla="*/ 604 h 625"/>
                  <a:gd name="T52" fmla="*/ 4 w 97"/>
                  <a:gd name="T53" fmla="*/ 625 h 6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7"/>
                  <a:gd name="T82" fmla="*/ 0 h 625"/>
                  <a:gd name="T83" fmla="*/ 97 w 97"/>
                  <a:gd name="T84" fmla="*/ 625 h 62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7" h="625">
                    <a:moveTo>
                      <a:pt x="4" y="625"/>
                    </a:moveTo>
                    <a:lnTo>
                      <a:pt x="0" y="612"/>
                    </a:lnTo>
                    <a:lnTo>
                      <a:pt x="0" y="584"/>
                    </a:lnTo>
                    <a:lnTo>
                      <a:pt x="30" y="500"/>
                    </a:lnTo>
                    <a:lnTo>
                      <a:pt x="30" y="487"/>
                    </a:lnTo>
                    <a:lnTo>
                      <a:pt x="43" y="446"/>
                    </a:lnTo>
                    <a:lnTo>
                      <a:pt x="50" y="377"/>
                    </a:lnTo>
                    <a:lnTo>
                      <a:pt x="55" y="336"/>
                    </a:lnTo>
                    <a:lnTo>
                      <a:pt x="63" y="207"/>
                    </a:lnTo>
                    <a:lnTo>
                      <a:pt x="55" y="199"/>
                    </a:lnTo>
                    <a:lnTo>
                      <a:pt x="55" y="186"/>
                    </a:lnTo>
                    <a:lnTo>
                      <a:pt x="50" y="166"/>
                    </a:lnTo>
                    <a:lnTo>
                      <a:pt x="50" y="76"/>
                    </a:lnTo>
                    <a:lnTo>
                      <a:pt x="43" y="62"/>
                    </a:lnTo>
                    <a:lnTo>
                      <a:pt x="43" y="21"/>
                    </a:lnTo>
                    <a:lnTo>
                      <a:pt x="50" y="16"/>
                    </a:lnTo>
                    <a:lnTo>
                      <a:pt x="43" y="8"/>
                    </a:lnTo>
                    <a:lnTo>
                      <a:pt x="66" y="0"/>
                    </a:lnTo>
                    <a:lnTo>
                      <a:pt x="97" y="8"/>
                    </a:lnTo>
                    <a:lnTo>
                      <a:pt x="84" y="14"/>
                    </a:lnTo>
                    <a:lnTo>
                      <a:pt x="97" y="41"/>
                    </a:lnTo>
                    <a:lnTo>
                      <a:pt x="66" y="354"/>
                    </a:lnTo>
                    <a:lnTo>
                      <a:pt x="38" y="522"/>
                    </a:lnTo>
                    <a:lnTo>
                      <a:pt x="30" y="557"/>
                    </a:lnTo>
                    <a:lnTo>
                      <a:pt x="18" y="571"/>
                    </a:lnTo>
                    <a:lnTo>
                      <a:pt x="18" y="604"/>
                    </a:lnTo>
                    <a:lnTo>
                      <a:pt x="4" y="625"/>
                    </a:lnTo>
                    <a:close/>
                  </a:path>
                </a:pathLst>
              </a:custGeom>
              <a:solidFill>
                <a:srgbClr val="FFAB57"/>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4" name="Freeform 9"/>
              <p:cNvSpPr>
                <a:spLocks/>
              </p:cNvSpPr>
              <p:nvPr/>
            </p:nvSpPr>
            <p:spPr bwMode="auto">
              <a:xfrm>
                <a:off x="4688" y="2813"/>
                <a:ext cx="97" cy="625"/>
              </a:xfrm>
              <a:custGeom>
                <a:avLst/>
                <a:gdLst>
                  <a:gd name="T0" fmla="*/ 4 w 97"/>
                  <a:gd name="T1" fmla="*/ 625 h 625"/>
                  <a:gd name="T2" fmla="*/ 0 w 97"/>
                  <a:gd name="T3" fmla="*/ 612 h 625"/>
                  <a:gd name="T4" fmla="*/ 0 w 97"/>
                  <a:gd name="T5" fmla="*/ 584 h 625"/>
                  <a:gd name="T6" fmla="*/ 30 w 97"/>
                  <a:gd name="T7" fmla="*/ 500 h 625"/>
                  <a:gd name="T8" fmla="*/ 30 w 97"/>
                  <a:gd name="T9" fmla="*/ 487 h 625"/>
                  <a:gd name="T10" fmla="*/ 43 w 97"/>
                  <a:gd name="T11" fmla="*/ 446 h 625"/>
                  <a:gd name="T12" fmla="*/ 50 w 97"/>
                  <a:gd name="T13" fmla="*/ 377 h 625"/>
                  <a:gd name="T14" fmla="*/ 55 w 97"/>
                  <a:gd name="T15" fmla="*/ 336 h 625"/>
                  <a:gd name="T16" fmla="*/ 63 w 97"/>
                  <a:gd name="T17" fmla="*/ 207 h 625"/>
                  <a:gd name="T18" fmla="*/ 55 w 97"/>
                  <a:gd name="T19" fmla="*/ 199 h 625"/>
                  <a:gd name="T20" fmla="*/ 55 w 97"/>
                  <a:gd name="T21" fmla="*/ 186 h 625"/>
                  <a:gd name="T22" fmla="*/ 50 w 97"/>
                  <a:gd name="T23" fmla="*/ 166 h 625"/>
                  <a:gd name="T24" fmla="*/ 50 w 97"/>
                  <a:gd name="T25" fmla="*/ 76 h 625"/>
                  <a:gd name="T26" fmla="*/ 43 w 97"/>
                  <a:gd name="T27" fmla="*/ 62 h 625"/>
                  <a:gd name="T28" fmla="*/ 43 w 97"/>
                  <a:gd name="T29" fmla="*/ 21 h 625"/>
                  <a:gd name="T30" fmla="*/ 50 w 97"/>
                  <a:gd name="T31" fmla="*/ 16 h 625"/>
                  <a:gd name="T32" fmla="*/ 43 w 97"/>
                  <a:gd name="T33" fmla="*/ 8 h 625"/>
                  <a:gd name="T34" fmla="*/ 66 w 97"/>
                  <a:gd name="T35" fmla="*/ 0 h 625"/>
                  <a:gd name="T36" fmla="*/ 97 w 97"/>
                  <a:gd name="T37" fmla="*/ 8 h 625"/>
                  <a:gd name="T38" fmla="*/ 84 w 97"/>
                  <a:gd name="T39" fmla="*/ 14 h 625"/>
                  <a:gd name="T40" fmla="*/ 97 w 97"/>
                  <a:gd name="T41" fmla="*/ 41 h 625"/>
                  <a:gd name="T42" fmla="*/ 66 w 97"/>
                  <a:gd name="T43" fmla="*/ 354 h 625"/>
                  <a:gd name="T44" fmla="*/ 38 w 97"/>
                  <a:gd name="T45" fmla="*/ 522 h 625"/>
                  <a:gd name="T46" fmla="*/ 30 w 97"/>
                  <a:gd name="T47" fmla="*/ 557 h 625"/>
                  <a:gd name="T48" fmla="*/ 18 w 97"/>
                  <a:gd name="T49" fmla="*/ 571 h 625"/>
                  <a:gd name="T50" fmla="*/ 18 w 97"/>
                  <a:gd name="T51" fmla="*/ 604 h 625"/>
                  <a:gd name="T52" fmla="*/ 4 w 97"/>
                  <a:gd name="T53" fmla="*/ 625 h 6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7"/>
                  <a:gd name="T82" fmla="*/ 0 h 625"/>
                  <a:gd name="T83" fmla="*/ 97 w 97"/>
                  <a:gd name="T84" fmla="*/ 625 h 62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7" h="625">
                    <a:moveTo>
                      <a:pt x="4" y="625"/>
                    </a:moveTo>
                    <a:lnTo>
                      <a:pt x="0" y="612"/>
                    </a:lnTo>
                    <a:lnTo>
                      <a:pt x="0" y="584"/>
                    </a:lnTo>
                    <a:lnTo>
                      <a:pt x="30" y="500"/>
                    </a:lnTo>
                    <a:lnTo>
                      <a:pt x="30" y="487"/>
                    </a:lnTo>
                    <a:lnTo>
                      <a:pt x="43" y="446"/>
                    </a:lnTo>
                    <a:lnTo>
                      <a:pt x="50" y="377"/>
                    </a:lnTo>
                    <a:lnTo>
                      <a:pt x="55" y="336"/>
                    </a:lnTo>
                    <a:lnTo>
                      <a:pt x="63" y="207"/>
                    </a:lnTo>
                    <a:lnTo>
                      <a:pt x="55" y="199"/>
                    </a:lnTo>
                    <a:lnTo>
                      <a:pt x="55" y="186"/>
                    </a:lnTo>
                    <a:lnTo>
                      <a:pt x="50" y="166"/>
                    </a:lnTo>
                    <a:lnTo>
                      <a:pt x="50" y="76"/>
                    </a:lnTo>
                    <a:lnTo>
                      <a:pt x="43" y="62"/>
                    </a:lnTo>
                    <a:lnTo>
                      <a:pt x="43" y="21"/>
                    </a:lnTo>
                    <a:lnTo>
                      <a:pt x="50" y="16"/>
                    </a:lnTo>
                    <a:lnTo>
                      <a:pt x="43" y="8"/>
                    </a:lnTo>
                    <a:lnTo>
                      <a:pt x="66" y="0"/>
                    </a:lnTo>
                    <a:lnTo>
                      <a:pt x="97" y="8"/>
                    </a:lnTo>
                    <a:lnTo>
                      <a:pt x="84" y="14"/>
                    </a:lnTo>
                    <a:lnTo>
                      <a:pt x="97" y="41"/>
                    </a:lnTo>
                    <a:lnTo>
                      <a:pt x="66" y="354"/>
                    </a:lnTo>
                    <a:lnTo>
                      <a:pt x="38" y="522"/>
                    </a:lnTo>
                    <a:lnTo>
                      <a:pt x="30" y="557"/>
                    </a:lnTo>
                    <a:lnTo>
                      <a:pt x="18" y="571"/>
                    </a:lnTo>
                    <a:lnTo>
                      <a:pt x="18" y="604"/>
                    </a:lnTo>
                    <a:lnTo>
                      <a:pt x="4" y="625"/>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5" name="Freeform 10"/>
              <p:cNvSpPr>
                <a:spLocks/>
              </p:cNvSpPr>
              <p:nvPr/>
            </p:nvSpPr>
            <p:spPr bwMode="auto">
              <a:xfrm>
                <a:off x="4390" y="2889"/>
                <a:ext cx="348" cy="841"/>
              </a:xfrm>
              <a:custGeom>
                <a:avLst/>
                <a:gdLst>
                  <a:gd name="T0" fmla="*/ 0 w 348"/>
                  <a:gd name="T1" fmla="*/ 282 h 841"/>
                  <a:gd name="T2" fmla="*/ 1 w 348"/>
                  <a:gd name="T3" fmla="*/ 293 h 841"/>
                  <a:gd name="T4" fmla="*/ 7 w 348"/>
                  <a:gd name="T5" fmla="*/ 315 h 841"/>
                  <a:gd name="T6" fmla="*/ 19 w 348"/>
                  <a:gd name="T7" fmla="*/ 329 h 841"/>
                  <a:gd name="T8" fmla="*/ 19 w 348"/>
                  <a:gd name="T9" fmla="*/ 370 h 841"/>
                  <a:gd name="T10" fmla="*/ 1 w 348"/>
                  <a:gd name="T11" fmla="*/ 446 h 841"/>
                  <a:gd name="T12" fmla="*/ 1 w 348"/>
                  <a:gd name="T13" fmla="*/ 465 h 841"/>
                  <a:gd name="T14" fmla="*/ 7 w 348"/>
                  <a:gd name="T15" fmla="*/ 473 h 841"/>
                  <a:gd name="T16" fmla="*/ 7 w 348"/>
                  <a:gd name="T17" fmla="*/ 534 h 841"/>
                  <a:gd name="T18" fmla="*/ 14 w 348"/>
                  <a:gd name="T19" fmla="*/ 555 h 841"/>
                  <a:gd name="T20" fmla="*/ 19 w 348"/>
                  <a:gd name="T21" fmla="*/ 610 h 841"/>
                  <a:gd name="T22" fmla="*/ 26 w 348"/>
                  <a:gd name="T23" fmla="*/ 630 h 841"/>
                  <a:gd name="T24" fmla="*/ 32 w 348"/>
                  <a:gd name="T25" fmla="*/ 671 h 841"/>
                  <a:gd name="T26" fmla="*/ 39 w 348"/>
                  <a:gd name="T27" fmla="*/ 684 h 841"/>
                  <a:gd name="T28" fmla="*/ 39 w 348"/>
                  <a:gd name="T29" fmla="*/ 821 h 841"/>
                  <a:gd name="T30" fmla="*/ 64 w 348"/>
                  <a:gd name="T31" fmla="*/ 835 h 841"/>
                  <a:gd name="T32" fmla="*/ 182 w 348"/>
                  <a:gd name="T33" fmla="*/ 835 h 841"/>
                  <a:gd name="T34" fmla="*/ 196 w 348"/>
                  <a:gd name="T35" fmla="*/ 837 h 841"/>
                  <a:gd name="T36" fmla="*/ 268 w 348"/>
                  <a:gd name="T37" fmla="*/ 841 h 841"/>
                  <a:gd name="T38" fmla="*/ 302 w 348"/>
                  <a:gd name="T39" fmla="*/ 835 h 841"/>
                  <a:gd name="T40" fmla="*/ 336 w 348"/>
                  <a:gd name="T41" fmla="*/ 833 h 841"/>
                  <a:gd name="T42" fmla="*/ 348 w 348"/>
                  <a:gd name="T43" fmla="*/ 802 h 841"/>
                  <a:gd name="T44" fmla="*/ 328 w 348"/>
                  <a:gd name="T45" fmla="*/ 739 h 841"/>
                  <a:gd name="T46" fmla="*/ 307 w 348"/>
                  <a:gd name="T47" fmla="*/ 682 h 841"/>
                  <a:gd name="T48" fmla="*/ 293 w 348"/>
                  <a:gd name="T49" fmla="*/ 612 h 841"/>
                  <a:gd name="T50" fmla="*/ 282 w 348"/>
                  <a:gd name="T51" fmla="*/ 569 h 841"/>
                  <a:gd name="T52" fmla="*/ 264 w 348"/>
                  <a:gd name="T53" fmla="*/ 542 h 841"/>
                  <a:gd name="T54" fmla="*/ 244 w 348"/>
                  <a:gd name="T55" fmla="*/ 473 h 841"/>
                  <a:gd name="T56" fmla="*/ 244 w 348"/>
                  <a:gd name="T57" fmla="*/ 438 h 841"/>
                  <a:gd name="T58" fmla="*/ 227 w 348"/>
                  <a:gd name="T59" fmla="*/ 364 h 841"/>
                  <a:gd name="T60" fmla="*/ 219 w 348"/>
                  <a:gd name="T61" fmla="*/ 307 h 841"/>
                  <a:gd name="T62" fmla="*/ 207 w 348"/>
                  <a:gd name="T63" fmla="*/ 246 h 841"/>
                  <a:gd name="T64" fmla="*/ 207 w 348"/>
                  <a:gd name="T65" fmla="*/ 239 h 841"/>
                  <a:gd name="T66" fmla="*/ 202 w 348"/>
                  <a:gd name="T67" fmla="*/ 211 h 841"/>
                  <a:gd name="T68" fmla="*/ 202 w 348"/>
                  <a:gd name="T69" fmla="*/ 143 h 841"/>
                  <a:gd name="T70" fmla="*/ 227 w 348"/>
                  <a:gd name="T71" fmla="*/ 33 h 841"/>
                  <a:gd name="T72" fmla="*/ 239 w 348"/>
                  <a:gd name="T73" fmla="*/ 6 h 841"/>
                  <a:gd name="T74" fmla="*/ 232 w 348"/>
                  <a:gd name="T75" fmla="*/ 0 h 841"/>
                  <a:gd name="T76" fmla="*/ 128 w 348"/>
                  <a:gd name="T77" fmla="*/ 168 h 841"/>
                  <a:gd name="T78" fmla="*/ 82 w 348"/>
                  <a:gd name="T79" fmla="*/ 192 h 841"/>
                  <a:gd name="T80" fmla="*/ 39 w 348"/>
                  <a:gd name="T81" fmla="*/ 246 h 841"/>
                  <a:gd name="T82" fmla="*/ 32 w 348"/>
                  <a:gd name="T83" fmla="*/ 260 h 841"/>
                  <a:gd name="T84" fmla="*/ 39 w 348"/>
                  <a:gd name="T85" fmla="*/ 246 h 841"/>
                  <a:gd name="T86" fmla="*/ 64 w 348"/>
                  <a:gd name="T87" fmla="*/ 205 h 841"/>
                  <a:gd name="T88" fmla="*/ 82 w 348"/>
                  <a:gd name="T89" fmla="*/ 157 h 841"/>
                  <a:gd name="T90" fmla="*/ 89 w 348"/>
                  <a:gd name="T91" fmla="*/ 157 h 841"/>
                  <a:gd name="T92" fmla="*/ 89 w 348"/>
                  <a:gd name="T93" fmla="*/ 151 h 841"/>
                  <a:gd name="T94" fmla="*/ 144 w 348"/>
                  <a:gd name="T95" fmla="*/ 69 h 841"/>
                  <a:gd name="T96" fmla="*/ 144 w 348"/>
                  <a:gd name="T97" fmla="*/ 61 h 841"/>
                  <a:gd name="T98" fmla="*/ 139 w 348"/>
                  <a:gd name="T99" fmla="*/ 55 h 841"/>
                  <a:gd name="T100" fmla="*/ 93 w 348"/>
                  <a:gd name="T101" fmla="*/ 108 h 841"/>
                  <a:gd name="T102" fmla="*/ 7 w 348"/>
                  <a:gd name="T103" fmla="*/ 225 h 841"/>
                  <a:gd name="T104" fmla="*/ 5 w 348"/>
                  <a:gd name="T105" fmla="*/ 233 h 841"/>
                  <a:gd name="T106" fmla="*/ 1 w 348"/>
                  <a:gd name="T107" fmla="*/ 246 h 841"/>
                  <a:gd name="T108" fmla="*/ 0 w 348"/>
                  <a:gd name="T109" fmla="*/ 282 h 8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48"/>
                  <a:gd name="T166" fmla="*/ 0 h 841"/>
                  <a:gd name="T167" fmla="*/ 348 w 348"/>
                  <a:gd name="T168" fmla="*/ 841 h 84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48" h="841">
                    <a:moveTo>
                      <a:pt x="0" y="282"/>
                    </a:moveTo>
                    <a:lnTo>
                      <a:pt x="1" y="293"/>
                    </a:lnTo>
                    <a:lnTo>
                      <a:pt x="7" y="315"/>
                    </a:lnTo>
                    <a:lnTo>
                      <a:pt x="19" y="329"/>
                    </a:lnTo>
                    <a:lnTo>
                      <a:pt x="19" y="370"/>
                    </a:lnTo>
                    <a:lnTo>
                      <a:pt x="1" y="446"/>
                    </a:lnTo>
                    <a:lnTo>
                      <a:pt x="1" y="465"/>
                    </a:lnTo>
                    <a:lnTo>
                      <a:pt x="7" y="473"/>
                    </a:lnTo>
                    <a:lnTo>
                      <a:pt x="7" y="534"/>
                    </a:lnTo>
                    <a:lnTo>
                      <a:pt x="14" y="555"/>
                    </a:lnTo>
                    <a:lnTo>
                      <a:pt x="19" y="610"/>
                    </a:lnTo>
                    <a:lnTo>
                      <a:pt x="26" y="630"/>
                    </a:lnTo>
                    <a:lnTo>
                      <a:pt x="32" y="671"/>
                    </a:lnTo>
                    <a:lnTo>
                      <a:pt x="39" y="684"/>
                    </a:lnTo>
                    <a:lnTo>
                      <a:pt x="39" y="821"/>
                    </a:lnTo>
                    <a:lnTo>
                      <a:pt x="64" y="835"/>
                    </a:lnTo>
                    <a:lnTo>
                      <a:pt x="182" y="835"/>
                    </a:lnTo>
                    <a:lnTo>
                      <a:pt x="196" y="837"/>
                    </a:lnTo>
                    <a:lnTo>
                      <a:pt x="268" y="841"/>
                    </a:lnTo>
                    <a:lnTo>
                      <a:pt x="302" y="835"/>
                    </a:lnTo>
                    <a:lnTo>
                      <a:pt x="336" y="833"/>
                    </a:lnTo>
                    <a:lnTo>
                      <a:pt x="348" y="802"/>
                    </a:lnTo>
                    <a:lnTo>
                      <a:pt x="328" y="739"/>
                    </a:lnTo>
                    <a:lnTo>
                      <a:pt x="307" y="682"/>
                    </a:lnTo>
                    <a:lnTo>
                      <a:pt x="293" y="612"/>
                    </a:lnTo>
                    <a:lnTo>
                      <a:pt x="282" y="569"/>
                    </a:lnTo>
                    <a:lnTo>
                      <a:pt x="264" y="542"/>
                    </a:lnTo>
                    <a:lnTo>
                      <a:pt x="244" y="473"/>
                    </a:lnTo>
                    <a:lnTo>
                      <a:pt x="244" y="438"/>
                    </a:lnTo>
                    <a:lnTo>
                      <a:pt x="227" y="364"/>
                    </a:lnTo>
                    <a:lnTo>
                      <a:pt x="219" y="307"/>
                    </a:lnTo>
                    <a:lnTo>
                      <a:pt x="207" y="246"/>
                    </a:lnTo>
                    <a:lnTo>
                      <a:pt x="207" y="239"/>
                    </a:lnTo>
                    <a:lnTo>
                      <a:pt x="202" y="211"/>
                    </a:lnTo>
                    <a:lnTo>
                      <a:pt x="202" y="143"/>
                    </a:lnTo>
                    <a:lnTo>
                      <a:pt x="227" y="33"/>
                    </a:lnTo>
                    <a:lnTo>
                      <a:pt x="239" y="6"/>
                    </a:lnTo>
                    <a:lnTo>
                      <a:pt x="232" y="0"/>
                    </a:lnTo>
                    <a:lnTo>
                      <a:pt x="128" y="168"/>
                    </a:lnTo>
                    <a:lnTo>
                      <a:pt x="82" y="192"/>
                    </a:lnTo>
                    <a:lnTo>
                      <a:pt x="39" y="246"/>
                    </a:lnTo>
                    <a:lnTo>
                      <a:pt x="32" y="260"/>
                    </a:lnTo>
                    <a:lnTo>
                      <a:pt x="39" y="246"/>
                    </a:lnTo>
                    <a:lnTo>
                      <a:pt x="64" y="205"/>
                    </a:lnTo>
                    <a:lnTo>
                      <a:pt x="82" y="157"/>
                    </a:lnTo>
                    <a:lnTo>
                      <a:pt x="89" y="157"/>
                    </a:lnTo>
                    <a:lnTo>
                      <a:pt x="89" y="151"/>
                    </a:lnTo>
                    <a:lnTo>
                      <a:pt x="144" y="69"/>
                    </a:lnTo>
                    <a:lnTo>
                      <a:pt x="144" y="61"/>
                    </a:lnTo>
                    <a:lnTo>
                      <a:pt x="139" y="55"/>
                    </a:lnTo>
                    <a:lnTo>
                      <a:pt x="93" y="108"/>
                    </a:lnTo>
                    <a:lnTo>
                      <a:pt x="7" y="225"/>
                    </a:lnTo>
                    <a:lnTo>
                      <a:pt x="5" y="233"/>
                    </a:lnTo>
                    <a:lnTo>
                      <a:pt x="1" y="246"/>
                    </a:lnTo>
                    <a:lnTo>
                      <a:pt x="0" y="282"/>
                    </a:lnTo>
                    <a:close/>
                  </a:path>
                </a:pathLst>
              </a:custGeom>
              <a:solidFill>
                <a:srgbClr val="FFAB57"/>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6" name="Freeform 11"/>
              <p:cNvSpPr>
                <a:spLocks/>
              </p:cNvSpPr>
              <p:nvPr/>
            </p:nvSpPr>
            <p:spPr bwMode="auto">
              <a:xfrm>
                <a:off x="4390" y="2889"/>
                <a:ext cx="348" cy="841"/>
              </a:xfrm>
              <a:custGeom>
                <a:avLst/>
                <a:gdLst>
                  <a:gd name="T0" fmla="*/ 0 w 348"/>
                  <a:gd name="T1" fmla="*/ 282 h 841"/>
                  <a:gd name="T2" fmla="*/ 1 w 348"/>
                  <a:gd name="T3" fmla="*/ 293 h 841"/>
                  <a:gd name="T4" fmla="*/ 7 w 348"/>
                  <a:gd name="T5" fmla="*/ 315 h 841"/>
                  <a:gd name="T6" fmla="*/ 19 w 348"/>
                  <a:gd name="T7" fmla="*/ 329 h 841"/>
                  <a:gd name="T8" fmla="*/ 19 w 348"/>
                  <a:gd name="T9" fmla="*/ 370 h 841"/>
                  <a:gd name="T10" fmla="*/ 1 w 348"/>
                  <a:gd name="T11" fmla="*/ 446 h 841"/>
                  <a:gd name="T12" fmla="*/ 1 w 348"/>
                  <a:gd name="T13" fmla="*/ 465 h 841"/>
                  <a:gd name="T14" fmla="*/ 7 w 348"/>
                  <a:gd name="T15" fmla="*/ 473 h 841"/>
                  <a:gd name="T16" fmla="*/ 7 w 348"/>
                  <a:gd name="T17" fmla="*/ 534 h 841"/>
                  <a:gd name="T18" fmla="*/ 14 w 348"/>
                  <a:gd name="T19" fmla="*/ 555 h 841"/>
                  <a:gd name="T20" fmla="*/ 19 w 348"/>
                  <a:gd name="T21" fmla="*/ 610 h 841"/>
                  <a:gd name="T22" fmla="*/ 26 w 348"/>
                  <a:gd name="T23" fmla="*/ 630 h 841"/>
                  <a:gd name="T24" fmla="*/ 32 w 348"/>
                  <a:gd name="T25" fmla="*/ 671 h 841"/>
                  <a:gd name="T26" fmla="*/ 39 w 348"/>
                  <a:gd name="T27" fmla="*/ 684 h 841"/>
                  <a:gd name="T28" fmla="*/ 39 w 348"/>
                  <a:gd name="T29" fmla="*/ 821 h 841"/>
                  <a:gd name="T30" fmla="*/ 64 w 348"/>
                  <a:gd name="T31" fmla="*/ 835 h 841"/>
                  <a:gd name="T32" fmla="*/ 182 w 348"/>
                  <a:gd name="T33" fmla="*/ 835 h 841"/>
                  <a:gd name="T34" fmla="*/ 196 w 348"/>
                  <a:gd name="T35" fmla="*/ 837 h 841"/>
                  <a:gd name="T36" fmla="*/ 268 w 348"/>
                  <a:gd name="T37" fmla="*/ 841 h 841"/>
                  <a:gd name="T38" fmla="*/ 302 w 348"/>
                  <a:gd name="T39" fmla="*/ 835 h 841"/>
                  <a:gd name="T40" fmla="*/ 336 w 348"/>
                  <a:gd name="T41" fmla="*/ 833 h 841"/>
                  <a:gd name="T42" fmla="*/ 348 w 348"/>
                  <a:gd name="T43" fmla="*/ 802 h 841"/>
                  <a:gd name="T44" fmla="*/ 328 w 348"/>
                  <a:gd name="T45" fmla="*/ 739 h 841"/>
                  <a:gd name="T46" fmla="*/ 307 w 348"/>
                  <a:gd name="T47" fmla="*/ 682 h 841"/>
                  <a:gd name="T48" fmla="*/ 293 w 348"/>
                  <a:gd name="T49" fmla="*/ 612 h 841"/>
                  <a:gd name="T50" fmla="*/ 282 w 348"/>
                  <a:gd name="T51" fmla="*/ 569 h 841"/>
                  <a:gd name="T52" fmla="*/ 264 w 348"/>
                  <a:gd name="T53" fmla="*/ 542 h 841"/>
                  <a:gd name="T54" fmla="*/ 244 w 348"/>
                  <a:gd name="T55" fmla="*/ 473 h 841"/>
                  <a:gd name="T56" fmla="*/ 244 w 348"/>
                  <a:gd name="T57" fmla="*/ 438 h 841"/>
                  <a:gd name="T58" fmla="*/ 227 w 348"/>
                  <a:gd name="T59" fmla="*/ 364 h 841"/>
                  <a:gd name="T60" fmla="*/ 219 w 348"/>
                  <a:gd name="T61" fmla="*/ 307 h 841"/>
                  <a:gd name="T62" fmla="*/ 207 w 348"/>
                  <a:gd name="T63" fmla="*/ 246 h 841"/>
                  <a:gd name="T64" fmla="*/ 207 w 348"/>
                  <a:gd name="T65" fmla="*/ 239 h 841"/>
                  <a:gd name="T66" fmla="*/ 202 w 348"/>
                  <a:gd name="T67" fmla="*/ 211 h 841"/>
                  <a:gd name="T68" fmla="*/ 202 w 348"/>
                  <a:gd name="T69" fmla="*/ 143 h 841"/>
                  <a:gd name="T70" fmla="*/ 227 w 348"/>
                  <a:gd name="T71" fmla="*/ 33 h 841"/>
                  <a:gd name="T72" fmla="*/ 239 w 348"/>
                  <a:gd name="T73" fmla="*/ 6 h 841"/>
                  <a:gd name="T74" fmla="*/ 232 w 348"/>
                  <a:gd name="T75" fmla="*/ 0 h 841"/>
                  <a:gd name="T76" fmla="*/ 128 w 348"/>
                  <a:gd name="T77" fmla="*/ 168 h 841"/>
                  <a:gd name="T78" fmla="*/ 82 w 348"/>
                  <a:gd name="T79" fmla="*/ 192 h 841"/>
                  <a:gd name="T80" fmla="*/ 39 w 348"/>
                  <a:gd name="T81" fmla="*/ 246 h 841"/>
                  <a:gd name="T82" fmla="*/ 32 w 348"/>
                  <a:gd name="T83" fmla="*/ 260 h 841"/>
                  <a:gd name="T84" fmla="*/ 39 w 348"/>
                  <a:gd name="T85" fmla="*/ 246 h 841"/>
                  <a:gd name="T86" fmla="*/ 64 w 348"/>
                  <a:gd name="T87" fmla="*/ 205 h 841"/>
                  <a:gd name="T88" fmla="*/ 82 w 348"/>
                  <a:gd name="T89" fmla="*/ 157 h 841"/>
                  <a:gd name="T90" fmla="*/ 89 w 348"/>
                  <a:gd name="T91" fmla="*/ 157 h 841"/>
                  <a:gd name="T92" fmla="*/ 89 w 348"/>
                  <a:gd name="T93" fmla="*/ 151 h 841"/>
                  <a:gd name="T94" fmla="*/ 144 w 348"/>
                  <a:gd name="T95" fmla="*/ 69 h 841"/>
                  <a:gd name="T96" fmla="*/ 144 w 348"/>
                  <a:gd name="T97" fmla="*/ 61 h 841"/>
                  <a:gd name="T98" fmla="*/ 139 w 348"/>
                  <a:gd name="T99" fmla="*/ 55 h 841"/>
                  <a:gd name="T100" fmla="*/ 93 w 348"/>
                  <a:gd name="T101" fmla="*/ 108 h 841"/>
                  <a:gd name="T102" fmla="*/ 7 w 348"/>
                  <a:gd name="T103" fmla="*/ 225 h 841"/>
                  <a:gd name="T104" fmla="*/ 5 w 348"/>
                  <a:gd name="T105" fmla="*/ 233 h 841"/>
                  <a:gd name="T106" fmla="*/ 1 w 348"/>
                  <a:gd name="T107" fmla="*/ 246 h 841"/>
                  <a:gd name="T108" fmla="*/ 0 w 348"/>
                  <a:gd name="T109" fmla="*/ 282 h 8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48"/>
                  <a:gd name="T166" fmla="*/ 0 h 841"/>
                  <a:gd name="T167" fmla="*/ 348 w 348"/>
                  <a:gd name="T168" fmla="*/ 841 h 84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48" h="841">
                    <a:moveTo>
                      <a:pt x="0" y="282"/>
                    </a:moveTo>
                    <a:lnTo>
                      <a:pt x="1" y="293"/>
                    </a:lnTo>
                    <a:lnTo>
                      <a:pt x="7" y="315"/>
                    </a:lnTo>
                    <a:lnTo>
                      <a:pt x="19" y="329"/>
                    </a:lnTo>
                    <a:lnTo>
                      <a:pt x="19" y="370"/>
                    </a:lnTo>
                    <a:lnTo>
                      <a:pt x="1" y="446"/>
                    </a:lnTo>
                    <a:lnTo>
                      <a:pt x="1" y="465"/>
                    </a:lnTo>
                    <a:lnTo>
                      <a:pt x="7" y="473"/>
                    </a:lnTo>
                    <a:lnTo>
                      <a:pt x="7" y="534"/>
                    </a:lnTo>
                    <a:lnTo>
                      <a:pt x="14" y="555"/>
                    </a:lnTo>
                    <a:lnTo>
                      <a:pt x="19" y="610"/>
                    </a:lnTo>
                    <a:lnTo>
                      <a:pt x="26" y="630"/>
                    </a:lnTo>
                    <a:lnTo>
                      <a:pt x="32" y="671"/>
                    </a:lnTo>
                    <a:lnTo>
                      <a:pt x="39" y="684"/>
                    </a:lnTo>
                    <a:lnTo>
                      <a:pt x="39" y="821"/>
                    </a:lnTo>
                    <a:lnTo>
                      <a:pt x="64" y="835"/>
                    </a:lnTo>
                    <a:lnTo>
                      <a:pt x="182" y="835"/>
                    </a:lnTo>
                    <a:lnTo>
                      <a:pt x="196" y="837"/>
                    </a:lnTo>
                    <a:lnTo>
                      <a:pt x="268" y="841"/>
                    </a:lnTo>
                    <a:lnTo>
                      <a:pt x="302" y="835"/>
                    </a:lnTo>
                    <a:lnTo>
                      <a:pt x="336" y="833"/>
                    </a:lnTo>
                    <a:lnTo>
                      <a:pt x="348" y="802"/>
                    </a:lnTo>
                    <a:lnTo>
                      <a:pt x="328" y="739"/>
                    </a:lnTo>
                    <a:lnTo>
                      <a:pt x="307" y="682"/>
                    </a:lnTo>
                    <a:lnTo>
                      <a:pt x="293" y="612"/>
                    </a:lnTo>
                    <a:lnTo>
                      <a:pt x="282" y="569"/>
                    </a:lnTo>
                    <a:lnTo>
                      <a:pt x="264" y="542"/>
                    </a:lnTo>
                    <a:lnTo>
                      <a:pt x="244" y="473"/>
                    </a:lnTo>
                    <a:lnTo>
                      <a:pt x="244" y="438"/>
                    </a:lnTo>
                    <a:lnTo>
                      <a:pt x="227" y="364"/>
                    </a:lnTo>
                    <a:lnTo>
                      <a:pt x="219" y="307"/>
                    </a:lnTo>
                    <a:lnTo>
                      <a:pt x="207" y="246"/>
                    </a:lnTo>
                    <a:lnTo>
                      <a:pt x="207" y="239"/>
                    </a:lnTo>
                    <a:lnTo>
                      <a:pt x="202" y="211"/>
                    </a:lnTo>
                    <a:lnTo>
                      <a:pt x="202" y="143"/>
                    </a:lnTo>
                    <a:lnTo>
                      <a:pt x="227" y="33"/>
                    </a:lnTo>
                    <a:lnTo>
                      <a:pt x="239" y="6"/>
                    </a:lnTo>
                    <a:lnTo>
                      <a:pt x="232" y="0"/>
                    </a:lnTo>
                    <a:lnTo>
                      <a:pt x="128" y="168"/>
                    </a:lnTo>
                    <a:lnTo>
                      <a:pt x="82" y="192"/>
                    </a:lnTo>
                    <a:lnTo>
                      <a:pt x="39" y="246"/>
                    </a:lnTo>
                    <a:lnTo>
                      <a:pt x="32" y="260"/>
                    </a:lnTo>
                    <a:lnTo>
                      <a:pt x="39" y="246"/>
                    </a:lnTo>
                    <a:lnTo>
                      <a:pt x="64" y="205"/>
                    </a:lnTo>
                    <a:lnTo>
                      <a:pt x="82" y="157"/>
                    </a:lnTo>
                    <a:lnTo>
                      <a:pt x="89" y="157"/>
                    </a:lnTo>
                    <a:lnTo>
                      <a:pt x="89" y="151"/>
                    </a:lnTo>
                    <a:lnTo>
                      <a:pt x="144" y="69"/>
                    </a:lnTo>
                    <a:lnTo>
                      <a:pt x="144" y="61"/>
                    </a:lnTo>
                    <a:lnTo>
                      <a:pt x="139" y="55"/>
                    </a:lnTo>
                    <a:lnTo>
                      <a:pt x="93" y="108"/>
                    </a:lnTo>
                    <a:lnTo>
                      <a:pt x="7" y="225"/>
                    </a:lnTo>
                    <a:lnTo>
                      <a:pt x="5" y="233"/>
                    </a:lnTo>
                    <a:lnTo>
                      <a:pt x="1" y="246"/>
                    </a:lnTo>
                    <a:lnTo>
                      <a:pt x="0" y="282"/>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7" name="Freeform 12"/>
              <p:cNvSpPr>
                <a:spLocks/>
              </p:cNvSpPr>
              <p:nvPr/>
            </p:nvSpPr>
            <p:spPr bwMode="auto">
              <a:xfrm>
                <a:off x="4199" y="886"/>
                <a:ext cx="87" cy="64"/>
              </a:xfrm>
              <a:custGeom>
                <a:avLst/>
                <a:gdLst>
                  <a:gd name="T0" fmla="*/ 87 w 87"/>
                  <a:gd name="T1" fmla="*/ 5 h 64"/>
                  <a:gd name="T2" fmla="*/ 51 w 87"/>
                  <a:gd name="T3" fmla="*/ 7 h 64"/>
                  <a:gd name="T4" fmla="*/ 50 w 87"/>
                  <a:gd name="T5" fmla="*/ 0 h 64"/>
                  <a:gd name="T6" fmla="*/ 0 w 87"/>
                  <a:gd name="T7" fmla="*/ 23 h 64"/>
                  <a:gd name="T8" fmla="*/ 0 w 87"/>
                  <a:gd name="T9" fmla="*/ 62 h 64"/>
                  <a:gd name="T10" fmla="*/ 44 w 87"/>
                  <a:gd name="T11" fmla="*/ 64 h 64"/>
                  <a:gd name="T12" fmla="*/ 76 w 87"/>
                  <a:gd name="T13" fmla="*/ 41 h 64"/>
                  <a:gd name="T14" fmla="*/ 87 w 87"/>
                  <a:gd name="T15" fmla="*/ 5 h 64"/>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64"/>
                  <a:gd name="T26" fmla="*/ 87 w 87"/>
                  <a:gd name="T27" fmla="*/ 64 h 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64">
                    <a:moveTo>
                      <a:pt x="87" y="5"/>
                    </a:moveTo>
                    <a:lnTo>
                      <a:pt x="51" y="7"/>
                    </a:lnTo>
                    <a:lnTo>
                      <a:pt x="50" y="0"/>
                    </a:lnTo>
                    <a:lnTo>
                      <a:pt x="0" y="23"/>
                    </a:lnTo>
                    <a:lnTo>
                      <a:pt x="0" y="62"/>
                    </a:lnTo>
                    <a:lnTo>
                      <a:pt x="44" y="64"/>
                    </a:lnTo>
                    <a:lnTo>
                      <a:pt x="76" y="41"/>
                    </a:lnTo>
                    <a:lnTo>
                      <a:pt x="87" y="5"/>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8" name="Freeform 13"/>
              <p:cNvSpPr>
                <a:spLocks/>
              </p:cNvSpPr>
              <p:nvPr/>
            </p:nvSpPr>
            <p:spPr bwMode="auto">
              <a:xfrm>
                <a:off x="4199" y="886"/>
                <a:ext cx="87" cy="64"/>
              </a:xfrm>
              <a:custGeom>
                <a:avLst/>
                <a:gdLst>
                  <a:gd name="T0" fmla="*/ 87 w 87"/>
                  <a:gd name="T1" fmla="*/ 5 h 64"/>
                  <a:gd name="T2" fmla="*/ 51 w 87"/>
                  <a:gd name="T3" fmla="*/ 7 h 64"/>
                  <a:gd name="T4" fmla="*/ 50 w 87"/>
                  <a:gd name="T5" fmla="*/ 0 h 64"/>
                  <a:gd name="T6" fmla="*/ 0 w 87"/>
                  <a:gd name="T7" fmla="*/ 23 h 64"/>
                  <a:gd name="T8" fmla="*/ 0 w 87"/>
                  <a:gd name="T9" fmla="*/ 62 h 64"/>
                  <a:gd name="T10" fmla="*/ 44 w 87"/>
                  <a:gd name="T11" fmla="*/ 64 h 64"/>
                  <a:gd name="T12" fmla="*/ 76 w 87"/>
                  <a:gd name="T13" fmla="*/ 41 h 64"/>
                  <a:gd name="T14" fmla="*/ 87 w 87"/>
                  <a:gd name="T15" fmla="*/ 5 h 64"/>
                  <a:gd name="T16" fmla="*/ 0 60000 65536"/>
                  <a:gd name="T17" fmla="*/ 0 60000 65536"/>
                  <a:gd name="T18" fmla="*/ 0 60000 65536"/>
                  <a:gd name="T19" fmla="*/ 0 60000 65536"/>
                  <a:gd name="T20" fmla="*/ 0 60000 65536"/>
                  <a:gd name="T21" fmla="*/ 0 60000 65536"/>
                  <a:gd name="T22" fmla="*/ 0 60000 65536"/>
                  <a:gd name="T23" fmla="*/ 0 60000 65536"/>
                  <a:gd name="T24" fmla="*/ 0 w 87"/>
                  <a:gd name="T25" fmla="*/ 0 h 64"/>
                  <a:gd name="T26" fmla="*/ 87 w 87"/>
                  <a:gd name="T27" fmla="*/ 64 h 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7" h="64">
                    <a:moveTo>
                      <a:pt x="87" y="5"/>
                    </a:moveTo>
                    <a:lnTo>
                      <a:pt x="51" y="7"/>
                    </a:lnTo>
                    <a:lnTo>
                      <a:pt x="50" y="0"/>
                    </a:lnTo>
                    <a:lnTo>
                      <a:pt x="0" y="23"/>
                    </a:lnTo>
                    <a:lnTo>
                      <a:pt x="0" y="62"/>
                    </a:lnTo>
                    <a:lnTo>
                      <a:pt x="44" y="64"/>
                    </a:lnTo>
                    <a:lnTo>
                      <a:pt x="76" y="41"/>
                    </a:lnTo>
                    <a:lnTo>
                      <a:pt x="87" y="5"/>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9" name="Freeform 14"/>
              <p:cNvSpPr>
                <a:spLocks/>
              </p:cNvSpPr>
              <p:nvPr/>
            </p:nvSpPr>
            <p:spPr bwMode="auto">
              <a:xfrm>
                <a:off x="3855" y="913"/>
                <a:ext cx="376" cy="833"/>
              </a:xfrm>
              <a:custGeom>
                <a:avLst/>
                <a:gdLst>
                  <a:gd name="T0" fmla="*/ 163 w 376"/>
                  <a:gd name="T1" fmla="*/ 168 h 833"/>
                  <a:gd name="T2" fmla="*/ 93 w 376"/>
                  <a:gd name="T3" fmla="*/ 174 h 833"/>
                  <a:gd name="T4" fmla="*/ 18 w 376"/>
                  <a:gd name="T5" fmla="*/ 283 h 833"/>
                  <a:gd name="T6" fmla="*/ 0 w 376"/>
                  <a:gd name="T7" fmla="*/ 414 h 833"/>
                  <a:gd name="T8" fmla="*/ 6 w 376"/>
                  <a:gd name="T9" fmla="*/ 434 h 833"/>
                  <a:gd name="T10" fmla="*/ 17 w 376"/>
                  <a:gd name="T11" fmla="*/ 485 h 833"/>
                  <a:gd name="T12" fmla="*/ 22 w 376"/>
                  <a:gd name="T13" fmla="*/ 498 h 833"/>
                  <a:gd name="T14" fmla="*/ 42 w 376"/>
                  <a:gd name="T15" fmla="*/ 537 h 833"/>
                  <a:gd name="T16" fmla="*/ 79 w 376"/>
                  <a:gd name="T17" fmla="*/ 625 h 833"/>
                  <a:gd name="T18" fmla="*/ 108 w 376"/>
                  <a:gd name="T19" fmla="*/ 684 h 833"/>
                  <a:gd name="T20" fmla="*/ 131 w 376"/>
                  <a:gd name="T21" fmla="*/ 792 h 833"/>
                  <a:gd name="T22" fmla="*/ 93 w 376"/>
                  <a:gd name="T23" fmla="*/ 797 h 833"/>
                  <a:gd name="T24" fmla="*/ 72 w 376"/>
                  <a:gd name="T25" fmla="*/ 805 h 833"/>
                  <a:gd name="T26" fmla="*/ 68 w 376"/>
                  <a:gd name="T27" fmla="*/ 819 h 833"/>
                  <a:gd name="T28" fmla="*/ 118 w 376"/>
                  <a:gd name="T29" fmla="*/ 833 h 833"/>
                  <a:gd name="T30" fmla="*/ 193 w 376"/>
                  <a:gd name="T31" fmla="*/ 825 h 833"/>
                  <a:gd name="T32" fmla="*/ 201 w 376"/>
                  <a:gd name="T33" fmla="*/ 805 h 833"/>
                  <a:gd name="T34" fmla="*/ 181 w 376"/>
                  <a:gd name="T35" fmla="*/ 729 h 833"/>
                  <a:gd name="T36" fmla="*/ 168 w 376"/>
                  <a:gd name="T37" fmla="*/ 668 h 833"/>
                  <a:gd name="T38" fmla="*/ 113 w 376"/>
                  <a:gd name="T39" fmla="*/ 496 h 833"/>
                  <a:gd name="T40" fmla="*/ 101 w 376"/>
                  <a:gd name="T41" fmla="*/ 448 h 833"/>
                  <a:gd name="T42" fmla="*/ 106 w 376"/>
                  <a:gd name="T43" fmla="*/ 414 h 833"/>
                  <a:gd name="T44" fmla="*/ 101 w 376"/>
                  <a:gd name="T45" fmla="*/ 360 h 833"/>
                  <a:gd name="T46" fmla="*/ 93 w 376"/>
                  <a:gd name="T47" fmla="*/ 324 h 833"/>
                  <a:gd name="T48" fmla="*/ 131 w 376"/>
                  <a:gd name="T49" fmla="*/ 297 h 833"/>
                  <a:gd name="T50" fmla="*/ 181 w 376"/>
                  <a:gd name="T51" fmla="*/ 264 h 833"/>
                  <a:gd name="T52" fmla="*/ 193 w 376"/>
                  <a:gd name="T53" fmla="*/ 283 h 833"/>
                  <a:gd name="T54" fmla="*/ 276 w 376"/>
                  <a:gd name="T55" fmla="*/ 318 h 833"/>
                  <a:gd name="T56" fmla="*/ 293 w 376"/>
                  <a:gd name="T57" fmla="*/ 283 h 833"/>
                  <a:gd name="T58" fmla="*/ 326 w 376"/>
                  <a:gd name="T59" fmla="*/ 264 h 833"/>
                  <a:gd name="T60" fmla="*/ 306 w 376"/>
                  <a:gd name="T61" fmla="*/ 229 h 833"/>
                  <a:gd name="T62" fmla="*/ 293 w 376"/>
                  <a:gd name="T63" fmla="*/ 201 h 833"/>
                  <a:gd name="T64" fmla="*/ 288 w 376"/>
                  <a:gd name="T65" fmla="*/ 182 h 833"/>
                  <a:gd name="T66" fmla="*/ 243 w 376"/>
                  <a:gd name="T67" fmla="*/ 160 h 833"/>
                  <a:gd name="T68" fmla="*/ 256 w 376"/>
                  <a:gd name="T69" fmla="*/ 133 h 833"/>
                  <a:gd name="T70" fmla="*/ 306 w 376"/>
                  <a:gd name="T71" fmla="*/ 86 h 833"/>
                  <a:gd name="T72" fmla="*/ 358 w 376"/>
                  <a:gd name="T73" fmla="*/ 41 h 833"/>
                  <a:gd name="T74" fmla="*/ 349 w 376"/>
                  <a:gd name="T75" fmla="*/ 37 h 833"/>
                  <a:gd name="T76" fmla="*/ 351 w 376"/>
                  <a:gd name="T77" fmla="*/ 17 h 833"/>
                  <a:gd name="T78" fmla="*/ 344 w 376"/>
                  <a:gd name="T79" fmla="*/ 0 h 833"/>
                  <a:gd name="T80" fmla="*/ 311 w 376"/>
                  <a:gd name="T81" fmla="*/ 10 h 833"/>
                  <a:gd name="T82" fmla="*/ 256 w 376"/>
                  <a:gd name="T83" fmla="*/ 51 h 83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6"/>
                  <a:gd name="T127" fmla="*/ 0 h 833"/>
                  <a:gd name="T128" fmla="*/ 376 w 376"/>
                  <a:gd name="T129" fmla="*/ 833 h 83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6" h="833">
                    <a:moveTo>
                      <a:pt x="193" y="139"/>
                    </a:moveTo>
                    <a:lnTo>
                      <a:pt x="163" y="168"/>
                    </a:lnTo>
                    <a:lnTo>
                      <a:pt x="113" y="168"/>
                    </a:lnTo>
                    <a:lnTo>
                      <a:pt x="93" y="174"/>
                    </a:lnTo>
                    <a:lnTo>
                      <a:pt x="88" y="195"/>
                    </a:lnTo>
                    <a:lnTo>
                      <a:pt x="18" y="283"/>
                    </a:lnTo>
                    <a:lnTo>
                      <a:pt x="0" y="338"/>
                    </a:lnTo>
                    <a:lnTo>
                      <a:pt x="0" y="414"/>
                    </a:lnTo>
                    <a:lnTo>
                      <a:pt x="0" y="428"/>
                    </a:lnTo>
                    <a:lnTo>
                      <a:pt x="6" y="434"/>
                    </a:lnTo>
                    <a:lnTo>
                      <a:pt x="9" y="459"/>
                    </a:lnTo>
                    <a:lnTo>
                      <a:pt x="17" y="485"/>
                    </a:lnTo>
                    <a:lnTo>
                      <a:pt x="22" y="492"/>
                    </a:lnTo>
                    <a:lnTo>
                      <a:pt x="22" y="498"/>
                    </a:lnTo>
                    <a:lnTo>
                      <a:pt x="67" y="588"/>
                    </a:lnTo>
                    <a:lnTo>
                      <a:pt x="42" y="537"/>
                    </a:lnTo>
                    <a:lnTo>
                      <a:pt x="70" y="604"/>
                    </a:lnTo>
                    <a:lnTo>
                      <a:pt x="79" y="625"/>
                    </a:lnTo>
                    <a:lnTo>
                      <a:pt x="92" y="637"/>
                    </a:lnTo>
                    <a:lnTo>
                      <a:pt x="108" y="684"/>
                    </a:lnTo>
                    <a:lnTo>
                      <a:pt x="138" y="770"/>
                    </a:lnTo>
                    <a:lnTo>
                      <a:pt x="131" y="792"/>
                    </a:lnTo>
                    <a:lnTo>
                      <a:pt x="113" y="797"/>
                    </a:lnTo>
                    <a:lnTo>
                      <a:pt x="93" y="797"/>
                    </a:lnTo>
                    <a:lnTo>
                      <a:pt x="81" y="805"/>
                    </a:lnTo>
                    <a:lnTo>
                      <a:pt x="72" y="805"/>
                    </a:lnTo>
                    <a:lnTo>
                      <a:pt x="63" y="805"/>
                    </a:lnTo>
                    <a:lnTo>
                      <a:pt x="68" y="819"/>
                    </a:lnTo>
                    <a:lnTo>
                      <a:pt x="93" y="833"/>
                    </a:lnTo>
                    <a:lnTo>
                      <a:pt x="118" y="833"/>
                    </a:lnTo>
                    <a:lnTo>
                      <a:pt x="131" y="825"/>
                    </a:lnTo>
                    <a:lnTo>
                      <a:pt x="193" y="825"/>
                    </a:lnTo>
                    <a:lnTo>
                      <a:pt x="201" y="811"/>
                    </a:lnTo>
                    <a:lnTo>
                      <a:pt x="201" y="805"/>
                    </a:lnTo>
                    <a:lnTo>
                      <a:pt x="181" y="756"/>
                    </a:lnTo>
                    <a:lnTo>
                      <a:pt x="181" y="729"/>
                    </a:lnTo>
                    <a:lnTo>
                      <a:pt x="176" y="709"/>
                    </a:lnTo>
                    <a:lnTo>
                      <a:pt x="168" y="668"/>
                    </a:lnTo>
                    <a:lnTo>
                      <a:pt x="131" y="571"/>
                    </a:lnTo>
                    <a:lnTo>
                      <a:pt x="113" y="496"/>
                    </a:lnTo>
                    <a:lnTo>
                      <a:pt x="106" y="475"/>
                    </a:lnTo>
                    <a:lnTo>
                      <a:pt x="101" y="448"/>
                    </a:lnTo>
                    <a:lnTo>
                      <a:pt x="101" y="434"/>
                    </a:lnTo>
                    <a:lnTo>
                      <a:pt x="106" y="414"/>
                    </a:lnTo>
                    <a:lnTo>
                      <a:pt x="106" y="393"/>
                    </a:lnTo>
                    <a:lnTo>
                      <a:pt x="101" y="360"/>
                    </a:lnTo>
                    <a:lnTo>
                      <a:pt x="93" y="346"/>
                    </a:lnTo>
                    <a:lnTo>
                      <a:pt x="93" y="324"/>
                    </a:lnTo>
                    <a:lnTo>
                      <a:pt x="131" y="305"/>
                    </a:lnTo>
                    <a:lnTo>
                      <a:pt x="131" y="297"/>
                    </a:lnTo>
                    <a:lnTo>
                      <a:pt x="138" y="297"/>
                    </a:lnTo>
                    <a:lnTo>
                      <a:pt x="181" y="264"/>
                    </a:lnTo>
                    <a:lnTo>
                      <a:pt x="193" y="270"/>
                    </a:lnTo>
                    <a:lnTo>
                      <a:pt x="193" y="283"/>
                    </a:lnTo>
                    <a:lnTo>
                      <a:pt x="226" y="332"/>
                    </a:lnTo>
                    <a:lnTo>
                      <a:pt x="276" y="318"/>
                    </a:lnTo>
                    <a:lnTo>
                      <a:pt x="293" y="297"/>
                    </a:lnTo>
                    <a:lnTo>
                      <a:pt x="293" y="283"/>
                    </a:lnTo>
                    <a:lnTo>
                      <a:pt x="318" y="277"/>
                    </a:lnTo>
                    <a:lnTo>
                      <a:pt x="326" y="264"/>
                    </a:lnTo>
                    <a:lnTo>
                      <a:pt x="326" y="229"/>
                    </a:lnTo>
                    <a:lnTo>
                      <a:pt x="306" y="229"/>
                    </a:lnTo>
                    <a:lnTo>
                      <a:pt x="301" y="215"/>
                    </a:lnTo>
                    <a:lnTo>
                      <a:pt x="293" y="201"/>
                    </a:lnTo>
                    <a:lnTo>
                      <a:pt x="293" y="182"/>
                    </a:lnTo>
                    <a:lnTo>
                      <a:pt x="288" y="182"/>
                    </a:lnTo>
                    <a:lnTo>
                      <a:pt x="268" y="160"/>
                    </a:lnTo>
                    <a:lnTo>
                      <a:pt x="243" y="160"/>
                    </a:lnTo>
                    <a:lnTo>
                      <a:pt x="243" y="154"/>
                    </a:lnTo>
                    <a:lnTo>
                      <a:pt x="256" y="133"/>
                    </a:lnTo>
                    <a:lnTo>
                      <a:pt x="276" y="109"/>
                    </a:lnTo>
                    <a:lnTo>
                      <a:pt x="306" y="86"/>
                    </a:lnTo>
                    <a:lnTo>
                      <a:pt x="306" y="78"/>
                    </a:lnTo>
                    <a:lnTo>
                      <a:pt x="358" y="41"/>
                    </a:lnTo>
                    <a:lnTo>
                      <a:pt x="369" y="37"/>
                    </a:lnTo>
                    <a:lnTo>
                      <a:pt x="349" y="37"/>
                    </a:lnTo>
                    <a:lnTo>
                      <a:pt x="344" y="31"/>
                    </a:lnTo>
                    <a:lnTo>
                      <a:pt x="351" y="17"/>
                    </a:lnTo>
                    <a:lnTo>
                      <a:pt x="376" y="4"/>
                    </a:lnTo>
                    <a:lnTo>
                      <a:pt x="344" y="0"/>
                    </a:lnTo>
                    <a:lnTo>
                      <a:pt x="327" y="10"/>
                    </a:lnTo>
                    <a:lnTo>
                      <a:pt x="311" y="10"/>
                    </a:lnTo>
                    <a:lnTo>
                      <a:pt x="283" y="19"/>
                    </a:lnTo>
                    <a:lnTo>
                      <a:pt x="256" y="51"/>
                    </a:lnTo>
                    <a:lnTo>
                      <a:pt x="193" y="139"/>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0" name="Freeform 15"/>
              <p:cNvSpPr>
                <a:spLocks/>
              </p:cNvSpPr>
              <p:nvPr/>
            </p:nvSpPr>
            <p:spPr bwMode="auto">
              <a:xfrm>
                <a:off x="3855" y="913"/>
                <a:ext cx="376" cy="833"/>
              </a:xfrm>
              <a:custGeom>
                <a:avLst/>
                <a:gdLst>
                  <a:gd name="T0" fmla="*/ 163 w 376"/>
                  <a:gd name="T1" fmla="*/ 168 h 833"/>
                  <a:gd name="T2" fmla="*/ 93 w 376"/>
                  <a:gd name="T3" fmla="*/ 174 h 833"/>
                  <a:gd name="T4" fmla="*/ 18 w 376"/>
                  <a:gd name="T5" fmla="*/ 283 h 833"/>
                  <a:gd name="T6" fmla="*/ 0 w 376"/>
                  <a:gd name="T7" fmla="*/ 414 h 833"/>
                  <a:gd name="T8" fmla="*/ 6 w 376"/>
                  <a:gd name="T9" fmla="*/ 434 h 833"/>
                  <a:gd name="T10" fmla="*/ 17 w 376"/>
                  <a:gd name="T11" fmla="*/ 485 h 833"/>
                  <a:gd name="T12" fmla="*/ 22 w 376"/>
                  <a:gd name="T13" fmla="*/ 498 h 833"/>
                  <a:gd name="T14" fmla="*/ 42 w 376"/>
                  <a:gd name="T15" fmla="*/ 537 h 833"/>
                  <a:gd name="T16" fmla="*/ 79 w 376"/>
                  <a:gd name="T17" fmla="*/ 625 h 833"/>
                  <a:gd name="T18" fmla="*/ 108 w 376"/>
                  <a:gd name="T19" fmla="*/ 684 h 833"/>
                  <a:gd name="T20" fmla="*/ 131 w 376"/>
                  <a:gd name="T21" fmla="*/ 792 h 833"/>
                  <a:gd name="T22" fmla="*/ 93 w 376"/>
                  <a:gd name="T23" fmla="*/ 797 h 833"/>
                  <a:gd name="T24" fmla="*/ 72 w 376"/>
                  <a:gd name="T25" fmla="*/ 805 h 833"/>
                  <a:gd name="T26" fmla="*/ 68 w 376"/>
                  <a:gd name="T27" fmla="*/ 819 h 833"/>
                  <a:gd name="T28" fmla="*/ 118 w 376"/>
                  <a:gd name="T29" fmla="*/ 833 h 833"/>
                  <a:gd name="T30" fmla="*/ 193 w 376"/>
                  <a:gd name="T31" fmla="*/ 825 h 833"/>
                  <a:gd name="T32" fmla="*/ 201 w 376"/>
                  <a:gd name="T33" fmla="*/ 805 h 833"/>
                  <a:gd name="T34" fmla="*/ 181 w 376"/>
                  <a:gd name="T35" fmla="*/ 729 h 833"/>
                  <a:gd name="T36" fmla="*/ 168 w 376"/>
                  <a:gd name="T37" fmla="*/ 668 h 833"/>
                  <a:gd name="T38" fmla="*/ 113 w 376"/>
                  <a:gd name="T39" fmla="*/ 496 h 833"/>
                  <a:gd name="T40" fmla="*/ 101 w 376"/>
                  <a:gd name="T41" fmla="*/ 448 h 833"/>
                  <a:gd name="T42" fmla="*/ 106 w 376"/>
                  <a:gd name="T43" fmla="*/ 414 h 833"/>
                  <a:gd name="T44" fmla="*/ 101 w 376"/>
                  <a:gd name="T45" fmla="*/ 360 h 833"/>
                  <a:gd name="T46" fmla="*/ 93 w 376"/>
                  <a:gd name="T47" fmla="*/ 324 h 833"/>
                  <a:gd name="T48" fmla="*/ 131 w 376"/>
                  <a:gd name="T49" fmla="*/ 297 h 833"/>
                  <a:gd name="T50" fmla="*/ 181 w 376"/>
                  <a:gd name="T51" fmla="*/ 264 h 833"/>
                  <a:gd name="T52" fmla="*/ 193 w 376"/>
                  <a:gd name="T53" fmla="*/ 283 h 833"/>
                  <a:gd name="T54" fmla="*/ 276 w 376"/>
                  <a:gd name="T55" fmla="*/ 318 h 833"/>
                  <a:gd name="T56" fmla="*/ 293 w 376"/>
                  <a:gd name="T57" fmla="*/ 283 h 833"/>
                  <a:gd name="T58" fmla="*/ 326 w 376"/>
                  <a:gd name="T59" fmla="*/ 264 h 833"/>
                  <a:gd name="T60" fmla="*/ 306 w 376"/>
                  <a:gd name="T61" fmla="*/ 229 h 833"/>
                  <a:gd name="T62" fmla="*/ 293 w 376"/>
                  <a:gd name="T63" fmla="*/ 201 h 833"/>
                  <a:gd name="T64" fmla="*/ 288 w 376"/>
                  <a:gd name="T65" fmla="*/ 182 h 833"/>
                  <a:gd name="T66" fmla="*/ 243 w 376"/>
                  <a:gd name="T67" fmla="*/ 160 h 833"/>
                  <a:gd name="T68" fmla="*/ 256 w 376"/>
                  <a:gd name="T69" fmla="*/ 133 h 833"/>
                  <a:gd name="T70" fmla="*/ 306 w 376"/>
                  <a:gd name="T71" fmla="*/ 86 h 833"/>
                  <a:gd name="T72" fmla="*/ 358 w 376"/>
                  <a:gd name="T73" fmla="*/ 41 h 833"/>
                  <a:gd name="T74" fmla="*/ 349 w 376"/>
                  <a:gd name="T75" fmla="*/ 37 h 833"/>
                  <a:gd name="T76" fmla="*/ 351 w 376"/>
                  <a:gd name="T77" fmla="*/ 17 h 833"/>
                  <a:gd name="T78" fmla="*/ 344 w 376"/>
                  <a:gd name="T79" fmla="*/ 0 h 833"/>
                  <a:gd name="T80" fmla="*/ 311 w 376"/>
                  <a:gd name="T81" fmla="*/ 10 h 833"/>
                  <a:gd name="T82" fmla="*/ 256 w 376"/>
                  <a:gd name="T83" fmla="*/ 51 h 83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6"/>
                  <a:gd name="T127" fmla="*/ 0 h 833"/>
                  <a:gd name="T128" fmla="*/ 376 w 376"/>
                  <a:gd name="T129" fmla="*/ 833 h 83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6" h="833">
                    <a:moveTo>
                      <a:pt x="193" y="139"/>
                    </a:moveTo>
                    <a:lnTo>
                      <a:pt x="163" y="168"/>
                    </a:lnTo>
                    <a:lnTo>
                      <a:pt x="113" y="168"/>
                    </a:lnTo>
                    <a:lnTo>
                      <a:pt x="93" y="174"/>
                    </a:lnTo>
                    <a:lnTo>
                      <a:pt x="88" y="195"/>
                    </a:lnTo>
                    <a:lnTo>
                      <a:pt x="18" y="283"/>
                    </a:lnTo>
                    <a:lnTo>
                      <a:pt x="0" y="338"/>
                    </a:lnTo>
                    <a:lnTo>
                      <a:pt x="0" y="414"/>
                    </a:lnTo>
                    <a:lnTo>
                      <a:pt x="0" y="428"/>
                    </a:lnTo>
                    <a:lnTo>
                      <a:pt x="6" y="434"/>
                    </a:lnTo>
                    <a:lnTo>
                      <a:pt x="9" y="459"/>
                    </a:lnTo>
                    <a:lnTo>
                      <a:pt x="17" y="485"/>
                    </a:lnTo>
                    <a:lnTo>
                      <a:pt x="22" y="492"/>
                    </a:lnTo>
                    <a:lnTo>
                      <a:pt x="22" y="498"/>
                    </a:lnTo>
                    <a:lnTo>
                      <a:pt x="67" y="588"/>
                    </a:lnTo>
                    <a:lnTo>
                      <a:pt x="42" y="537"/>
                    </a:lnTo>
                    <a:lnTo>
                      <a:pt x="70" y="604"/>
                    </a:lnTo>
                    <a:lnTo>
                      <a:pt x="79" y="625"/>
                    </a:lnTo>
                    <a:lnTo>
                      <a:pt x="92" y="637"/>
                    </a:lnTo>
                    <a:lnTo>
                      <a:pt x="108" y="684"/>
                    </a:lnTo>
                    <a:lnTo>
                      <a:pt x="138" y="770"/>
                    </a:lnTo>
                    <a:lnTo>
                      <a:pt x="131" y="792"/>
                    </a:lnTo>
                    <a:lnTo>
                      <a:pt x="113" y="797"/>
                    </a:lnTo>
                    <a:lnTo>
                      <a:pt x="93" y="797"/>
                    </a:lnTo>
                    <a:lnTo>
                      <a:pt x="81" y="805"/>
                    </a:lnTo>
                    <a:lnTo>
                      <a:pt x="72" y="805"/>
                    </a:lnTo>
                    <a:lnTo>
                      <a:pt x="63" y="805"/>
                    </a:lnTo>
                    <a:lnTo>
                      <a:pt x="68" y="819"/>
                    </a:lnTo>
                    <a:lnTo>
                      <a:pt x="93" y="833"/>
                    </a:lnTo>
                    <a:lnTo>
                      <a:pt x="118" y="833"/>
                    </a:lnTo>
                    <a:lnTo>
                      <a:pt x="131" y="825"/>
                    </a:lnTo>
                    <a:lnTo>
                      <a:pt x="193" y="825"/>
                    </a:lnTo>
                    <a:lnTo>
                      <a:pt x="201" y="811"/>
                    </a:lnTo>
                    <a:lnTo>
                      <a:pt x="201" y="805"/>
                    </a:lnTo>
                    <a:lnTo>
                      <a:pt x="181" y="756"/>
                    </a:lnTo>
                    <a:lnTo>
                      <a:pt x="181" y="729"/>
                    </a:lnTo>
                    <a:lnTo>
                      <a:pt x="176" y="709"/>
                    </a:lnTo>
                    <a:lnTo>
                      <a:pt x="168" y="668"/>
                    </a:lnTo>
                    <a:lnTo>
                      <a:pt x="131" y="571"/>
                    </a:lnTo>
                    <a:lnTo>
                      <a:pt x="113" y="496"/>
                    </a:lnTo>
                    <a:lnTo>
                      <a:pt x="106" y="475"/>
                    </a:lnTo>
                    <a:lnTo>
                      <a:pt x="101" y="448"/>
                    </a:lnTo>
                    <a:lnTo>
                      <a:pt x="101" y="434"/>
                    </a:lnTo>
                    <a:lnTo>
                      <a:pt x="106" y="414"/>
                    </a:lnTo>
                    <a:lnTo>
                      <a:pt x="106" y="393"/>
                    </a:lnTo>
                    <a:lnTo>
                      <a:pt x="101" y="360"/>
                    </a:lnTo>
                    <a:lnTo>
                      <a:pt x="93" y="346"/>
                    </a:lnTo>
                    <a:lnTo>
                      <a:pt x="93" y="324"/>
                    </a:lnTo>
                    <a:lnTo>
                      <a:pt x="131" y="305"/>
                    </a:lnTo>
                    <a:lnTo>
                      <a:pt x="131" y="297"/>
                    </a:lnTo>
                    <a:lnTo>
                      <a:pt x="138" y="297"/>
                    </a:lnTo>
                    <a:lnTo>
                      <a:pt x="181" y="264"/>
                    </a:lnTo>
                    <a:lnTo>
                      <a:pt x="193" y="270"/>
                    </a:lnTo>
                    <a:lnTo>
                      <a:pt x="193" y="283"/>
                    </a:lnTo>
                    <a:lnTo>
                      <a:pt x="226" y="332"/>
                    </a:lnTo>
                    <a:lnTo>
                      <a:pt x="276" y="318"/>
                    </a:lnTo>
                    <a:lnTo>
                      <a:pt x="293" y="297"/>
                    </a:lnTo>
                    <a:lnTo>
                      <a:pt x="293" y="283"/>
                    </a:lnTo>
                    <a:lnTo>
                      <a:pt x="318" y="277"/>
                    </a:lnTo>
                    <a:lnTo>
                      <a:pt x="326" y="264"/>
                    </a:lnTo>
                    <a:lnTo>
                      <a:pt x="326" y="229"/>
                    </a:lnTo>
                    <a:lnTo>
                      <a:pt x="306" y="229"/>
                    </a:lnTo>
                    <a:lnTo>
                      <a:pt x="301" y="215"/>
                    </a:lnTo>
                    <a:lnTo>
                      <a:pt x="293" y="201"/>
                    </a:lnTo>
                    <a:lnTo>
                      <a:pt x="293" y="182"/>
                    </a:lnTo>
                    <a:lnTo>
                      <a:pt x="288" y="182"/>
                    </a:lnTo>
                    <a:lnTo>
                      <a:pt x="268" y="160"/>
                    </a:lnTo>
                    <a:lnTo>
                      <a:pt x="243" y="160"/>
                    </a:lnTo>
                    <a:lnTo>
                      <a:pt x="243" y="154"/>
                    </a:lnTo>
                    <a:lnTo>
                      <a:pt x="256" y="133"/>
                    </a:lnTo>
                    <a:lnTo>
                      <a:pt x="276" y="109"/>
                    </a:lnTo>
                    <a:lnTo>
                      <a:pt x="306" y="86"/>
                    </a:lnTo>
                    <a:lnTo>
                      <a:pt x="306" y="78"/>
                    </a:lnTo>
                    <a:lnTo>
                      <a:pt x="358" y="41"/>
                    </a:lnTo>
                    <a:lnTo>
                      <a:pt x="369" y="37"/>
                    </a:lnTo>
                    <a:lnTo>
                      <a:pt x="349" y="37"/>
                    </a:lnTo>
                    <a:lnTo>
                      <a:pt x="344" y="31"/>
                    </a:lnTo>
                    <a:lnTo>
                      <a:pt x="351" y="17"/>
                    </a:lnTo>
                    <a:lnTo>
                      <a:pt x="376" y="4"/>
                    </a:lnTo>
                    <a:lnTo>
                      <a:pt x="344" y="0"/>
                    </a:lnTo>
                    <a:lnTo>
                      <a:pt x="327" y="10"/>
                    </a:lnTo>
                    <a:lnTo>
                      <a:pt x="311" y="10"/>
                    </a:lnTo>
                    <a:lnTo>
                      <a:pt x="283" y="19"/>
                    </a:lnTo>
                    <a:lnTo>
                      <a:pt x="256" y="51"/>
                    </a:lnTo>
                    <a:lnTo>
                      <a:pt x="193" y="139"/>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1" name="Freeform 116"/>
              <p:cNvSpPr>
                <a:spLocks/>
              </p:cNvSpPr>
              <p:nvPr/>
            </p:nvSpPr>
            <p:spPr bwMode="auto">
              <a:xfrm>
                <a:off x="4266" y="717"/>
                <a:ext cx="201" cy="1021"/>
              </a:xfrm>
              <a:custGeom>
                <a:avLst/>
                <a:gdLst>
                  <a:gd name="T0" fmla="*/ 168 w 201"/>
                  <a:gd name="T1" fmla="*/ 41 h 1021"/>
                  <a:gd name="T2" fmla="*/ 150 w 201"/>
                  <a:gd name="T3" fmla="*/ 82 h 1021"/>
                  <a:gd name="T4" fmla="*/ 131 w 201"/>
                  <a:gd name="T5" fmla="*/ 206 h 1021"/>
                  <a:gd name="T6" fmla="*/ 150 w 201"/>
                  <a:gd name="T7" fmla="*/ 137 h 1021"/>
                  <a:gd name="T8" fmla="*/ 193 w 201"/>
                  <a:gd name="T9" fmla="*/ 77 h 1021"/>
                  <a:gd name="T10" fmla="*/ 168 w 201"/>
                  <a:gd name="T11" fmla="*/ 69 h 1021"/>
                  <a:gd name="T12" fmla="*/ 181 w 201"/>
                  <a:gd name="T13" fmla="*/ 63 h 1021"/>
                  <a:gd name="T14" fmla="*/ 181 w 201"/>
                  <a:gd name="T15" fmla="*/ 90 h 1021"/>
                  <a:gd name="T16" fmla="*/ 181 w 201"/>
                  <a:gd name="T17" fmla="*/ 241 h 1021"/>
                  <a:gd name="T18" fmla="*/ 193 w 201"/>
                  <a:gd name="T19" fmla="*/ 301 h 1021"/>
                  <a:gd name="T20" fmla="*/ 201 w 201"/>
                  <a:gd name="T21" fmla="*/ 378 h 1021"/>
                  <a:gd name="T22" fmla="*/ 188 w 201"/>
                  <a:gd name="T23" fmla="*/ 446 h 1021"/>
                  <a:gd name="T24" fmla="*/ 156 w 201"/>
                  <a:gd name="T25" fmla="*/ 534 h 1021"/>
                  <a:gd name="T26" fmla="*/ 143 w 201"/>
                  <a:gd name="T27" fmla="*/ 556 h 1021"/>
                  <a:gd name="T28" fmla="*/ 88 w 201"/>
                  <a:gd name="T29" fmla="*/ 569 h 1021"/>
                  <a:gd name="T30" fmla="*/ 63 w 201"/>
                  <a:gd name="T31" fmla="*/ 630 h 1021"/>
                  <a:gd name="T32" fmla="*/ 93 w 201"/>
                  <a:gd name="T33" fmla="*/ 679 h 1021"/>
                  <a:gd name="T34" fmla="*/ 125 w 201"/>
                  <a:gd name="T35" fmla="*/ 644 h 1021"/>
                  <a:gd name="T36" fmla="*/ 138 w 201"/>
                  <a:gd name="T37" fmla="*/ 610 h 1021"/>
                  <a:gd name="T38" fmla="*/ 131 w 201"/>
                  <a:gd name="T39" fmla="*/ 651 h 1021"/>
                  <a:gd name="T40" fmla="*/ 88 w 201"/>
                  <a:gd name="T41" fmla="*/ 747 h 1021"/>
                  <a:gd name="T42" fmla="*/ 113 w 201"/>
                  <a:gd name="T43" fmla="*/ 884 h 1021"/>
                  <a:gd name="T44" fmla="*/ 143 w 201"/>
                  <a:gd name="T45" fmla="*/ 980 h 1021"/>
                  <a:gd name="T46" fmla="*/ 131 w 201"/>
                  <a:gd name="T47" fmla="*/ 1021 h 1021"/>
                  <a:gd name="T48" fmla="*/ 118 w 201"/>
                  <a:gd name="T49" fmla="*/ 1001 h 1021"/>
                  <a:gd name="T50" fmla="*/ 106 w 201"/>
                  <a:gd name="T51" fmla="*/ 933 h 1021"/>
                  <a:gd name="T52" fmla="*/ 88 w 201"/>
                  <a:gd name="T53" fmla="*/ 843 h 1021"/>
                  <a:gd name="T54" fmla="*/ 63 w 201"/>
                  <a:gd name="T55" fmla="*/ 796 h 1021"/>
                  <a:gd name="T56" fmla="*/ 68 w 201"/>
                  <a:gd name="T57" fmla="*/ 720 h 1021"/>
                  <a:gd name="T58" fmla="*/ 0 w 201"/>
                  <a:gd name="T59" fmla="*/ 657 h 1021"/>
                  <a:gd name="T60" fmla="*/ 43 w 201"/>
                  <a:gd name="T61" fmla="*/ 657 h 1021"/>
                  <a:gd name="T62" fmla="*/ 81 w 201"/>
                  <a:gd name="T63" fmla="*/ 542 h 1021"/>
                  <a:gd name="T64" fmla="*/ 56 w 201"/>
                  <a:gd name="T65" fmla="*/ 520 h 1021"/>
                  <a:gd name="T66" fmla="*/ 31 w 201"/>
                  <a:gd name="T67" fmla="*/ 542 h 1021"/>
                  <a:gd name="T68" fmla="*/ 43 w 201"/>
                  <a:gd name="T69" fmla="*/ 473 h 1021"/>
                  <a:gd name="T70" fmla="*/ 93 w 201"/>
                  <a:gd name="T71" fmla="*/ 329 h 1021"/>
                  <a:gd name="T72" fmla="*/ 100 w 201"/>
                  <a:gd name="T73" fmla="*/ 301 h 1021"/>
                  <a:gd name="T74" fmla="*/ 113 w 201"/>
                  <a:gd name="T75" fmla="*/ 315 h 1021"/>
                  <a:gd name="T76" fmla="*/ 113 w 201"/>
                  <a:gd name="T77" fmla="*/ 356 h 1021"/>
                  <a:gd name="T78" fmla="*/ 131 w 201"/>
                  <a:gd name="T79" fmla="*/ 391 h 1021"/>
                  <a:gd name="T80" fmla="*/ 150 w 201"/>
                  <a:gd name="T81" fmla="*/ 323 h 1021"/>
                  <a:gd name="T82" fmla="*/ 150 w 201"/>
                  <a:gd name="T83" fmla="*/ 301 h 1021"/>
                  <a:gd name="T84" fmla="*/ 131 w 201"/>
                  <a:gd name="T85" fmla="*/ 342 h 1021"/>
                  <a:gd name="T86" fmla="*/ 125 w 201"/>
                  <a:gd name="T87" fmla="*/ 288 h 1021"/>
                  <a:gd name="T88" fmla="*/ 118 w 201"/>
                  <a:gd name="T89" fmla="*/ 227 h 1021"/>
                  <a:gd name="T90" fmla="*/ 118 w 201"/>
                  <a:gd name="T91" fmla="*/ 82 h 1021"/>
                  <a:gd name="T92" fmla="*/ 150 w 201"/>
                  <a:gd name="T93" fmla="*/ 63 h 1021"/>
                  <a:gd name="T94" fmla="*/ 150 w 201"/>
                  <a:gd name="T95" fmla="*/ 28 h 1021"/>
                  <a:gd name="T96" fmla="*/ 131 w 201"/>
                  <a:gd name="T97" fmla="*/ 36 h 1021"/>
                  <a:gd name="T98" fmla="*/ 150 w 201"/>
                  <a:gd name="T99" fmla="*/ 28 h 1021"/>
                  <a:gd name="T100" fmla="*/ 156 w 201"/>
                  <a:gd name="T101" fmla="*/ 0 h 10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01"/>
                  <a:gd name="T154" fmla="*/ 0 h 1021"/>
                  <a:gd name="T155" fmla="*/ 201 w 201"/>
                  <a:gd name="T156" fmla="*/ 1021 h 10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01" h="1021">
                    <a:moveTo>
                      <a:pt x="156" y="0"/>
                    </a:moveTo>
                    <a:lnTo>
                      <a:pt x="168" y="0"/>
                    </a:lnTo>
                    <a:lnTo>
                      <a:pt x="168" y="41"/>
                    </a:lnTo>
                    <a:lnTo>
                      <a:pt x="156" y="69"/>
                    </a:lnTo>
                    <a:lnTo>
                      <a:pt x="163" y="77"/>
                    </a:lnTo>
                    <a:lnTo>
                      <a:pt x="150" y="82"/>
                    </a:lnTo>
                    <a:lnTo>
                      <a:pt x="143" y="77"/>
                    </a:lnTo>
                    <a:lnTo>
                      <a:pt x="131" y="82"/>
                    </a:lnTo>
                    <a:lnTo>
                      <a:pt x="131" y="206"/>
                    </a:lnTo>
                    <a:lnTo>
                      <a:pt x="138" y="213"/>
                    </a:lnTo>
                    <a:lnTo>
                      <a:pt x="150" y="213"/>
                    </a:lnTo>
                    <a:lnTo>
                      <a:pt x="150" y="137"/>
                    </a:lnTo>
                    <a:lnTo>
                      <a:pt x="156" y="110"/>
                    </a:lnTo>
                    <a:lnTo>
                      <a:pt x="181" y="82"/>
                    </a:lnTo>
                    <a:lnTo>
                      <a:pt x="193" y="77"/>
                    </a:lnTo>
                    <a:lnTo>
                      <a:pt x="193" y="49"/>
                    </a:lnTo>
                    <a:lnTo>
                      <a:pt x="168" y="77"/>
                    </a:lnTo>
                    <a:lnTo>
                      <a:pt x="168" y="69"/>
                    </a:lnTo>
                    <a:lnTo>
                      <a:pt x="175" y="63"/>
                    </a:lnTo>
                    <a:lnTo>
                      <a:pt x="168" y="63"/>
                    </a:lnTo>
                    <a:lnTo>
                      <a:pt x="181" y="63"/>
                    </a:lnTo>
                    <a:lnTo>
                      <a:pt x="193" y="49"/>
                    </a:lnTo>
                    <a:lnTo>
                      <a:pt x="201" y="55"/>
                    </a:lnTo>
                    <a:lnTo>
                      <a:pt x="181" y="90"/>
                    </a:lnTo>
                    <a:lnTo>
                      <a:pt x="156" y="124"/>
                    </a:lnTo>
                    <a:lnTo>
                      <a:pt x="156" y="206"/>
                    </a:lnTo>
                    <a:lnTo>
                      <a:pt x="181" y="241"/>
                    </a:lnTo>
                    <a:lnTo>
                      <a:pt x="181" y="247"/>
                    </a:lnTo>
                    <a:lnTo>
                      <a:pt x="193" y="268"/>
                    </a:lnTo>
                    <a:lnTo>
                      <a:pt x="193" y="301"/>
                    </a:lnTo>
                    <a:lnTo>
                      <a:pt x="181" y="329"/>
                    </a:lnTo>
                    <a:lnTo>
                      <a:pt x="193" y="350"/>
                    </a:lnTo>
                    <a:lnTo>
                      <a:pt x="201" y="378"/>
                    </a:lnTo>
                    <a:lnTo>
                      <a:pt x="201" y="391"/>
                    </a:lnTo>
                    <a:lnTo>
                      <a:pt x="188" y="425"/>
                    </a:lnTo>
                    <a:lnTo>
                      <a:pt x="188" y="446"/>
                    </a:lnTo>
                    <a:lnTo>
                      <a:pt x="163" y="520"/>
                    </a:lnTo>
                    <a:lnTo>
                      <a:pt x="156" y="520"/>
                    </a:lnTo>
                    <a:lnTo>
                      <a:pt x="156" y="534"/>
                    </a:lnTo>
                    <a:lnTo>
                      <a:pt x="143" y="556"/>
                    </a:lnTo>
                    <a:lnTo>
                      <a:pt x="143" y="569"/>
                    </a:lnTo>
                    <a:lnTo>
                      <a:pt x="143" y="556"/>
                    </a:lnTo>
                    <a:lnTo>
                      <a:pt x="138" y="556"/>
                    </a:lnTo>
                    <a:lnTo>
                      <a:pt x="88" y="534"/>
                    </a:lnTo>
                    <a:lnTo>
                      <a:pt x="88" y="569"/>
                    </a:lnTo>
                    <a:lnTo>
                      <a:pt x="68" y="602"/>
                    </a:lnTo>
                    <a:lnTo>
                      <a:pt x="68" y="616"/>
                    </a:lnTo>
                    <a:lnTo>
                      <a:pt x="63" y="630"/>
                    </a:lnTo>
                    <a:lnTo>
                      <a:pt x="63" y="665"/>
                    </a:lnTo>
                    <a:lnTo>
                      <a:pt x="68" y="665"/>
                    </a:lnTo>
                    <a:lnTo>
                      <a:pt x="93" y="679"/>
                    </a:lnTo>
                    <a:lnTo>
                      <a:pt x="113" y="665"/>
                    </a:lnTo>
                    <a:lnTo>
                      <a:pt x="113" y="657"/>
                    </a:lnTo>
                    <a:lnTo>
                      <a:pt x="125" y="644"/>
                    </a:lnTo>
                    <a:lnTo>
                      <a:pt x="131" y="644"/>
                    </a:lnTo>
                    <a:lnTo>
                      <a:pt x="131" y="630"/>
                    </a:lnTo>
                    <a:lnTo>
                      <a:pt x="138" y="610"/>
                    </a:lnTo>
                    <a:lnTo>
                      <a:pt x="138" y="575"/>
                    </a:lnTo>
                    <a:lnTo>
                      <a:pt x="138" y="624"/>
                    </a:lnTo>
                    <a:lnTo>
                      <a:pt x="131" y="651"/>
                    </a:lnTo>
                    <a:lnTo>
                      <a:pt x="93" y="692"/>
                    </a:lnTo>
                    <a:lnTo>
                      <a:pt x="93" y="726"/>
                    </a:lnTo>
                    <a:lnTo>
                      <a:pt x="88" y="747"/>
                    </a:lnTo>
                    <a:lnTo>
                      <a:pt x="88" y="796"/>
                    </a:lnTo>
                    <a:lnTo>
                      <a:pt x="113" y="843"/>
                    </a:lnTo>
                    <a:lnTo>
                      <a:pt x="113" y="884"/>
                    </a:lnTo>
                    <a:lnTo>
                      <a:pt x="118" y="892"/>
                    </a:lnTo>
                    <a:lnTo>
                      <a:pt x="118" y="925"/>
                    </a:lnTo>
                    <a:lnTo>
                      <a:pt x="143" y="980"/>
                    </a:lnTo>
                    <a:lnTo>
                      <a:pt x="138" y="1015"/>
                    </a:lnTo>
                    <a:lnTo>
                      <a:pt x="131" y="1015"/>
                    </a:lnTo>
                    <a:lnTo>
                      <a:pt x="131" y="1021"/>
                    </a:lnTo>
                    <a:lnTo>
                      <a:pt x="93" y="1021"/>
                    </a:lnTo>
                    <a:lnTo>
                      <a:pt x="118" y="1015"/>
                    </a:lnTo>
                    <a:lnTo>
                      <a:pt x="118" y="1001"/>
                    </a:lnTo>
                    <a:lnTo>
                      <a:pt x="113" y="993"/>
                    </a:lnTo>
                    <a:lnTo>
                      <a:pt x="125" y="993"/>
                    </a:lnTo>
                    <a:lnTo>
                      <a:pt x="106" y="933"/>
                    </a:lnTo>
                    <a:lnTo>
                      <a:pt x="106" y="919"/>
                    </a:lnTo>
                    <a:lnTo>
                      <a:pt x="88" y="864"/>
                    </a:lnTo>
                    <a:lnTo>
                      <a:pt x="88" y="843"/>
                    </a:lnTo>
                    <a:lnTo>
                      <a:pt x="68" y="816"/>
                    </a:lnTo>
                    <a:lnTo>
                      <a:pt x="56" y="810"/>
                    </a:lnTo>
                    <a:lnTo>
                      <a:pt x="63" y="796"/>
                    </a:lnTo>
                    <a:lnTo>
                      <a:pt x="56" y="788"/>
                    </a:lnTo>
                    <a:lnTo>
                      <a:pt x="63" y="733"/>
                    </a:lnTo>
                    <a:lnTo>
                      <a:pt x="68" y="720"/>
                    </a:lnTo>
                    <a:lnTo>
                      <a:pt x="75" y="679"/>
                    </a:lnTo>
                    <a:lnTo>
                      <a:pt x="50" y="665"/>
                    </a:lnTo>
                    <a:lnTo>
                      <a:pt x="0" y="657"/>
                    </a:lnTo>
                    <a:lnTo>
                      <a:pt x="0" y="624"/>
                    </a:lnTo>
                    <a:lnTo>
                      <a:pt x="0" y="657"/>
                    </a:lnTo>
                    <a:lnTo>
                      <a:pt x="43" y="657"/>
                    </a:lnTo>
                    <a:lnTo>
                      <a:pt x="68" y="583"/>
                    </a:lnTo>
                    <a:lnTo>
                      <a:pt x="68" y="569"/>
                    </a:lnTo>
                    <a:lnTo>
                      <a:pt x="81" y="542"/>
                    </a:lnTo>
                    <a:lnTo>
                      <a:pt x="81" y="528"/>
                    </a:lnTo>
                    <a:lnTo>
                      <a:pt x="68" y="528"/>
                    </a:lnTo>
                    <a:lnTo>
                      <a:pt x="56" y="520"/>
                    </a:lnTo>
                    <a:lnTo>
                      <a:pt x="43" y="520"/>
                    </a:lnTo>
                    <a:lnTo>
                      <a:pt x="38" y="514"/>
                    </a:lnTo>
                    <a:lnTo>
                      <a:pt x="31" y="542"/>
                    </a:lnTo>
                    <a:lnTo>
                      <a:pt x="31" y="528"/>
                    </a:lnTo>
                    <a:lnTo>
                      <a:pt x="38" y="507"/>
                    </a:lnTo>
                    <a:lnTo>
                      <a:pt x="43" y="473"/>
                    </a:lnTo>
                    <a:lnTo>
                      <a:pt x="100" y="342"/>
                    </a:lnTo>
                    <a:lnTo>
                      <a:pt x="100" y="329"/>
                    </a:lnTo>
                    <a:lnTo>
                      <a:pt x="93" y="329"/>
                    </a:lnTo>
                    <a:lnTo>
                      <a:pt x="68" y="301"/>
                    </a:lnTo>
                    <a:lnTo>
                      <a:pt x="106" y="329"/>
                    </a:lnTo>
                    <a:lnTo>
                      <a:pt x="100" y="301"/>
                    </a:lnTo>
                    <a:lnTo>
                      <a:pt x="106" y="315"/>
                    </a:lnTo>
                    <a:lnTo>
                      <a:pt x="118" y="301"/>
                    </a:lnTo>
                    <a:lnTo>
                      <a:pt x="113" y="315"/>
                    </a:lnTo>
                    <a:lnTo>
                      <a:pt x="106" y="315"/>
                    </a:lnTo>
                    <a:lnTo>
                      <a:pt x="106" y="356"/>
                    </a:lnTo>
                    <a:lnTo>
                      <a:pt x="113" y="356"/>
                    </a:lnTo>
                    <a:lnTo>
                      <a:pt x="106" y="370"/>
                    </a:lnTo>
                    <a:lnTo>
                      <a:pt x="113" y="391"/>
                    </a:lnTo>
                    <a:lnTo>
                      <a:pt x="131" y="391"/>
                    </a:lnTo>
                    <a:lnTo>
                      <a:pt x="131" y="384"/>
                    </a:lnTo>
                    <a:lnTo>
                      <a:pt x="168" y="350"/>
                    </a:lnTo>
                    <a:lnTo>
                      <a:pt x="150" y="323"/>
                    </a:lnTo>
                    <a:lnTo>
                      <a:pt x="143" y="337"/>
                    </a:lnTo>
                    <a:lnTo>
                      <a:pt x="143" y="350"/>
                    </a:lnTo>
                    <a:lnTo>
                      <a:pt x="150" y="301"/>
                    </a:lnTo>
                    <a:lnTo>
                      <a:pt x="138" y="288"/>
                    </a:lnTo>
                    <a:lnTo>
                      <a:pt x="131" y="315"/>
                    </a:lnTo>
                    <a:lnTo>
                      <a:pt x="131" y="342"/>
                    </a:lnTo>
                    <a:lnTo>
                      <a:pt x="131" y="288"/>
                    </a:lnTo>
                    <a:lnTo>
                      <a:pt x="125" y="296"/>
                    </a:lnTo>
                    <a:lnTo>
                      <a:pt x="125" y="288"/>
                    </a:lnTo>
                    <a:lnTo>
                      <a:pt x="131" y="274"/>
                    </a:lnTo>
                    <a:lnTo>
                      <a:pt x="131" y="247"/>
                    </a:lnTo>
                    <a:lnTo>
                      <a:pt x="118" y="227"/>
                    </a:lnTo>
                    <a:lnTo>
                      <a:pt x="125" y="178"/>
                    </a:lnTo>
                    <a:lnTo>
                      <a:pt x="118" y="178"/>
                    </a:lnTo>
                    <a:lnTo>
                      <a:pt x="118" y="82"/>
                    </a:lnTo>
                    <a:lnTo>
                      <a:pt x="138" y="82"/>
                    </a:lnTo>
                    <a:lnTo>
                      <a:pt x="138" y="77"/>
                    </a:lnTo>
                    <a:lnTo>
                      <a:pt x="150" y="63"/>
                    </a:lnTo>
                    <a:lnTo>
                      <a:pt x="156" y="63"/>
                    </a:lnTo>
                    <a:lnTo>
                      <a:pt x="156" y="14"/>
                    </a:lnTo>
                    <a:lnTo>
                      <a:pt x="150" y="28"/>
                    </a:lnTo>
                    <a:lnTo>
                      <a:pt x="143" y="28"/>
                    </a:lnTo>
                    <a:lnTo>
                      <a:pt x="131" y="41"/>
                    </a:lnTo>
                    <a:lnTo>
                      <a:pt x="131" y="36"/>
                    </a:lnTo>
                    <a:lnTo>
                      <a:pt x="143" y="14"/>
                    </a:lnTo>
                    <a:lnTo>
                      <a:pt x="143" y="28"/>
                    </a:lnTo>
                    <a:lnTo>
                      <a:pt x="150" y="28"/>
                    </a:lnTo>
                    <a:lnTo>
                      <a:pt x="156" y="8"/>
                    </a:lnTo>
                    <a:lnTo>
                      <a:pt x="150" y="8"/>
                    </a:lnTo>
                    <a:lnTo>
                      <a:pt x="156"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2" name="Freeform 117"/>
              <p:cNvSpPr>
                <a:spLocks/>
              </p:cNvSpPr>
              <p:nvPr/>
            </p:nvSpPr>
            <p:spPr bwMode="auto">
              <a:xfrm>
                <a:off x="4266" y="717"/>
                <a:ext cx="201" cy="1021"/>
              </a:xfrm>
              <a:custGeom>
                <a:avLst/>
                <a:gdLst>
                  <a:gd name="T0" fmla="*/ 168 w 201"/>
                  <a:gd name="T1" fmla="*/ 41 h 1021"/>
                  <a:gd name="T2" fmla="*/ 150 w 201"/>
                  <a:gd name="T3" fmla="*/ 82 h 1021"/>
                  <a:gd name="T4" fmla="*/ 131 w 201"/>
                  <a:gd name="T5" fmla="*/ 206 h 1021"/>
                  <a:gd name="T6" fmla="*/ 150 w 201"/>
                  <a:gd name="T7" fmla="*/ 137 h 1021"/>
                  <a:gd name="T8" fmla="*/ 193 w 201"/>
                  <a:gd name="T9" fmla="*/ 77 h 1021"/>
                  <a:gd name="T10" fmla="*/ 168 w 201"/>
                  <a:gd name="T11" fmla="*/ 69 h 1021"/>
                  <a:gd name="T12" fmla="*/ 181 w 201"/>
                  <a:gd name="T13" fmla="*/ 63 h 1021"/>
                  <a:gd name="T14" fmla="*/ 181 w 201"/>
                  <a:gd name="T15" fmla="*/ 90 h 1021"/>
                  <a:gd name="T16" fmla="*/ 181 w 201"/>
                  <a:gd name="T17" fmla="*/ 241 h 1021"/>
                  <a:gd name="T18" fmla="*/ 193 w 201"/>
                  <a:gd name="T19" fmla="*/ 301 h 1021"/>
                  <a:gd name="T20" fmla="*/ 201 w 201"/>
                  <a:gd name="T21" fmla="*/ 378 h 1021"/>
                  <a:gd name="T22" fmla="*/ 188 w 201"/>
                  <a:gd name="T23" fmla="*/ 446 h 1021"/>
                  <a:gd name="T24" fmla="*/ 156 w 201"/>
                  <a:gd name="T25" fmla="*/ 534 h 1021"/>
                  <a:gd name="T26" fmla="*/ 143 w 201"/>
                  <a:gd name="T27" fmla="*/ 556 h 1021"/>
                  <a:gd name="T28" fmla="*/ 88 w 201"/>
                  <a:gd name="T29" fmla="*/ 569 h 1021"/>
                  <a:gd name="T30" fmla="*/ 63 w 201"/>
                  <a:gd name="T31" fmla="*/ 630 h 1021"/>
                  <a:gd name="T32" fmla="*/ 93 w 201"/>
                  <a:gd name="T33" fmla="*/ 679 h 1021"/>
                  <a:gd name="T34" fmla="*/ 125 w 201"/>
                  <a:gd name="T35" fmla="*/ 644 h 1021"/>
                  <a:gd name="T36" fmla="*/ 138 w 201"/>
                  <a:gd name="T37" fmla="*/ 610 h 1021"/>
                  <a:gd name="T38" fmla="*/ 131 w 201"/>
                  <a:gd name="T39" fmla="*/ 651 h 1021"/>
                  <a:gd name="T40" fmla="*/ 88 w 201"/>
                  <a:gd name="T41" fmla="*/ 747 h 1021"/>
                  <a:gd name="T42" fmla="*/ 113 w 201"/>
                  <a:gd name="T43" fmla="*/ 884 h 1021"/>
                  <a:gd name="T44" fmla="*/ 143 w 201"/>
                  <a:gd name="T45" fmla="*/ 980 h 1021"/>
                  <a:gd name="T46" fmla="*/ 131 w 201"/>
                  <a:gd name="T47" fmla="*/ 1021 h 1021"/>
                  <a:gd name="T48" fmla="*/ 118 w 201"/>
                  <a:gd name="T49" fmla="*/ 1001 h 1021"/>
                  <a:gd name="T50" fmla="*/ 106 w 201"/>
                  <a:gd name="T51" fmla="*/ 933 h 1021"/>
                  <a:gd name="T52" fmla="*/ 88 w 201"/>
                  <a:gd name="T53" fmla="*/ 843 h 1021"/>
                  <a:gd name="T54" fmla="*/ 63 w 201"/>
                  <a:gd name="T55" fmla="*/ 796 h 1021"/>
                  <a:gd name="T56" fmla="*/ 68 w 201"/>
                  <a:gd name="T57" fmla="*/ 720 h 1021"/>
                  <a:gd name="T58" fmla="*/ 0 w 201"/>
                  <a:gd name="T59" fmla="*/ 657 h 1021"/>
                  <a:gd name="T60" fmla="*/ 43 w 201"/>
                  <a:gd name="T61" fmla="*/ 657 h 1021"/>
                  <a:gd name="T62" fmla="*/ 81 w 201"/>
                  <a:gd name="T63" fmla="*/ 542 h 1021"/>
                  <a:gd name="T64" fmla="*/ 56 w 201"/>
                  <a:gd name="T65" fmla="*/ 520 h 1021"/>
                  <a:gd name="T66" fmla="*/ 31 w 201"/>
                  <a:gd name="T67" fmla="*/ 542 h 1021"/>
                  <a:gd name="T68" fmla="*/ 43 w 201"/>
                  <a:gd name="T69" fmla="*/ 473 h 1021"/>
                  <a:gd name="T70" fmla="*/ 93 w 201"/>
                  <a:gd name="T71" fmla="*/ 329 h 1021"/>
                  <a:gd name="T72" fmla="*/ 100 w 201"/>
                  <a:gd name="T73" fmla="*/ 301 h 1021"/>
                  <a:gd name="T74" fmla="*/ 113 w 201"/>
                  <a:gd name="T75" fmla="*/ 315 h 1021"/>
                  <a:gd name="T76" fmla="*/ 113 w 201"/>
                  <a:gd name="T77" fmla="*/ 356 h 1021"/>
                  <a:gd name="T78" fmla="*/ 131 w 201"/>
                  <a:gd name="T79" fmla="*/ 391 h 1021"/>
                  <a:gd name="T80" fmla="*/ 150 w 201"/>
                  <a:gd name="T81" fmla="*/ 323 h 1021"/>
                  <a:gd name="T82" fmla="*/ 150 w 201"/>
                  <a:gd name="T83" fmla="*/ 301 h 1021"/>
                  <a:gd name="T84" fmla="*/ 131 w 201"/>
                  <a:gd name="T85" fmla="*/ 342 h 1021"/>
                  <a:gd name="T86" fmla="*/ 125 w 201"/>
                  <a:gd name="T87" fmla="*/ 288 h 1021"/>
                  <a:gd name="T88" fmla="*/ 118 w 201"/>
                  <a:gd name="T89" fmla="*/ 227 h 1021"/>
                  <a:gd name="T90" fmla="*/ 118 w 201"/>
                  <a:gd name="T91" fmla="*/ 82 h 1021"/>
                  <a:gd name="T92" fmla="*/ 150 w 201"/>
                  <a:gd name="T93" fmla="*/ 63 h 1021"/>
                  <a:gd name="T94" fmla="*/ 150 w 201"/>
                  <a:gd name="T95" fmla="*/ 28 h 1021"/>
                  <a:gd name="T96" fmla="*/ 131 w 201"/>
                  <a:gd name="T97" fmla="*/ 36 h 1021"/>
                  <a:gd name="T98" fmla="*/ 150 w 201"/>
                  <a:gd name="T99" fmla="*/ 28 h 1021"/>
                  <a:gd name="T100" fmla="*/ 156 w 201"/>
                  <a:gd name="T101" fmla="*/ 0 h 10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01"/>
                  <a:gd name="T154" fmla="*/ 0 h 1021"/>
                  <a:gd name="T155" fmla="*/ 201 w 201"/>
                  <a:gd name="T156" fmla="*/ 1021 h 10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01" h="1021">
                    <a:moveTo>
                      <a:pt x="156" y="0"/>
                    </a:moveTo>
                    <a:lnTo>
                      <a:pt x="168" y="0"/>
                    </a:lnTo>
                    <a:lnTo>
                      <a:pt x="168" y="41"/>
                    </a:lnTo>
                    <a:lnTo>
                      <a:pt x="156" y="69"/>
                    </a:lnTo>
                    <a:lnTo>
                      <a:pt x="163" y="77"/>
                    </a:lnTo>
                    <a:lnTo>
                      <a:pt x="150" y="82"/>
                    </a:lnTo>
                    <a:lnTo>
                      <a:pt x="143" y="77"/>
                    </a:lnTo>
                    <a:lnTo>
                      <a:pt x="131" y="82"/>
                    </a:lnTo>
                    <a:lnTo>
                      <a:pt x="131" y="206"/>
                    </a:lnTo>
                    <a:lnTo>
                      <a:pt x="138" y="213"/>
                    </a:lnTo>
                    <a:lnTo>
                      <a:pt x="150" y="213"/>
                    </a:lnTo>
                    <a:lnTo>
                      <a:pt x="150" y="137"/>
                    </a:lnTo>
                    <a:lnTo>
                      <a:pt x="156" y="110"/>
                    </a:lnTo>
                    <a:lnTo>
                      <a:pt x="181" y="82"/>
                    </a:lnTo>
                    <a:lnTo>
                      <a:pt x="193" y="77"/>
                    </a:lnTo>
                    <a:lnTo>
                      <a:pt x="193" y="49"/>
                    </a:lnTo>
                    <a:lnTo>
                      <a:pt x="168" y="77"/>
                    </a:lnTo>
                    <a:lnTo>
                      <a:pt x="168" y="69"/>
                    </a:lnTo>
                    <a:lnTo>
                      <a:pt x="175" y="63"/>
                    </a:lnTo>
                    <a:lnTo>
                      <a:pt x="168" y="63"/>
                    </a:lnTo>
                    <a:lnTo>
                      <a:pt x="181" y="63"/>
                    </a:lnTo>
                    <a:lnTo>
                      <a:pt x="193" y="49"/>
                    </a:lnTo>
                    <a:lnTo>
                      <a:pt x="201" y="55"/>
                    </a:lnTo>
                    <a:lnTo>
                      <a:pt x="181" y="90"/>
                    </a:lnTo>
                    <a:lnTo>
                      <a:pt x="156" y="124"/>
                    </a:lnTo>
                    <a:lnTo>
                      <a:pt x="156" y="206"/>
                    </a:lnTo>
                    <a:lnTo>
                      <a:pt x="181" y="241"/>
                    </a:lnTo>
                    <a:lnTo>
                      <a:pt x="181" y="247"/>
                    </a:lnTo>
                    <a:lnTo>
                      <a:pt x="193" y="268"/>
                    </a:lnTo>
                    <a:lnTo>
                      <a:pt x="193" y="301"/>
                    </a:lnTo>
                    <a:lnTo>
                      <a:pt x="181" y="329"/>
                    </a:lnTo>
                    <a:lnTo>
                      <a:pt x="193" y="350"/>
                    </a:lnTo>
                    <a:lnTo>
                      <a:pt x="201" y="378"/>
                    </a:lnTo>
                    <a:lnTo>
                      <a:pt x="201" y="391"/>
                    </a:lnTo>
                    <a:lnTo>
                      <a:pt x="188" y="425"/>
                    </a:lnTo>
                    <a:lnTo>
                      <a:pt x="188" y="446"/>
                    </a:lnTo>
                    <a:lnTo>
                      <a:pt x="163" y="520"/>
                    </a:lnTo>
                    <a:lnTo>
                      <a:pt x="156" y="520"/>
                    </a:lnTo>
                    <a:lnTo>
                      <a:pt x="156" y="534"/>
                    </a:lnTo>
                    <a:lnTo>
                      <a:pt x="143" y="556"/>
                    </a:lnTo>
                    <a:lnTo>
                      <a:pt x="143" y="569"/>
                    </a:lnTo>
                    <a:lnTo>
                      <a:pt x="143" y="556"/>
                    </a:lnTo>
                    <a:lnTo>
                      <a:pt x="138" y="556"/>
                    </a:lnTo>
                    <a:lnTo>
                      <a:pt x="88" y="534"/>
                    </a:lnTo>
                    <a:lnTo>
                      <a:pt x="88" y="569"/>
                    </a:lnTo>
                    <a:lnTo>
                      <a:pt x="68" y="602"/>
                    </a:lnTo>
                    <a:lnTo>
                      <a:pt x="68" y="616"/>
                    </a:lnTo>
                    <a:lnTo>
                      <a:pt x="63" y="630"/>
                    </a:lnTo>
                    <a:lnTo>
                      <a:pt x="63" y="665"/>
                    </a:lnTo>
                    <a:lnTo>
                      <a:pt x="68" y="665"/>
                    </a:lnTo>
                    <a:lnTo>
                      <a:pt x="93" y="679"/>
                    </a:lnTo>
                    <a:lnTo>
                      <a:pt x="113" y="665"/>
                    </a:lnTo>
                    <a:lnTo>
                      <a:pt x="113" y="657"/>
                    </a:lnTo>
                    <a:lnTo>
                      <a:pt x="125" y="644"/>
                    </a:lnTo>
                    <a:lnTo>
                      <a:pt x="131" y="644"/>
                    </a:lnTo>
                    <a:lnTo>
                      <a:pt x="131" y="630"/>
                    </a:lnTo>
                    <a:lnTo>
                      <a:pt x="138" y="610"/>
                    </a:lnTo>
                    <a:lnTo>
                      <a:pt x="138" y="575"/>
                    </a:lnTo>
                    <a:lnTo>
                      <a:pt x="138" y="624"/>
                    </a:lnTo>
                    <a:lnTo>
                      <a:pt x="131" y="651"/>
                    </a:lnTo>
                    <a:lnTo>
                      <a:pt x="93" y="692"/>
                    </a:lnTo>
                    <a:lnTo>
                      <a:pt x="93" y="726"/>
                    </a:lnTo>
                    <a:lnTo>
                      <a:pt x="88" y="747"/>
                    </a:lnTo>
                    <a:lnTo>
                      <a:pt x="88" y="796"/>
                    </a:lnTo>
                    <a:lnTo>
                      <a:pt x="113" y="843"/>
                    </a:lnTo>
                    <a:lnTo>
                      <a:pt x="113" y="884"/>
                    </a:lnTo>
                    <a:lnTo>
                      <a:pt x="118" y="892"/>
                    </a:lnTo>
                    <a:lnTo>
                      <a:pt x="118" y="925"/>
                    </a:lnTo>
                    <a:lnTo>
                      <a:pt x="143" y="980"/>
                    </a:lnTo>
                    <a:lnTo>
                      <a:pt x="138" y="1015"/>
                    </a:lnTo>
                    <a:lnTo>
                      <a:pt x="131" y="1015"/>
                    </a:lnTo>
                    <a:lnTo>
                      <a:pt x="131" y="1021"/>
                    </a:lnTo>
                    <a:lnTo>
                      <a:pt x="93" y="1021"/>
                    </a:lnTo>
                    <a:lnTo>
                      <a:pt x="118" y="1015"/>
                    </a:lnTo>
                    <a:lnTo>
                      <a:pt x="118" y="1001"/>
                    </a:lnTo>
                    <a:lnTo>
                      <a:pt x="113" y="993"/>
                    </a:lnTo>
                    <a:lnTo>
                      <a:pt x="125" y="993"/>
                    </a:lnTo>
                    <a:lnTo>
                      <a:pt x="106" y="933"/>
                    </a:lnTo>
                    <a:lnTo>
                      <a:pt x="106" y="919"/>
                    </a:lnTo>
                    <a:lnTo>
                      <a:pt x="88" y="864"/>
                    </a:lnTo>
                    <a:lnTo>
                      <a:pt x="88" y="843"/>
                    </a:lnTo>
                    <a:lnTo>
                      <a:pt x="68" y="816"/>
                    </a:lnTo>
                    <a:lnTo>
                      <a:pt x="56" y="810"/>
                    </a:lnTo>
                    <a:lnTo>
                      <a:pt x="63" y="796"/>
                    </a:lnTo>
                    <a:lnTo>
                      <a:pt x="56" y="788"/>
                    </a:lnTo>
                    <a:lnTo>
                      <a:pt x="63" y="733"/>
                    </a:lnTo>
                    <a:lnTo>
                      <a:pt x="68" y="720"/>
                    </a:lnTo>
                    <a:lnTo>
                      <a:pt x="75" y="679"/>
                    </a:lnTo>
                    <a:lnTo>
                      <a:pt x="50" y="665"/>
                    </a:lnTo>
                    <a:lnTo>
                      <a:pt x="0" y="657"/>
                    </a:lnTo>
                    <a:lnTo>
                      <a:pt x="0" y="624"/>
                    </a:lnTo>
                    <a:lnTo>
                      <a:pt x="0" y="657"/>
                    </a:lnTo>
                    <a:lnTo>
                      <a:pt x="43" y="657"/>
                    </a:lnTo>
                    <a:lnTo>
                      <a:pt x="68" y="583"/>
                    </a:lnTo>
                    <a:lnTo>
                      <a:pt x="68" y="569"/>
                    </a:lnTo>
                    <a:lnTo>
                      <a:pt x="81" y="542"/>
                    </a:lnTo>
                    <a:lnTo>
                      <a:pt x="81" y="528"/>
                    </a:lnTo>
                    <a:lnTo>
                      <a:pt x="68" y="528"/>
                    </a:lnTo>
                    <a:lnTo>
                      <a:pt x="56" y="520"/>
                    </a:lnTo>
                    <a:lnTo>
                      <a:pt x="43" y="520"/>
                    </a:lnTo>
                    <a:lnTo>
                      <a:pt x="38" y="514"/>
                    </a:lnTo>
                    <a:lnTo>
                      <a:pt x="31" y="542"/>
                    </a:lnTo>
                    <a:lnTo>
                      <a:pt x="31" y="528"/>
                    </a:lnTo>
                    <a:lnTo>
                      <a:pt x="38" y="507"/>
                    </a:lnTo>
                    <a:lnTo>
                      <a:pt x="43" y="473"/>
                    </a:lnTo>
                    <a:lnTo>
                      <a:pt x="100" y="342"/>
                    </a:lnTo>
                    <a:lnTo>
                      <a:pt x="100" y="329"/>
                    </a:lnTo>
                    <a:lnTo>
                      <a:pt x="93" y="329"/>
                    </a:lnTo>
                    <a:lnTo>
                      <a:pt x="68" y="301"/>
                    </a:lnTo>
                    <a:lnTo>
                      <a:pt x="106" y="329"/>
                    </a:lnTo>
                    <a:lnTo>
                      <a:pt x="100" y="301"/>
                    </a:lnTo>
                    <a:lnTo>
                      <a:pt x="106" y="315"/>
                    </a:lnTo>
                    <a:lnTo>
                      <a:pt x="118" y="301"/>
                    </a:lnTo>
                    <a:lnTo>
                      <a:pt x="113" y="315"/>
                    </a:lnTo>
                    <a:lnTo>
                      <a:pt x="106" y="315"/>
                    </a:lnTo>
                    <a:lnTo>
                      <a:pt x="106" y="356"/>
                    </a:lnTo>
                    <a:lnTo>
                      <a:pt x="113" y="356"/>
                    </a:lnTo>
                    <a:lnTo>
                      <a:pt x="106" y="370"/>
                    </a:lnTo>
                    <a:lnTo>
                      <a:pt x="113" y="391"/>
                    </a:lnTo>
                    <a:lnTo>
                      <a:pt x="131" y="391"/>
                    </a:lnTo>
                    <a:lnTo>
                      <a:pt x="131" y="384"/>
                    </a:lnTo>
                    <a:lnTo>
                      <a:pt x="168" y="350"/>
                    </a:lnTo>
                    <a:lnTo>
                      <a:pt x="150" y="323"/>
                    </a:lnTo>
                    <a:lnTo>
                      <a:pt x="143" y="337"/>
                    </a:lnTo>
                    <a:lnTo>
                      <a:pt x="143" y="350"/>
                    </a:lnTo>
                    <a:lnTo>
                      <a:pt x="150" y="301"/>
                    </a:lnTo>
                    <a:lnTo>
                      <a:pt x="138" y="288"/>
                    </a:lnTo>
                    <a:lnTo>
                      <a:pt x="131" y="315"/>
                    </a:lnTo>
                    <a:lnTo>
                      <a:pt x="131" y="342"/>
                    </a:lnTo>
                    <a:lnTo>
                      <a:pt x="131" y="288"/>
                    </a:lnTo>
                    <a:lnTo>
                      <a:pt x="125" y="296"/>
                    </a:lnTo>
                    <a:lnTo>
                      <a:pt x="125" y="288"/>
                    </a:lnTo>
                    <a:lnTo>
                      <a:pt x="131" y="274"/>
                    </a:lnTo>
                    <a:lnTo>
                      <a:pt x="131" y="247"/>
                    </a:lnTo>
                    <a:lnTo>
                      <a:pt x="118" y="227"/>
                    </a:lnTo>
                    <a:lnTo>
                      <a:pt x="125" y="178"/>
                    </a:lnTo>
                    <a:lnTo>
                      <a:pt x="118" y="178"/>
                    </a:lnTo>
                    <a:lnTo>
                      <a:pt x="118" y="82"/>
                    </a:lnTo>
                    <a:lnTo>
                      <a:pt x="138" y="82"/>
                    </a:lnTo>
                    <a:lnTo>
                      <a:pt x="138" y="77"/>
                    </a:lnTo>
                    <a:lnTo>
                      <a:pt x="150" y="63"/>
                    </a:lnTo>
                    <a:lnTo>
                      <a:pt x="156" y="63"/>
                    </a:lnTo>
                    <a:lnTo>
                      <a:pt x="156" y="14"/>
                    </a:lnTo>
                    <a:lnTo>
                      <a:pt x="150" y="28"/>
                    </a:lnTo>
                    <a:lnTo>
                      <a:pt x="143" y="28"/>
                    </a:lnTo>
                    <a:lnTo>
                      <a:pt x="131" y="41"/>
                    </a:lnTo>
                    <a:lnTo>
                      <a:pt x="131" y="36"/>
                    </a:lnTo>
                    <a:lnTo>
                      <a:pt x="143" y="14"/>
                    </a:lnTo>
                    <a:lnTo>
                      <a:pt x="143" y="28"/>
                    </a:lnTo>
                    <a:lnTo>
                      <a:pt x="150" y="28"/>
                    </a:lnTo>
                    <a:lnTo>
                      <a:pt x="156" y="8"/>
                    </a:lnTo>
                    <a:lnTo>
                      <a:pt x="150" y="8"/>
                    </a:lnTo>
                    <a:lnTo>
                      <a:pt x="156"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3" name="Freeform 118"/>
              <p:cNvSpPr>
                <a:spLocks/>
              </p:cNvSpPr>
              <p:nvPr/>
            </p:nvSpPr>
            <p:spPr bwMode="auto">
              <a:xfrm>
                <a:off x="4416" y="786"/>
                <a:ext cx="6" cy="8"/>
              </a:xfrm>
              <a:custGeom>
                <a:avLst/>
                <a:gdLst>
                  <a:gd name="T0" fmla="*/ 0 w 6"/>
                  <a:gd name="T1" fmla="*/ 8 h 8"/>
                  <a:gd name="T2" fmla="*/ 6 w 6"/>
                  <a:gd name="T3" fmla="*/ 8 h 8"/>
                  <a:gd name="T4" fmla="*/ 6 w 6"/>
                  <a:gd name="T5" fmla="*/ 0 h 8"/>
                  <a:gd name="T6" fmla="*/ 0 w 6"/>
                  <a:gd name="T7" fmla="*/ 8 h 8"/>
                  <a:gd name="T8" fmla="*/ 0 60000 65536"/>
                  <a:gd name="T9" fmla="*/ 0 60000 65536"/>
                  <a:gd name="T10" fmla="*/ 0 60000 65536"/>
                  <a:gd name="T11" fmla="*/ 0 60000 65536"/>
                  <a:gd name="T12" fmla="*/ 0 w 6"/>
                  <a:gd name="T13" fmla="*/ 0 h 8"/>
                  <a:gd name="T14" fmla="*/ 6 w 6"/>
                  <a:gd name="T15" fmla="*/ 8 h 8"/>
                </a:gdLst>
                <a:ahLst/>
                <a:cxnLst>
                  <a:cxn ang="T8">
                    <a:pos x="T0" y="T1"/>
                  </a:cxn>
                  <a:cxn ang="T9">
                    <a:pos x="T2" y="T3"/>
                  </a:cxn>
                  <a:cxn ang="T10">
                    <a:pos x="T4" y="T5"/>
                  </a:cxn>
                  <a:cxn ang="T11">
                    <a:pos x="T6" y="T7"/>
                  </a:cxn>
                </a:cxnLst>
                <a:rect l="T12" t="T13" r="T14" b="T15"/>
                <a:pathLst>
                  <a:path w="6" h="8">
                    <a:moveTo>
                      <a:pt x="0" y="8"/>
                    </a:moveTo>
                    <a:lnTo>
                      <a:pt x="6" y="8"/>
                    </a:lnTo>
                    <a:lnTo>
                      <a:pt x="6" y="0"/>
                    </a:lnTo>
                    <a:lnTo>
                      <a:pt x="0" y="8"/>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4" name="Freeform 119"/>
              <p:cNvSpPr>
                <a:spLocks/>
              </p:cNvSpPr>
              <p:nvPr/>
            </p:nvSpPr>
            <p:spPr bwMode="auto">
              <a:xfrm>
                <a:off x="4416" y="786"/>
                <a:ext cx="6" cy="8"/>
              </a:xfrm>
              <a:custGeom>
                <a:avLst/>
                <a:gdLst>
                  <a:gd name="T0" fmla="*/ 0 w 6"/>
                  <a:gd name="T1" fmla="*/ 8 h 8"/>
                  <a:gd name="T2" fmla="*/ 6 w 6"/>
                  <a:gd name="T3" fmla="*/ 8 h 8"/>
                  <a:gd name="T4" fmla="*/ 6 w 6"/>
                  <a:gd name="T5" fmla="*/ 0 h 8"/>
                  <a:gd name="T6" fmla="*/ 0 w 6"/>
                  <a:gd name="T7" fmla="*/ 8 h 8"/>
                  <a:gd name="T8" fmla="*/ 0 60000 65536"/>
                  <a:gd name="T9" fmla="*/ 0 60000 65536"/>
                  <a:gd name="T10" fmla="*/ 0 60000 65536"/>
                  <a:gd name="T11" fmla="*/ 0 60000 65536"/>
                  <a:gd name="T12" fmla="*/ 0 w 6"/>
                  <a:gd name="T13" fmla="*/ 0 h 8"/>
                  <a:gd name="T14" fmla="*/ 6 w 6"/>
                  <a:gd name="T15" fmla="*/ 8 h 8"/>
                </a:gdLst>
                <a:ahLst/>
                <a:cxnLst>
                  <a:cxn ang="T8">
                    <a:pos x="T0" y="T1"/>
                  </a:cxn>
                  <a:cxn ang="T9">
                    <a:pos x="T2" y="T3"/>
                  </a:cxn>
                  <a:cxn ang="T10">
                    <a:pos x="T4" y="T5"/>
                  </a:cxn>
                  <a:cxn ang="T11">
                    <a:pos x="T6" y="T7"/>
                  </a:cxn>
                </a:cxnLst>
                <a:rect l="T12" t="T13" r="T14" b="T15"/>
                <a:pathLst>
                  <a:path w="6" h="8">
                    <a:moveTo>
                      <a:pt x="0" y="8"/>
                    </a:moveTo>
                    <a:lnTo>
                      <a:pt x="6" y="8"/>
                    </a:lnTo>
                    <a:lnTo>
                      <a:pt x="6" y="0"/>
                    </a:lnTo>
                    <a:lnTo>
                      <a:pt x="0" y="8"/>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5" name="Freeform 120"/>
              <p:cNvSpPr>
                <a:spLocks/>
              </p:cNvSpPr>
              <p:nvPr/>
            </p:nvSpPr>
            <p:spPr bwMode="auto">
              <a:xfrm>
                <a:off x="4347" y="1437"/>
                <a:ext cx="7" cy="13"/>
              </a:xfrm>
              <a:custGeom>
                <a:avLst/>
                <a:gdLst>
                  <a:gd name="T0" fmla="*/ 0 w 7"/>
                  <a:gd name="T1" fmla="*/ 6 h 13"/>
                  <a:gd name="T2" fmla="*/ 7 w 7"/>
                  <a:gd name="T3" fmla="*/ 13 h 13"/>
                  <a:gd name="T4" fmla="*/ 7 w 7"/>
                  <a:gd name="T5" fmla="*/ 0 h 13"/>
                  <a:gd name="T6" fmla="*/ 0 w 7"/>
                  <a:gd name="T7" fmla="*/ 6 h 13"/>
                  <a:gd name="T8" fmla="*/ 0 60000 65536"/>
                  <a:gd name="T9" fmla="*/ 0 60000 65536"/>
                  <a:gd name="T10" fmla="*/ 0 60000 65536"/>
                  <a:gd name="T11" fmla="*/ 0 60000 65536"/>
                  <a:gd name="T12" fmla="*/ 0 w 7"/>
                  <a:gd name="T13" fmla="*/ 0 h 13"/>
                  <a:gd name="T14" fmla="*/ 7 w 7"/>
                  <a:gd name="T15" fmla="*/ 13 h 13"/>
                </a:gdLst>
                <a:ahLst/>
                <a:cxnLst>
                  <a:cxn ang="T8">
                    <a:pos x="T0" y="T1"/>
                  </a:cxn>
                  <a:cxn ang="T9">
                    <a:pos x="T2" y="T3"/>
                  </a:cxn>
                  <a:cxn ang="T10">
                    <a:pos x="T4" y="T5"/>
                  </a:cxn>
                  <a:cxn ang="T11">
                    <a:pos x="T6" y="T7"/>
                  </a:cxn>
                </a:cxnLst>
                <a:rect l="T12" t="T13" r="T14" b="T15"/>
                <a:pathLst>
                  <a:path w="7" h="13">
                    <a:moveTo>
                      <a:pt x="0" y="6"/>
                    </a:moveTo>
                    <a:lnTo>
                      <a:pt x="7" y="13"/>
                    </a:lnTo>
                    <a:lnTo>
                      <a:pt x="7" y="0"/>
                    </a:lnTo>
                    <a:lnTo>
                      <a:pt x="0" y="6"/>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6" name="Freeform 121"/>
              <p:cNvSpPr>
                <a:spLocks/>
              </p:cNvSpPr>
              <p:nvPr/>
            </p:nvSpPr>
            <p:spPr bwMode="auto">
              <a:xfrm>
                <a:off x="4347" y="1437"/>
                <a:ext cx="7" cy="13"/>
              </a:xfrm>
              <a:custGeom>
                <a:avLst/>
                <a:gdLst>
                  <a:gd name="T0" fmla="*/ 0 w 7"/>
                  <a:gd name="T1" fmla="*/ 6 h 13"/>
                  <a:gd name="T2" fmla="*/ 7 w 7"/>
                  <a:gd name="T3" fmla="*/ 13 h 13"/>
                  <a:gd name="T4" fmla="*/ 7 w 7"/>
                  <a:gd name="T5" fmla="*/ 0 h 13"/>
                  <a:gd name="T6" fmla="*/ 0 w 7"/>
                  <a:gd name="T7" fmla="*/ 6 h 13"/>
                  <a:gd name="T8" fmla="*/ 0 60000 65536"/>
                  <a:gd name="T9" fmla="*/ 0 60000 65536"/>
                  <a:gd name="T10" fmla="*/ 0 60000 65536"/>
                  <a:gd name="T11" fmla="*/ 0 60000 65536"/>
                  <a:gd name="T12" fmla="*/ 0 w 7"/>
                  <a:gd name="T13" fmla="*/ 0 h 13"/>
                  <a:gd name="T14" fmla="*/ 7 w 7"/>
                  <a:gd name="T15" fmla="*/ 13 h 13"/>
                </a:gdLst>
                <a:ahLst/>
                <a:cxnLst>
                  <a:cxn ang="T8">
                    <a:pos x="T0" y="T1"/>
                  </a:cxn>
                  <a:cxn ang="T9">
                    <a:pos x="T2" y="T3"/>
                  </a:cxn>
                  <a:cxn ang="T10">
                    <a:pos x="T4" y="T5"/>
                  </a:cxn>
                  <a:cxn ang="T11">
                    <a:pos x="T6" y="T7"/>
                  </a:cxn>
                </a:cxnLst>
                <a:rect l="T12" t="T13" r="T14" b="T15"/>
                <a:pathLst>
                  <a:path w="7" h="13">
                    <a:moveTo>
                      <a:pt x="0" y="6"/>
                    </a:moveTo>
                    <a:lnTo>
                      <a:pt x="7" y="13"/>
                    </a:lnTo>
                    <a:lnTo>
                      <a:pt x="7" y="0"/>
                    </a:lnTo>
                    <a:lnTo>
                      <a:pt x="0" y="6"/>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7" name="Freeform 122"/>
              <p:cNvSpPr>
                <a:spLocks/>
              </p:cNvSpPr>
              <p:nvPr/>
            </p:nvSpPr>
            <p:spPr bwMode="auto">
              <a:xfrm>
                <a:off x="4329" y="1450"/>
                <a:ext cx="18" cy="83"/>
              </a:xfrm>
              <a:custGeom>
                <a:avLst/>
                <a:gdLst>
                  <a:gd name="T0" fmla="*/ 12 w 18"/>
                  <a:gd name="T1" fmla="*/ 6 h 83"/>
                  <a:gd name="T2" fmla="*/ 0 w 18"/>
                  <a:gd name="T3" fmla="*/ 55 h 83"/>
                  <a:gd name="T4" fmla="*/ 5 w 18"/>
                  <a:gd name="T5" fmla="*/ 77 h 83"/>
                  <a:gd name="T6" fmla="*/ 12 w 18"/>
                  <a:gd name="T7" fmla="*/ 83 h 83"/>
                  <a:gd name="T8" fmla="*/ 18 w 18"/>
                  <a:gd name="T9" fmla="*/ 69 h 83"/>
                  <a:gd name="T10" fmla="*/ 12 w 18"/>
                  <a:gd name="T11" fmla="*/ 69 h 83"/>
                  <a:gd name="T12" fmla="*/ 12 w 18"/>
                  <a:gd name="T13" fmla="*/ 28 h 83"/>
                  <a:gd name="T14" fmla="*/ 18 w 18"/>
                  <a:gd name="T15" fmla="*/ 6 h 83"/>
                  <a:gd name="T16" fmla="*/ 12 w 18"/>
                  <a:gd name="T17" fmla="*/ 0 h 83"/>
                  <a:gd name="T18" fmla="*/ 12 w 18"/>
                  <a:gd name="T19" fmla="*/ 6 h 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83"/>
                  <a:gd name="T32" fmla="*/ 18 w 18"/>
                  <a:gd name="T33" fmla="*/ 83 h 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83">
                    <a:moveTo>
                      <a:pt x="12" y="6"/>
                    </a:moveTo>
                    <a:lnTo>
                      <a:pt x="0" y="55"/>
                    </a:lnTo>
                    <a:lnTo>
                      <a:pt x="5" y="77"/>
                    </a:lnTo>
                    <a:lnTo>
                      <a:pt x="12" y="83"/>
                    </a:lnTo>
                    <a:lnTo>
                      <a:pt x="18" y="69"/>
                    </a:lnTo>
                    <a:lnTo>
                      <a:pt x="12" y="69"/>
                    </a:lnTo>
                    <a:lnTo>
                      <a:pt x="12" y="28"/>
                    </a:lnTo>
                    <a:lnTo>
                      <a:pt x="18" y="6"/>
                    </a:lnTo>
                    <a:lnTo>
                      <a:pt x="12" y="0"/>
                    </a:lnTo>
                    <a:lnTo>
                      <a:pt x="12" y="6"/>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8" name="Freeform 123"/>
              <p:cNvSpPr>
                <a:spLocks/>
              </p:cNvSpPr>
              <p:nvPr/>
            </p:nvSpPr>
            <p:spPr bwMode="auto">
              <a:xfrm>
                <a:off x="4329" y="1450"/>
                <a:ext cx="18" cy="83"/>
              </a:xfrm>
              <a:custGeom>
                <a:avLst/>
                <a:gdLst>
                  <a:gd name="T0" fmla="*/ 12 w 18"/>
                  <a:gd name="T1" fmla="*/ 6 h 83"/>
                  <a:gd name="T2" fmla="*/ 0 w 18"/>
                  <a:gd name="T3" fmla="*/ 55 h 83"/>
                  <a:gd name="T4" fmla="*/ 5 w 18"/>
                  <a:gd name="T5" fmla="*/ 77 h 83"/>
                  <a:gd name="T6" fmla="*/ 12 w 18"/>
                  <a:gd name="T7" fmla="*/ 83 h 83"/>
                  <a:gd name="T8" fmla="*/ 18 w 18"/>
                  <a:gd name="T9" fmla="*/ 69 h 83"/>
                  <a:gd name="T10" fmla="*/ 12 w 18"/>
                  <a:gd name="T11" fmla="*/ 69 h 83"/>
                  <a:gd name="T12" fmla="*/ 12 w 18"/>
                  <a:gd name="T13" fmla="*/ 28 h 83"/>
                  <a:gd name="T14" fmla="*/ 18 w 18"/>
                  <a:gd name="T15" fmla="*/ 6 h 83"/>
                  <a:gd name="T16" fmla="*/ 12 w 18"/>
                  <a:gd name="T17" fmla="*/ 0 h 83"/>
                  <a:gd name="T18" fmla="*/ 12 w 18"/>
                  <a:gd name="T19" fmla="*/ 6 h 8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
                  <a:gd name="T31" fmla="*/ 0 h 83"/>
                  <a:gd name="T32" fmla="*/ 18 w 18"/>
                  <a:gd name="T33" fmla="*/ 83 h 8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 h="83">
                    <a:moveTo>
                      <a:pt x="12" y="6"/>
                    </a:moveTo>
                    <a:lnTo>
                      <a:pt x="0" y="55"/>
                    </a:lnTo>
                    <a:lnTo>
                      <a:pt x="5" y="77"/>
                    </a:lnTo>
                    <a:lnTo>
                      <a:pt x="12" y="83"/>
                    </a:lnTo>
                    <a:lnTo>
                      <a:pt x="18" y="69"/>
                    </a:lnTo>
                    <a:lnTo>
                      <a:pt x="12" y="69"/>
                    </a:lnTo>
                    <a:lnTo>
                      <a:pt x="12" y="28"/>
                    </a:lnTo>
                    <a:lnTo>
                      <a:pt x="18" y="6"/>
                    </a:lnTo>
                    <a:lnTo>
                      <a:pt x="12" y="0"/>
                    </a:lnTo>
                    <a:lnTo>
                      <a:pt x="12" y="6"/>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9" name="Freeform 124"/>
              <p:cNvSpPr>
                <a:spLocks/>
              </p:cNvSpPr>
              <p:nvPr/>
            </p:nvSpPr>
            <p:spPr bwMode="auto">
              <a:xfrm>
                <a:off x="4347" y="1533"/>
                <a:ext cx="7" cy="13"/>
              </a:xfrm>
              <a:custGeom>
                <a:avLst/>
                <a:gdLst>
                  <a:gd name="T0" fmla="*/ 0 w 7"/>
                  <a:gd name="T1" fmla="*/ 7 h 13"/>
                  <a:gd name="T2" fmla="*/ 7 w 7"/>
                  <a:gd name="T3" fmla="*/ 13 h 13"/>
                  <a:gd name="T4" fmla="*/ 7 w 7"/>
                  <a:gd name="T5" fmla="*/ 0 h 13"/>
                  <a:gd name="T6" fmla="*/ 0 w 7"/>
                  <a:gd name="T7" fmla="*/ 7 h 13"/>
                  <a:gd name="T8" fmla="*/ 0 60000 65536"/>
                  <a:gd name="T9" fmla="*/ 0 60000 65536"/>
                  <a:gd name="T10" fmla="*/ 0 60000 65536"/>
                  <a:gd name="T11" fmla="*/ 0 60000 65536"/>
                  <a:gd name="T12" fmla="*/ 0 w 7"/>
                  <a:gd name="T13" fmla="*/ 0 h 13"/>
                  <a:gd name="T14" fmla="*/ 7 w 7"/>
                  <a:gd name="T15" fmla="*/ 13 h 13"/>
                </a:gdLst>
                <a:ahLst/>
                <a:cxnLst>
                  <a:cxn ang="T8">
                    <a:pos x="T0" y="T1"/>
                  </a:cxn>
                  <a:cxn ang="T9">
                    <a:pos x="T2" y="T3"/>
                  </a:cxn>
                  <a:cxn ang="T10">
                    <a:pos x="T4" y="T5"/>
                  </a:cxn>
                  <a:cxn ang="T11">
                    <a:pos x="T6" y="T7"/>
                  </a:cxn>
                </a:cxnLst>
                <a:rect l="T12" t="T13" r="T14" b="T15"/>
                <a:pathLst>
                  <a:path w="7" h="13">
                    <a:moveTo>
                      <a:pt x="0" y="7"/>
                    </a:moveTo>
                    <a:lnTo>
                      <a:pt x="7" y="13"/>
                    </a:lnTo>
                    <a:lnTo>
                      <a:pt x="7" y="0"/>
                    </a:lnTo>
                    <a:lnTo>
                      <a:pt x="0" y="7"/>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0" name="Freeform 125"/>
              <p:cNvSpPr>
                <a:spLocks/>
              </p:cNvSpPr>
              <p:nvPr/>
            </p:nvSpPr>
            <p:spPr bwMode="auto">
              <a:xfrm>
                <a:off x="4347" y="1533"/>
                <a:ext cx="7" cy="13"/>
              </a:xfrm>
              <a:custGeom>
                <a:avLst/>
                <a:gdLst>
                  <a:gd name="T0" fmla="*/ 0 w 7"/>
                  <a:gd name="T1" fmla="*/ 7 h 13"/>
                  <a:gd name="T2" fmla="*/ 7 w 7"/>
                  <a:gd name="T3" fmla="*/ 13 h 13"/>
                  <a:gd name="T4" fmla="*/ 7 w 7"/>
                  <a:gd name="T5" fmla="*/ 0 h 13"/>
                  <a:gd name="T6" fmla="*/ 0 w 7"/>
                  <a:gd name="T7" fmla="*/ 7 h 13"/>
                  <a:gd name="T8" fmla="*/ 0 60000 65536"/>
                  <a:gd name="T9" fmla="*/ 0 60000 65536"/>
                  <a:gd name="T10" fmla="*/ 0 60000 65536"/>
                  <a:gd name="T11" fmla="*/ 0 60000 65536"/>
                  <a:gd name="T12" fmla="*/ 0 w 7"/>
                  <a:gd name="T13" fmla="*/ 0 h 13"/>
                  <a:gd name="T14" fmla="*/ 7 w 7"/>
                  <a:gd name="T15" fmla="*/ 13 h 13"/>
                </a:gdLst>
                <a:ahLst/>
                <a:cxnLst>
                  <a:cxn ang="T8">
                    <a:pos x="T0" y="T1"/>
                  </a:cxn>
                  <a:cxn ang="T9">
                    <a:pos x="T2" y="T3"/>
                  </a:cxn>
                  <a:cxn ang="T10">
                    <a:pos x="T4" y="T5"/>
                  </a:cxn>
                  <a:cxn ang="T11">
                    <a:pos x="T6" y="T7"/>
                  </a:cxn>
                </a:cxnLst>
                <a:rect l="T12" t="T13" r="T14" b="T15"/>
                <a:pathLst>
                  <a:path w="7" h="13">
                    <a:moveTo>
                      <a:pt x="0" y="7"/>
                    </a:moveTo>
                    <a:lnTo>
                      <a:pt x="7" y="13"/>
                    </a:lnTo>
                    <a:lnTo>
                      <a:pt x="7" y="0"/>
                    </a:lnTo>
                    <a:lnTo>
                      <a:pt x="0" y="7"/>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1" name="Freeform 126"/>
              <p:cNvSpPr>
                <a:spLocks/>
              </p:cNvSpPr>
              <p:nvPr/>
            </p:nvSpPr>
            <p:spPr bwMode="auto">
              <a:xfrm>
                <a:off x="4359" y="1560"/>
                <a:ext cx="13" cy="21"/>
              </a:xfrm>
              <a:custGeom>
                <a:avLst/>
                <a:gdLst>
                  <a:gd name="T0" fmla="*/ 0 w 13"/>
                  <a:gd name="T1" fmla="*/ 8 h 21"/>
                  <a:gd name="T2" fmla="*/ 7 w 13"/>
                  <a:gd name="T3" fmla="*/ 21 h 21"/>
                  <a:gd name="T4" fmla="*/ 13 w 13"/>
                  <a:gd name="T5" fmla="*/ 8 h 21"/>
                  <a:gd name="T6" fmla="*/ 7 w 13"/>
                  <a:gd name="T7" fmla="*/ 0 h 21"/>
                  <a:gd name="T8" fmla="*/ 0 w 13"/>
                  <a:gd name="T9" fmla="*/ 8 h 21"/>
                  <a:gd name="T10" fmla="*/ 0 60000 65536"/>
                  <a:gd name="T11" fmla="*/ 0 60000 65536"/>
                  <a:gd name="T12" fmla="*/ 0 60000 65536"/>
                  <a:gd name="T13" fmla="*/ 0 60000 65536"/>
                  <a:gd name="T14" fmla="*/ 0 60000 65536"/>
                  <a:gd name="T15" fmla="*/ 0 w 13"/>
                  <a:gd name="T16" fmla="*/ 0 h 21"/>
                  <a:gd name="T17" fmla="*/ 13 w 13"/>
                  <a:gd name="T18" fmla="*/ 21 h 21"/>
                </a:gdLst>
                <a:ahLst/>
                <a:cxnLst>
                  <a:cxn ang="T10">
                    <a:pos x="T0" y="T1"/>
                  </a:cxn>
                  <a:cxn ang="T11">
                    <a:pos x="T2" y="T3"/>
                  </a:cxn>
                  <a:cxn ang="T12">
                    <a:pos x="T4" y="T5"/>
                  </a:cxn>
                  <a:cxn ang="T13">
                    <a:pos x="T6" y="T7"/>
                  </a:cxn>
                  <a:cxn ang="T14">
                    <a:pos x="T8" y="T9"/>
                  </a:cxn>
                </a:cxnLst>
                <a:rect l="T15" t="T16" r="T17" b="T18"/>
                <a:pathLst>
                  <a:path w="13" h="21">
                    <a:moveTo>
                      <a:pt x="0" y="8"/>
                    </a:moveTo>
                    <a:lnTo>
                      <a:pt x="7" y="21"/>
                    </a:lnTo>
                    <a:lnTo>
                      <a:pt x="13" y="8"/>
                    </a:lnTo>
                    <a:lnTo>
                      <a:pt x="7" y="0"/>
                    </a:lnTo>
                    <a:lnTo>
                      <a:pt x="0" y="8"/>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2" name="Freeform 127"/>
              <p:cNvSpPr>
                <a:spLocks/>
              </p:cNvSpPr>
              <p:nvPr/>
            </p:nvSpPr>
            <p:spPr bwMode="auto">
              <a:xfrm>
                <a:off x="4359" y="1560"/>
                <a:ext cx="13" cy="21"/>
              </a:xfrm>
              <a:custGeom>
                <a:avLst/>
                <a:gdLst>
                  <a:gd name="T0" fmla="*/ 0 w 13"/>
                  <a:gd name="T1" fmla="*/ 8 h 21"/>
                  <a:gd name="T2" fmla="*/ 7 w 13"/>
                  <a:gd name="T3" fmla="*/ 21 h 21"/>
                  <a:gd name="T4" fmla="*/ 13 w 13"/>
                  <a:gd name="T5" fmla="*/ 8 h 21"/>
                  <a:gd name="T6" fmla="*/ 7 w 13"/>
                  <a:gd name="T7" fmla="*/ 0 h 21"/>
                  <a:gd name="T8" fmla="*/ 0 w 13"/>
                  <a:gd name="T9" fmla="*/ 8 h 21"/>
                  <a:gd name="T10" fmla="*/ 0 60000 65536"/>
                  <a:gd name="T11" fmla="*/ 0 60000 65536"/>
                  <a:gd name="T12" fmla="*/ 0 60000 65536"/>
                  <a:gd name="T13" fmla="*/ 0 60000 65536"/>
                  <a:gd name="T14" fmla="*/ 0 60000 65536"/>
                  <a:gd name="T15" fmla="*/ 0 w 13"/>
                  <a:gd name="T16" fmla="*/ 0 h 21"/>
                  <a:gd name="T17" fmla="*/ 13 w 13"/>
                  <a:gd name="T18" fmla="*/ 21 h 21"/>
                </a:gdLst>
                <a:ahLst/>
                <a:cxnLst>
                  <a:cxn ang="T10">
                    <a:pos x="T0" y="T1"/>
                  </a:cxn>
                  <a:cxn ang="T11">
                    <a:pos x="T2" y="T3"/>
                  </a:cxn>
                  <a:cxn ang="T12">
                    <a:pos x="T4" y="T5"/>
                  </a:cxn>
                  <a:cxn ang="T13">
                    <a:pos x="T6" y="T7"/>
                  </a:cxn>
                  <a:cxn ang="T14">
                    <a:pos x="T8" y="T9"/>
                  </a:cxn>
                </a:cxnLst>
                <a:rect l="T15" t="T16" r="T17" b="T18"/>
                <a:pathLst>
                  <a:path w="13" h="21">
                    <a:moveTo>
                      <a:pt x="0" y="8"/>
                    </a:moveTo>
                    <a:lnTo>
                      <a:pt x="7" y="21"/>
                    </a:lnTo>
                    <a:lnTo>
                      <a:pt x="13" y="8"/>
                    </a:lnTo>
                    <a:lnTo>
                      <a:pt x="7" y="0"/>
                    </a:lnTo>
                    <a:lnTo>
                      <a:pt x="0" y="8"/>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3" name="Freeform 128"/>
              <p:cNvSpPr>
                <a:spLocks/>
              </p:cNvSpPr>
              <p:nvPr/>
            </p:nvSpPr>
            <p:spPr bwMode="auto">
              <a:xfrm>
                <a:off x="4372" y="1574"/>
                <a:ext cx="7" cy="27"/>
              </a:xfrm>
              <a:custGeom>
                <a:avLst/>
                <a:gdLst>
                  <a:gd name="T0" fmla="*/ 7 w 7"/>
                  <a:gd name="T1" fmla="*/ 7 h 27"/>
                  <a:gd name="T2" fmla="*/ 7 w 7"/>
                  <a:gd name="T3" fmla="*/ 0 h 27"/>
                  <a:gd name="T4" fmla="*/ 0 w 7"/>
                  <a:gd name="T5" fmla="*/ 13 h 27"/>
                  <a:gd name="T6" fmla="*/ 7 w 7"/>
                  <a:gd name="T7" fmla="*/ 27 h 27"/>
                  <a:gd name="T8" fmla="*/ 7 w 7"/>
                  <a:gd name="T9" fmla="*/ 7 h 27"/>
                  <a:gd name="T10" fmla="*/ 0 60000 65536"/>
                  <a:gd name="T11" fmla="*/ 0 60000 65536"/>
                  <a:gd name="T12" fmla="*/ 0 60000 65536"/>
                  <a:gd name="T13" fmla="*/ 0 60000 65536"/>
                  <a:gd name="T14" fmla="*/ 0 60000 65536"/>
                  <a:gd name="T15" fmla="*/ 0 w 7"/>
                  <a:gd name="T16" fmla="*/ 0 h 27"/>
                  <a:gd name="T17" fmla="*/ 7 w 7"/>
                  <a:gd name="T18" fmla="*/ 27 h 27"/>
                </a:gdLst>
                <a:ahLst/>
                <a:cxnLst>
                  <a:cxn ang="T10">
                    <a:pos x="T0" y="T1"/>
                  </a:cxn>
                  <a:cxn ang="T11">
                    <a:pos x="T2" y="T3"/>
                  </a:cxn>
                  <a:cxn ang="T12">
                    <a:pos x="T4" y="T5"/>
                  </a:cxn>
                  <a:cxn ang="T13">
                    <a:pos x="T6" y="T7"/>
                  </a:cxn>
                  <a:cxn ang="T14">
                    <a:pos x="T8" y="T9"/>
                  </a:cxn>
                </a:cxnLst>
                <a:rect l="T15" t="T16" r="T17" b="T18"/>
                <a:pathLst>
                  <a:path w="7" h="27">
                    <a:moveTo>
                      <a:pt x="7" y="7"/>
                    </a:moveTo>
                    <a:lnTo>
                      <a:pt x="7" y="0"/>
                    </a:lnTo>
                    <a:lnTo>
                      <a:pt x="0" y="13"/>
                    </a:lnTo>
                    <a:lnTo>
                      <a:pt x="7" y="27"/>
                    </a:lnTo>
                    <a:lnTo>
                      <a:pt x="7" y="7"/>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4" name="Freeform 129"/>
              <p:cNvSpPr>
                <a:spLocks/>
              </p:cNvSpPr>
              <p:nvPr/>
            </p:nvSpPr>
            <p:spPr bwMode="auto">
              <a:xfrm>
                <a:off x="4372" y="1574"/>
                <a:ext cx="7" cy="27"/>
              </a:xfrm>
              <a:custGeom>
                <a:avLst/>
                <a:gdLst>
                  <a:gd name="T0" fmla="*/ 7 w 7"/>
                  <a:gd name="T1" fmla="*/ 7 h 27"/>
                  <a:gd name="T2" fmla="*/ 7 w 7"/>
                  <a:gd name="T3" fmla="*/ 0 h 27"/>
                  <a:gd name="T4" fmla="*/ 0 w 7"/>
                  <a:gd name="T5" fmla="*/ 13 h 27"/>
                  <a:gd name="T6" fmla="*/ 7 w 7"/>
                  <a:gd name="T7" fmla="*/ 27 h 27"/>
                  <a:gd name="T8" fmla="*/ 7 w 7"/>
                  <a:gd name="T9" fmla="*/ 7 h 27"/>
                  <a:gd name="T10" fmla="*/ 0 60000 65536"/>
                  <a:gd name="T11" fmla="*/ 0 60000 65536"/>
                  <a:gd name="T12" fmla="*/ 0 60000 65536"/>
                  <a:gd name="T13" fmla="*/ 0 60000 65536"/>
                  <a:gd name="T14" fmla="*/ 0 60000 65536"/>
                  <a:gd name="T15" fmla="*/ 0 w 7"/>
                  <a:gd name="T16" fmla="*/ 0 h 27"/>
                  <a:gd name="T17" fmla="*/ 7 w 7"/>
                  <a:gd name="T18" fmla="*/ 27 h 27"/>
                </a:gdLst>
                <a:ahLst/>
                <a:cxnLst>
                  <a:cxn ang="T10">
                    <a:pos x="T0" y="T1"/>
                  </a:cxn>
                  <a:cxn ang="T11">
                    <a:pos x="T2" y="T3"/>
                  </a:cxn>
                  <a:cxn ang="T12">
                    <a:pos x="T4" y="T5"/>
                  </a:cxn>
                  <a:cxn ang="T13">
                    <a:pos x="T6" y="T7"/>
                  </a:cxn>
                  <a:cxn ang="T14">
                    <a:pos x="T8" y="T9"/>
                  </a:cxn>
                </a:cxnLst>
                <a:rect l="T15" t="T16" r="T17" b="T18"/>
                <a:pathLst>
                  <a:path w="7" h="27">
                    <a:moveTo>
                      <a:pt x="7" y="7"/>
                    </a:moveTo>
                    <a:lnTo>
                      <a:pt x="7" y="0"/>
                    </a:lnTo>
                    <a:lnTo>
                      <a:pt x="0" y="13"/>
                    </a:lnTo>
                    <a:lnTo>
                      <a:pt x="7" y="27"/>
                    </a:lnTo>
                    <a:lnTo>
                      <a:pt x="7" y="7"/>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5" name="Freeform 130"/>
              <p:cNvSpPr>
                <a:spLocks/>
              </p:cNvSpPr>
              <p:nvPr/>
            </p:nvSpPr>
            <p:spPr bwMode="auto">
              <a:xfrm>
                <a:off x="4372" y="1595"/>
                <a:ext cx="12" cy="33"/>
              </a:xfrm>
              <a:custGeom>
                <a:avLst/>
                <a:gdLst>
                  <a:gd name="T0" fmla="*/ 0 w 12"/>
                  <a:gd name="T1" fmla="*/ 6 h 33"/>
                  <a:gd name="T2" fmla="*/ 7 w 12"/>
                  <a:gd name="T3" fmla="*/ 33 h 33"/>
                  <a:gd name="T4" fmla="*/ 12 w 12"/>
                  <a:gd name="T5" fmla="*/ 6 h 33"/>
                  <a:gd name="T6" fmla="*/ 7 w 12"/>
                  <a:gd name="T7" fmla="*/ 0 h 33"/>
                  <a:gd name="T8" fmla="*/ 0 w 12"/>
                  <a:gd name="T9" fmla="*/ 6 h 33"/>
                  <a:gd name="T10" fmla="*/ 0 60000 65536"/>
                  <a:gd name="T11" fmla="*/ 0 60000 65536"/>
                  <a:gd name="T12" fmla="*/ 0 60000 65536"/>
                  <a:gd name="T13" fmla="*/ 0 60000 65536"/>
                  <a:gd name="T14" fmla="*/ 0 60000 65536"/>
                  <a:gd name="T15" fmla="*/ 0 w 12"/>
                  <a:gd name="T16" fmla="*/ 0 h 33"/>
                  <a:gd name="T17" fmla="*/ 12 w 12"/>
                  <a:gd name="T18" fmla="*/ 33 h 33"/>
                </a:gdLst>
                <a:ahLst/>
                <a:cxnLst>
                  <a:cxn ang="T10">
                    <a:pos x="T0" y="T1"/>
                  </a:cxn>
                  <a:cxn ang="T11">
                    <a:pos x="T2" y="T3"/>
                  </a:cxn>
                  <a:cxn ang="T12">
                    <a:pos x="T4" y="T5"/>
                  </a:cxn>
                  <a:cxn ang="T13">
                    <a:pos x="T6" y="T7"/>
                  </a:cxn>
                  <a:cxn ang="T14">
                    <a:pos x="T8" y="T9"/>
                  </a:cxn>
                </a:cxnLst>
                <a:rect l="T15" t="T16" r="T17" b="T18"/>
                <a:pathLst>
                  <a:path w="12" h="33">
                    <a:moveTo>
                      <a:pt x="0" y="6"/>
                    </a:moveTo>
                    <a:lnTo>
                      <a:pt x="7" y="33"/>
                    </a:lnTo>
                    <a:lnTo>
                      <a:pt x="12" y="6"/>
                    </a:lnTo>
                    <a:lnTo>
                      <a:pt x="7" y="0"/>
                    </a:lnTo>
                    <a:lnTo>
                      <a:pt x="0" y="6"/>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6" name="Freeform 131"/>
              <p:cNvSpPr>
                <a:spLocks/>
              </p:cNvSpPr>
              <p:nvPr/>
            </p:nvSpPr>
            <p:spPr bwMode="auto">
              <a:xfrm>
                <a:off x="4372" y="1595"/>
                <a:ext cx="12" cy="33"/>
              </a:xfrm>
              <a:custGeom>
                <a:avLst/>
                <a:gdLst>
                  <a:gd name="T0" fmla="*/ 0 w 12"/>
                  <a:gd name="T1" fmla="*/ 6 h 33"/>
                  <a:gd name="T2" fmla="*/ 7 w 12"/>
                  <a:gd name="T3" fmla="*/ 33 h 33"/>
                  <a:gd name="T4" fmla="*/ 12 w 12"/>
                  <a:gd name="T5" fmla="*/ 6 h 33"/>
                  <a:gd name="T6" fmla="*/ 7 w 12"/>
                  <a:gd name="T7" fmla="*/ 0 h 33"/>
                  <a:gd name="T8" fmla="*/ 0 w 12"/>
                  <a:gd name="T9" fmla="*/ 6 h 33"/>
                  <a:gd name="T10" fmla="*/ 0 60000 65536"/>
                  <a:gd name="T11" fmla="*/ 0 60000 65536"/>
                  <a:gd name="T12" fmla="*/ 0 60000 65536"/>
                  <a:gd name="T13" fmla="*/ 0 60000 65536"/>
                  <a:gd name="T14" fmla="*/ 0 60000 65536"/>
                  <a:gd name="T15" fmla="*/ 0 w 12"/>
                  <a:gd name="T16" fmla="*/ 0 h 33"/>
                  <a:gd name="T17" fmla="*/ 12 w 12"/>
                  <a:gd name="T18" fmla="*/ 33 h 33"/>
                </a:gdLst>
                <a:ahLst/>
                <a:cxnLst>
                  <a:cxn ang="T10">
                    <a:pos x="T0" y="T1"/>
                  </a:cxn>
                  <a:cxn ang="T11">
                    <a:pos x="T2" y="T3"/>
                  </a:cxn>
                  <a:cxn ang="T12">
                    <a:pos x="T4" y="T5"/>
                  </a:cxn>
                  <a:cxn ang="T13">
                    <a:pos x="T6" y="T7"/>
                  </a:cxn>
                  <a:cxn ang="T14">
                    <a:pos x="T8" y="T9"/>
                  </a:cxn>
                </a:cxnLst>
                <a:rect l="T15" t="T16" r="T17" b="T18"/>
                <a:pathLst>
                  <a:path w="12" h="33">
                    <a:moveTo>
                      <a:pt x="0" y="6"/>
                    </a:moveTo>
                    <a:lnTo>
                      <a:pt x="7" y="33"/>
                    </a:lnTo>
                    <a:lnTo>
                      <a:pt x="12" y="6"/>
                    </a:lnTo>
                    <a:lnTo>
                      <a:pt x="7" y="0"/>
                    </a:lnTo>
                    <a:lnTo>
                      <a:pt x="0" y="6"/>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7" name="Freeform 133"/>
              <p:cNvSpPr>
                <a:spLocks/>
              </p:cNvSpPr>
              <p:nvPr/>
            </p:nvSpPr>
            <p:spPr bwMode="auto">
              <a:xfrm>
                <a:off x="4391" y="1677"/>
                <a:ext cx="6" cy="6"/>
              </a:xfrm>
              <a:custGeom>
                <a:avLst/>
                <a:gdLst>
                  <a:gd name="T0" fmla="*/ 0 w 6"/>
                  <a:gd name="T1" fmla="*/ 6 h 6"/>
                  <a:gd name="T2" fmla="*/ 6 w 6"/>
                  <a:gd name="T3" fmla="*/ 6 h 6"/>
                  <a:gd name="T4" fmla="*/ 6 w 6"/>
                  <a:gd name="T5" fmla="*/ 0 h 6"/>
                  <a:gd name="T6" fmla="*/ 0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6" y="6"/>
                    </a:lnTo>
                    <a:lnTo>
                      <a:pt x="6" y="0"/>
                    </a:lnTo>
                    <a:lnTo>
                      <a:pt x="0" y="6"/>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8" name="Freeform 134"/>
              <p:cNvSpPr>
                <a:spLocks/>
              </p:cNvSpPr>
              <p:nvPr/>
            </p:nvSpPr>
            <p:spPr bwMode="auto">
              <a:xfrm>
                <a:off x="4397" y="1683"/>
                <a:ext cx="12" cy="22"/>
              </a:xfrm>
              <a:custGeom>
                <a:avLst/>
                <a:gdLst>
                  <a:gd name="T0" fmla="*/ 0 w 12"/>
                  <a:gd name="T1" fmla="*/ 8 h 22"/>
                  <a:gd name="T2" fmla="*/ 0 w 12"/>
                  <a:gd name="T3" fmla="*/ 22 h 22"/>
                  <a:gd name="T4" fmla="*/ 12 w 12"/>
                  <a:gd name="T5" fmla="*/ 22 h 22"/>
                  <a:gd name="T6" fmla="*/ 12 w 12"/>
                  <a:gd name="T7" fmla="*/ 14 h 22"/>
                  <a:gd name="T8" fmla="*/ 7 w 12"/>
                  <a:gd name="T9" fmla="*/ 0 h 22"/>
                  <a:gd name="T10" fmla="*/ 0 w 12"/>
                  <a:gd name="T11" fmla="*/ 8 h 22"/>
                  <a:gd name="T12" fmla="*/ 0 60000 65536"/>
                  <a:gd name="T13" fmla="*/ 0 60000 65536"/>
                  <a:gd name="T14" fmla="*/ 0 60000 65536"/>
                  <a:gd name="T15" fmla="*/ 0 60000 65536"/>
                  <a:gd name="T16" fmla="*/ 0 60000 65536"/>
                  <a:gd name="T17" fmla="*/ 0 60000 65536"/>
                  <a:gd name="T18" fmla="*/ 0 w 12"/>
                  <a:gd name="T19" fmla="*/ 0 h 22"/>
                  <a:gd name="T20" fmla="*/ 12 w 12"/>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2" h="22">
                    <a:moveTo>
                      <a:pt x="0" y="8"/>
                    </a:moveTo>
                    <a:lnTo>
                      <a:pt x="0" y="22"/>
                    </a:lnTo>
                    <a:lnTo>
                      <a:pt x="12" y="22"/>
                    </a:lnTo>
                    <a:lnTo>
                      <a:pt x="12" y="14"/>
                    </a:lnTo>
                    <a:lnTo>
                      <a:pt x="7" y="0"/>
                    </a:lnTo>
                    <a:lnTo>
                      <a:pt x="0" y="8"/>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9" name="Freeform 135"/>
              <p:cNvSpPr>
                <a:spLocks/>
              </p:cNvSpPr>
              <p:nvPr/>
            </p:nvSpPr>
            <p:spPr bwMode="auto">
              <a:xfrm>
                <a:off x="4397" y="1683"/>
                <a:ext cx="12" cy="22"/>
              </a:xfrm>
              <a:custGeom>
                <a:avLst/>
                <a:gdLst>
                  <a:gd name="T0" fmla="*/ 0 w 12"/>
                  <a:gd name="T1" fmla="*/ 8 h 22"/>
                  <a:gd name="T2" fmla="*/ 0 w 12"/>
                  <a:gd name="T3" fmla="*/ 22 h 22"/>
                  <a:gd name="T4" fmla="*/ 12 w 12"/>
                  <a:gd name="T5" fmla="*/ 22 h 22"/>
                  <a:gd name="T6" fmla="*/ 12 w 12"/>
                  <a:gd name="T7" fmla="*/ 14 h 22"/>
                  <a:gd name="T8" fmla="*/ 7 w 12"/>
                  <a:gd name="T9" fmla="*/ 0 h 22"/>
                  <a:gd name="T10" fmla="*/ 0 w 12"/>
                  <a:gd name="T11" fmla="*/ 8 h 22"/>
                  <a:gd name="T12" fmla="*/ 0 60000 65536"/>
                  <a:gd name="T13" fmla="*/ 0 60000 65536"/>
                  <a:gd name="T14" fmla="*/ 0 60000 65536"/>
                  <a:gd name="T15" fmla="*/ 0 60000 65536"/>
                  <a:gd name="T16" fmla="*/ 0 60000 65536"/>
                  <a:gd name="T17" fmla="*/ 0 60000 65536"/>
                  <a:gd name="T18" fmla="*/ 0 w 12"/>
                  <a:gd name="T19" fmla="*/ 0 h 22"/>
                  <a:gd name="T20" fmla="*/ 12 w 12"/>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12" h="22">
                    <a:moveTo>
                      <a:pt x="0" y="8"/>
                    </a:moveTo>
                    <a:lnTo>
                      <a:pt x="0" y="22"/>
                    </a:lnTo>
                    <a:lnTo>
                      <a:pt x="12" y="22"/>
                    </a:lnTo>
                    <a:lnTo>
                      <a:pt x="12" y="14"/>
                    </a:lnTo>
                    <a:lnTo>
                      <a:pt x="7" y="0"/>
                    </a:lnTo>
                    <a:lnTo>
                      <a:pt x="0" y="8"/>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0" name="Freeform 136"/>
              <p:cNvSpPr>
                <a:spLocks/>
              </p:cNvSpPr>
              <p:nvPr/>
            </p:nvSpPr>
            <p:spPr bwMode="auto">
              <a:xfrm>
                <a:off x="4372" y="758"/>
                <a:ext cx="19" cy="14"/>
              </a:xfrm>
              <a:custGeom>
                <a:avLst/>
                <a:gdLst>
                  <a:gd name="T0" fmla="*/ 19 w 19"/>
                  <a:gd name="T1" fmla="*/ 0 h 14"/>
                  <a:gd name="T2" fmla="*/ 0 w 19"/>
                  <a:gd name="T3" fmla="*/ 14 h 14"/>
                  <a:gd name="T4" fmla="*/ 19 w 19"/>
                  <a:gd name="T5" fmla="*/ 0 h 14"/>
                  <a:gd name="T6" fmla="*/ 0 60000 65536"/>
                  <a:gd name="T7" fmla="*/ 0 60000 65536"/>
                  <a:gd name="T8" fmla="*/ 0 60000 65536"/>
                  <a:gd name="T9" fmla="*/ 0 w 19"/>
                  <a:gd name="T10" fmla="*/ 0 h 14"/>
                  <a:gd name="T11" fmla="*/ 19 w 19"/>
                  <a:gd name="T12" fmla="*/ 14 h 14"/>
                </a:gdLst>
                <a:ahLst/>
                <a:cxnLst>
                  <a:cxn ang="T6">
                    <a:pos x="T0" y="T1"/>
                  </a:cxn>
                  <a:cxn ang="T7">
                    <a:pos x="T2" y="T3"/>
                  </a:cxn>
                  <a:cxn ang="T8">
                    <a:pos x="T4" y="T5"/>
                  </a:cxn>
                </a:cxnLst>
                <a:rect l="T9" t="T10" r="T11" b="T12"/>
                <a:pathLst>
                  <a:path w="19" h="14">
                    <a:moveTo>
                      <a:pt x="19" y="0"/>
                    </a:moveTo>
                    <a:lnTo>
                      <a:pt x="0" y="14"/>
                    </a:lnTo>
                    <a:lnTo>
                      <a:pt x="19"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1" name="Freeform 137"/>
              <p:cNvSpPr>
                <a:spLocks/>
              </p:cNvSpPr>
              <p:nvPr/>
            </p:nvSpPr>
            <p:spPr bwMode="auto">
              <a:xfrm>
                <a:off x="4372" y="758"/>
                <a:ext cx="19" cy="14"/>
              </a:xfrm>
              <a:custGeom>
                <a:avLst/>
                <a:gdLst>
                  <a:gd name="T0" fmla="*/ 19 w 19"/>
                  <a:gd name="T1" fmla="*/ 0 h 14"/>
                  <a:gd name="T2" fmla="*/ 0 w 19"/>
                  <a:gd name="T3" fmla="*/ 14 h 14"/>
                  <a:gd name="T4" fmla="*/ 19 w 19"/>
                  <a:gd name="T5" fmla="*/ 0 h 14"/>
                  <a:gd name="T6" fmla="*/ 0 60000 65536"/>
                  <a:gd name="T7" fmla="*/ 0 60000 65536"/>
                  <a:gd name="T8" fmla="*/ 0 60000 65536"/>
                  <a:gd name="T9" fmla="*/ 0 w 19"/>
                  <a:gd name="T10" fmla="*/ 0 h 14"/>
                  <a:gd name="T11" fmla="*/ 19 w 19"/>
                  <a:gd name="T12" fmla="*/ 14 h 14"/>
                </a:gdLst>
                <a:ahLst/>
                <a:cxnLst>
                  <a:cxn ang="T6">
                    <a:pos x="T0" y="T1"/>
                  </a:cxn>
                  <a:cxn ang="T7">
                    <a:pos x="T2" y="T3"/>
                  </a:cxn>
                  <a:cxn ang="T8">
                    <a:pos x="T4" y="T5"/>
                  </a:cxn>
                </a:cxnLst>
                <a:rect l="T9" t="T10" r="T11" b="T12"/>
                <a:pathLst>
                  <a:path w="19" h="14">
                    <a:moveTo>
                      <a:pt x="19" y="0"/>
                    </a:moveTo>
                    <a:lnTo>
                      <a:pt x="0" y="14"/>
                    </a:lnTo>
                    <a:lnTo>
                      <a:pt x="19"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2" name="Freeform 138"/>
              <p:cNvSpPr>
                <a:spLocks/>
              </p:cNvSpPr>
              <p:nvPr/>
            </p:nvSpPr>
            <p:spPr bwMode="auto">
              <a:xfrm>
                <a:off x="4366" y="786"/>
                <a:ext cx="6" cy="8"/>
              </a:xfrm>
              <a:custGeom>
                <a:avLst/>
                <a:gdLst>
                  <a:gd name="T0" fmla="*/ 6 w 6"/>
                  <a:gd name="T1" fmla="*/ 0 h 8"/>
                  <a:gd name="T2" fmla="*/ 0 w 6"/>
                  <a:gd name="T3" fmla="*/ 8 h 8"/>
                  <a:gd name="T4" fmla="*/ 0 w 6"/>
                  <a:gd name="T5" fmla="*/ 0 h 8"/>
                  <a:gd name="T6" fmla="*/ 6 w 6"/>
                  <a:gd name="T7" fmla="*/ 0 h 8"/>
                  <a:gd name="T8" fmla="*/ 0 60000 65536"/>
                  <a:gd name="T9" fmla="*/ 0 60000 65536"/>
                  <a:gd name="T10" fmla="*/ 0 60000 65536"/>
                  <a:gd name="T11" fmla="*/ 0 60000 65536"/>
                  <a:gd name="T12" fmla="*/ 0 w 6"/>
                  <a:gd name="T13" fmla="*/ 0 h 8"/>
                  <a:gd name="T14" fmla="*/ 6 w 6"/>
                  <a:gd name="T15" fmla="*/ 8 h 8"/>
                </a:gdLst>
                <a:ahLst/>
                <a:cxnLst>
                  <a:cxn ang="T8">
                    <a:pos x="T0" y="T1"/>
                  </a:cxn>
                  <a:cxn ang="T9">
                    <a:pos x="T2" y="T3"/>
                  </a:cxn>
                  <a:cxn ang="T10">
                    <a:pos x="T4" y="T5"/>
                  </a:cxn>
                  <a:cxn ang="T11">
                    <a:pos x="T6" y="T7"/>
                  </a:cxn>
                </a:cxnLst>
                <a:rect l="T12" t="T13" r="T14" b="T15"/>
                <a:pathLst>
                  <a:path w="6" h="8">
                    <a:moveTo>
                      <a:pt x="6" y="0"/>
                    </a:moveTo>
                    <a:lnTo>
                      <a:pt x="0" y="8"/>
                    </a:lnTo>
                    <a:lnTo>
                      <a:pt x="0" y="0"/>
                    </a:lnTo>
                    <a:lnTo>
                      <a:pt x="6"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3" name="Freeform 139"/>
              <p:cNvSpPr>
                <a:spLocks/>
              </p:cNvSpPr>
              <p:nvPr/>
            </p:nvSpPr>
            <p:spPr bwMode="auto">
              <a:xfrm>
                <a:off x="4366" y="786"/>
                <a:ext cx="6" cy="8"/>
              </a:xfrm>
              <a:custGeom>
                <a:avLst/>
                <a:gdLst>
                  <a:gd name="T0" fmla="*/ 6 w 6"/>
                  <a:gd name="T1" fmla="*/ 0 h 8"/>
                  <a:gd name="T2" fmla="*/ 0 w 6"/>
                  <a:gd name="T3" fmla="*/ 8 h 8"/>
                  <a:gd name="T4" fmla="*/ 0 w 6"/>
                  <a:gd name="T5" fmla="*/ 0 h 8"/>
                  <a:gd name="T6" fmla="*/ 6 w 6"/>
                  <a:gd name="T7" fmla="*/ 0 h 8"/>
                  <a:gd name="T8" fmla="*/ 0 60000 65536"/>
                  <a:gd name="T9" fmla="*/ 0 60000 65536"/>
                  <a:gd name="T10" fmla="*/ 0 60000 65536"/>
                  <a:gd name="T11" fmla="*/ 0 60000 65536"/>
                  <a:gd name="T12" fmla="*/ 0 w 6"/>
                  <a:gd name="T13" fmla="*/ 0 h 8"/>
                  <a:gd name="T14" fmla="*/ 6 w 6"/>
                  <a:gd name="T15" fmla="*/ 8 h 8"/>
                </a:gdLst>
                <a:ahLst/>
                <a:cxnLst>
                  <a:cxn ang="T8">
                    <a:pos x="T0" y="T1"/>
                  </a:cxn>
                  <a:cxn ang="T9">
                    <a:pos x="T2" y="T3"/>
                  </a:cxn>
                  <a:cxn ang="T10">
                    <a:pos x="T4" y="T5"/>
                  </a:cxn>
                  <a:cxn ang="T11">
                    <a:pos x="T6" y="T7"/>
                  </a:cxn>
                </a:cxnLst>
                <a:rect l="T12" t="T13" r="T14" b="T15"/>
                <a:pathLst>
                  <a:path w="6" h="8">
                    <a:moveTo>
                      <a:pt x="6" y="0"/>
                    </a:moveTo>
                    <a:lnTo>
                      <a:pt x="0" y="8"/>
                    </a:lnTo>
                    <a:lnTo>
                      <a:pt x="0" y="0"/>
                    </a:lnTo>
                    <a:lnTo>
                      <a:pt x="6"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4" name="Freeform 140"/>
              <p:cNvSpPr>
                <a:spLocks/>
              </p:cNvSpPr>
              <p:nvPr/>
            </p:nvSpPr>
            <p:spPr bwMode="auto">
              <a:xfrm>
                <a:off x="4359" y="813"/>
                <a:ext cx="1" cy="22"/>
              </a:xfrm>
              <a:custGeom>
                <a:avLst/>
                <a:gdLst>
                  <a:gd name="T0" fmla="*/ 0 w 1"/>
                  <a:gd name="T1" fmla="*/ 0 h 22"/>
                  <a:gd name="T2" fmla="*/ 0 w 1"/>
                  <a:gd name="T3" fmla="*/ 22 h 22"/>
                  <a:gd name="T4" fmla="*/ 0 w 1"/>
                  <a:gd name="T5" fmla="*/ 0 h 22"/>
                  <a:gd name="T6" fmla="*/ 0 60000 65536"/>
                  <a:gd name="T7" fmla="*/ 0 60000 65536"/>
                  <a:gd name="T8" fmla="*/ 0 60000 65536"/>
                  <a:gd name="T9" fmla="*/ 0 w 1"/>
                  <a:gd name="T10" fmla="*/ 0 h 22"/>
                  <a:gd name="T11" fmla="*/ 1 w 1"/>
                  <a:gd name="T12" fmla="*/ 22 h 22"/>
                </a:gdLst>
                <a:ahLst/>
                <a:cxnLst>
                  <a:cxn ang="T6">
                    <a:pos x="T0" y="T1"/>
                  </a:cxn>
                  <a:cxn ang="T7">
                    <a:pos x="T2" y="T3"/>
                  </a:cxn>
                  <a:cxn ang="T8">
                    <a:pos x="T4" y="T5"/>
                  </a:cxn>
                </a:cxnLst>
                <a:rect l="T9" t="T10" r="T11" b="T12"/>
                <a:pathLst>
                  <a:path w="1" h="22">
                    <a:moveTo>
                      <a:pt x="0" y="0"/>
                    </a:moveTo>
                    <a:lnTo>
                      <a:pt x="0" y="22"/>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5" name="Freeform 141"/>
              <p:cNvSpPr>
                <a:spLocks/>
              </p:cNvSpPr>
              <p:nvPr/>
            </p:nvSpPr>
            <p:spPr bwMode="auto">
              <a:xfrm>
                <a:off x="4359" y="813"/>
                <a:ext cx="1" cy="22"/>
              </a:xfrm>
              <a:custGeom>
                <a:avLst/>
                <a:gdLst>
                  <a:gd name="T0" fmla="*/ 0 w 1"/>
                  <a:gd name="T1" fmla="*/ 0 h 22"/>
                  <a:gd name="T2" fmla="*/ 0 w 1"/>
                  <a:gd name="T3" fmla="*/ 22 h 22"/>
                  <a:gd name="T4" fmla="*/ 0 w 1"/>
                  <a:gd name="T5" fmla="*/ 0 h 22"/>
                  <a:gd name="T6" fmla="*/ 0 60000 65536"/>
                  <a:gd name="T7" fmla="*/ 0 60000 65536"/>
                  <a:gd name="T8" fmla="*/ 0 60000 65536"/>
                  <a:gd name="T9" fmla="*/ 0 w 1"/>
                  <a:gd name="T10" fmla="*/ 0 h 22"/>
                  <a:gd name="T11" fmla="*/ 1 w 1"/>
                  <a:gd name="T12" fmla="*/ 22 h 22"/>
                </a:gdLst>
                <a:ahLst/>
                <a:cxnLst>
                  <a:cxn ang="T6">
                    <a:pos x="T0" y="T1"/>
                  </a:cxn>
                  <a:cxn ang="T7">
                    <a:pos x="T2" y="T3"/>
                  </a:cxn>
                  <a:cxn ang="T8">
                    <a:pos x="T4" y="T5"/>
                  </a:cxn>
                </a:cxnLst>
                <a:rect l="T9" t="T10" r="T11" b="T12"/>
                <a:pathLst>
                  <a:path w="1" h="22">
                    <a:moveTo>
                      <a:pt x="0" y="0"/>
                    </a:moveTo>
                    <a:lnTo>
                      <a:pt x="0" y="22"/>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6" name="Freeform 142"/>
              <p:cNvSpPr>
                <a:spLocks/>
              </p:cNvSpPr>
              <p:nvPr/>
            </p:nvSpPr>
            <p:spPr bwMode="auto">
              <a:xfrm>
                <a:off x="4397" y="813"/>
                <a:ext cx="12" cy="8"/>
              </a:xfrm>
              <a:custGeom>
                <a:avLst/>
                <a:gdLst>
                  <a:gd name="T0" fmla="*/ 12 w 12"/>
                  <a:gd name="T1" fmla="*/ 0 h 8"/>
                  <a:gd name="T2" fmla="*/ 0 w 12"/>
                  <a:gd name="T3" fmla="*/ 8 h 8"/>
                  <a:gd name="T4" fmla="*/ 12 w 12"/>
                  <a:gd name="T5" fmla="*/ 0 h 8"/>
                  <a:gd name="T6" fmla="*/ 0 60000 65536"/>
                  <a:gd name="T7" fmla="*/ 0 60000 65536"/>
                  <a:gd name="T8" fmla="*/ 0 60000 65536"/>
                  <a:gd name="T9" fmla="*/ 0 w 12"/>
                  <a:gd name="T10" fmla="*/ 0 h 8"/>
                  <a:gd name="T11" fmla="*/ 12 w 12"/>
                  <a:gd name="T12" fmla="*/ 8 h 8"/>
                </a:gdLst>
                <a:ahLst/>
                <a:cxnLst>
                  <a:cxn ang="T6">
                    <a:pos x="T0" y="T1"/>
                  </a:cxn>
                  <a:cxn ang="T7">
                    <a:pos x="T2" y="T3"/>
                  </a:cxn>
                  <a:cxn ang="T8">
                    <a:pos x="T4" y="T5"/>
                  </a:cxn>
                </a:cxnLst>
                <a:rect l="T9" t="T10" r="T11" b="T12"/>
                <a:pathLst>
                  <a:path w="12" h="8">
                    <a:moveTo>
                      <a:pt x="12" y="0"/>
                    </a:moveTo>
                    <a:lnTo>
                      <a:pt x="0" y="8"/>
                    </a:lnTo>
                    <a:lnTo>
                      <a:pt x="12"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7" name="Freeform 143"/>
              <p:cNvSpPr>
                <a:spLocks/>
              </p:cNvSpPr>
              <p:nvPr/>
            </p:nvSpPr>
            <p:spPr bwMode="auto">
              <a:xfrm>
                <a:off x="4397" y="813"/>
                <a:ext cx="12" cy="8"/>
              </a:xfrm>
              <a:custGeom>
                <a:avLst/>
                <a:gdLst>
                  <a:gd name="T0" fmla="*/ 12 w 12"/>
                  <a:gd name="T1" fmla="*/ 0 h 8"/>
                  <a:gd name="T2" fmla="*/ 0 w 12"/>
                  <a:gd name="T3" fmla="*/ 8 h 8"/>
                  <a:gd name="T4" fmla="*/ 12 w 12"/>
                  <a:gd name="T5" fmla="*/ 0 h 8"/>
                  <a:gd name="T6" fmla="*/ 0 60000 65536"/>
                  <a:gd name="T7" fmla="*/ 0 60000 65536"/>
                  <a:gd name="T8" fmla="*/ 0 60000 65536"/>
                  <a:gd name="T9" fmla="*/ 0 w 12"/>
                  <a:gd name="T10" fmla="*/ 0 h 8"/>
                  <a:gd name="T11" fmla="*/ 12 w 12"/>
                  <a:gd name="T12" fmla="*/ 8 h 8"/>
                </a:gdLst>
                <a:ahLst/>
                <a:cxnLst>
                  <a:cxn ang="T6">
                    <a:pos x="T0" y="T1"/>
                  </a:cxn>
                  <a:cxn ang="T7">
                    <a:pos x="T2" y="T3"/>
                  </a:cxn>
                  <a:cxn ang="T8">
                    <a:pos x="T4" y="T5"/>
                  </a:cxn>
                </a:cxnLst>
                <a:rect l="T9" t="T10" r="T11" b="T12"/>
                <a:pathLst>
                  <a:path w="12" h="8">
                    <a:moveTo>
                      <a:pt x="12" y="0"/>
                    </a:moveTo>
                    <a:lnTo>
                      <a:pt x="0" y="8"/>
                    </a:lnTo>
                    <a:lnTo>
                      <a:pt x="12"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8" name="Freeform 144"/>
              <p:cNvSpPr>
                <a:spLocks/>
              </p:cNvSpPr>
              <p:nvPr/>
            </p:nvSpPr>
            <p:spPr bwMode="auto">
              <a:xfrm>
                <a:off x="4354" y="862"/>
                <a:ext cx="5" cy="47"/>
              </a:xfrm>
              <a:custGeom>
                <a:avLst/>
                <a:gdLst>
                  <a:gd name="T0" fmla="*/ 5 w 5"/>
                  <a:gd name="T1" fmla="*/ 0 h 47"/>
                  <a:gd name="T2" fmla="*/ 0 w 5"/>
                  <a:gd name="T3" fmla="*/ 47 h 47"/>
                  <a:gd name="T4" fmla="*/ 0 w 5"/>
                  <a:gd name="T5" fmla="*/ 14 h 47"/>
                  <a:gd name="T6" fmla="*/ 5 w 5"/>
                  <a:gd name="T7" fmla="*/ 0 h 47"/>
                  <a:gd name="T8" fmla="*/ 0 60000 65536"/>
                  <a:gd name="T9" fmla="*/ 0 60000 65536"/>
                  <a:gd name="T10" fmla="*/ 0 60000 65536"/>
                  <a:gd name="T11" fmla="*/ 0 60000 65536"/>
                  <a:gd name="T12" fmla="*/ 0 w 5"/>
                  <a:gd name="T13" fmla="*/ 0 h 47"/>
                  <a:gd name="T14" fmla="*/ 5 w 5"/>
                  <a:gd name="T15" fmla="*/ 47 h 47"/>
                </a:gdLst>
                <a:ahLst/>
                <a:cxnLst>
                  <a:cxn ang="T8">
                    <a:pos x="T0" y="T1"/>
                  </a:cxn>
                  <a:cxn ang="T9">
                    <a:pos x="T2" y="T3"/>
                  </a:cxn>
                  <a:cxn ang="T10">
                    <a:pos x="T4" y="T5"/>
                  </a:cxn>
                  <a:cxn ang="T11">
                    <a:pos x="T6" y="T7"/>
                  </a:cxn>
                </a:cxnLst>
                <a:rect l="T12" t="T13" r="T14" b="T15"/>
                <a:pathLst>
                  <a:path w="5" h="47">
                    <a:moveTo>
                      <a:pt x="5" y="0"/>
                    </a:moveTo>
                    <a:lnTo>
                      <a:pt x="0" y="47"/>
                    </a:lnTo>
                    <a:lnTo>
                      <a:pt x="0" y="14"/>
                    </a:lnTo>
                    <a:lnTo>
                      <a:pt x="5"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9" name="Freeform 145"/>
              <p:cNvSpPr>
                <a:spLocks/>
              </p:cNvSpPr>
              <p:nvPr/>
            </p:nvSpPr>
            <p:spPr bwMode="auto">
              <a:xfrm>
                <a:off x="4354" y="862"/>
                <a:ext cx="5" cy="47"/>
              </a:xfrm>
              <a:custGeom>
                <a:avLst/>
                <a:gdLst>
                  <a:gd name="T0" fmla="*/ 5 w 5"/>
                  <a:gd name="T1" fmla="*/ 0 h 47"/>
                  <a:gd name="T2" fmla="*/ 0 w 5"/>
                  <a:gd name="T3" fmla="*/ 47 h 47"/>
                  <a:gd name="T4" fmla="*/ 0 w 5"/>
                  <a:gd name="T5" fmla="*/ 14 h 47"/>
                  <a:gd name="T6" fmla="*/ 5 w 5"/>
                  <a:gd name="T7" fmla="*/ 0 h 47"/>
                  <a:gd name="T8" fmla="*/ 0 60000 65536"/>
                  <a:gd name="T9" fmla="*/ 0 60000 65536"/>
                  <a:gd name="T10" fmla="*/ 0 60000 65536"/>
                  <a:gd name="T11" fmla="*/ 0 60000 65536"/>
                  <a:gd name="T12" fmla="*/ 0 w 5"/>
                  <a:gd name="T13" fmla="*/ 0 h 47"/>
                  <a:gd name="T14" fmla="*/ 5 w 5"/>
                  <a:gd name="T15" fmla="*/ 47 h 47"/>
                </a:gdLst>
                <a:ahLst/>
                <a:cxnLst>
                  <a:cxn ang="T8">
                    <a:pos x="T0" y="T1"/>
                  </a:cxn>
                  <a:cxn ang="T9">
                    <a:pos x="T2" y="T3"/>
                  </a:cxn>
                  <a:cxn ang="T10">
                    <a:pos x="T4" y="T5"/>
                  </a:cxn>
                  <a:cxn ang="T11">
                    <a:pos x="T6" y="T7"/>
                  </a:cxn>
                </a:cxnLst>
                <a:rect l="T12" t="T13" r="T14" b="T15"/>
                <a:pathLst>
                  <a:path w="5" h="47">
                    <a:moveTo>
                      <a:pt x="5" y="0"/>
                    </a:moveTo>
                    <a:lnTo>
                      <a:pt x="0" y="47"/>
                    </a:lnTo>
                    <a:lnTo>
                      <a:pt x="0" y="14"/>
                    </a:lnTo>
                    <a:lnTo>
                      <a:pt x="5"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60" name="Freeform 146"/>
              <p:cNvSpPr>
                <a:spLocks/>
              </p:cNvSpPr>
              <p:nvPr/>
            </p:nvSpPr>
            <p:spPr bwMode="auto">
              <a:xfrm>
                <a:off x="4197" y="882"/>
                <a:ext cx="94" cy="68"/>
              </a:xfrm>
              <a:custGeom>
                <a:avLst/>
                <a:gdLst>
                  <a:gd name="T0" fmla="*/ 50 w 94"/>
                  <a:gd name="T1" fmla="*/ 0 h 68"/>
                  <a:gd name="T2" fmla="*/ 62 w 94"/>
                  <a:gd name="T3" fmla="*/ 0 h 68"/>
                  <a:gd name="T4" fmla="*/ 57 w 94"/>
                  <a:gd name="T5" fmla="*/ 7 h 68"/>
                  <a:gd name="T6" fmla="*/ 69 w 94"/>
                  <a:gd name="T7" fmla="*/ 13 h 68"/>
                  <a:gd name="T8" fmla="*/ 94 w 94"/>
                  <a:gd name="T9" fmla="*/ 0 h 68"/>
                  <a:gd name="T10" fmla="*/ 87 w 94"/>
                  <a:gd name="T11" fmla="*/ 27 h 68"/>
                  <a:gd name="T12" fmla="*/ 69 w 94"/>
                  <a:gd name="T13" fmla="*/ 54 h 68"/>
                  <a:gd name="T14" fmla="*/ 44 w 94"/>
                  <a:gd name="T15" fmla="*/ 68 h 68"/>
                  <a:gd name="T16" fmla="*/ 82 w 94"/>
                  <a:gd name="T17" fmla="*/ 41 h 68"/>
                  <a:gd name="T18" fmla="*/ 75 w 94"/>
                  <a:gd name="T19" fmla="*/ 35 h 68"/>
                  <a:gd name="T20" fmla="*/ 32 w 94"/>
                  <a:gd name="T21" fmla="*/ 54 h 68"/>
                  <a:gd name="T22" fmla="*/ 44 w 94"/>
                  <a:gd name="T23" fmla="*/ 41 h 68"/>
                  <a:gd name="T24" fmla="*/ 44 w 94"/>
                  <a:gd name="T25" fmla="*/ 35 h 68"/>
                  <a:gd name="T26" fmla="*/ 62 w 94"/>
                  <a:gd name="T27" fmla="*/ 35 h 68"/>
                  <a:gd name="T28" fmla="*/ 87 w 94"/>
                  <a:gd name="T29" fmla="*/ 13 h 68"/>
                  <a:gd name="T30" fmla="*/ 75 w 94"/>
                  <a:gd name="T31" fmla="*/ 7 h 68"/>
                  <a:gd name="T32" fmla="*/ 57 w 94"/>
                  <a:gd name="T33" fmla="*/ 13 h 68"/>
                  <a:gd name="T34" fmla="*/ 25 w 94"/>
                  <a:gd name="T35" fmla="*/ 13 h 68"/>
                  <a:gd name="T36" fmla="*/ 0 w 94"/>
                  <a:gd name="T37" fmla="*/ 27 h 68"/>
                  <a:gd name="T38" fmla="*/ 50 w 94"/>
                  <a:gd name="T39" fmla="*/ 0 h 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4"/>
                  <a:gd name="T61" fmla="*/ 0 h 68"/>
                  <a:gd name="T62" fmla="*/ 94 w 94"/>
                  <a:gd name="T63" fmla="*/ 68 h 6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4" h="68">
                    <a:moveTo>
                      <a:pt x="50" y="0"/>
                    </a:moveTo>
                    <a:lnTo>
                      <a:pt x="62" y="0"/>
                    </a:lnTo>
                    <a:lnTo>
                      <a:pt x="57" y="7"/>
                    </a:lnTo>
                    <a:lnTo>
                      <a:pt x="69" y="13"/>
                    </a:lnTo>
                    <a:lnTo>
                      <a:pt x="94" y="0"/>
                    </a:lnTo>
                    <a:lnTo>
                      <a:pt x="87" y="27"/>
                    </a:lnTo>
                    <a:lnTo>
                      <a:pt x="69" y="54"/>
                    </a:lnTo>
                    <a:lnTo>
                      <a:pt x="44" y="68"/>
                    </a:lnTo>
                    <a:lnTo>
                      <a:pt x="82" y="41"/>
                    </a:lnTo>
                    <a:lnTo>
                      <a:pt x="75" y="35"/>
                    </a:lnTo>
                    <a:lnTo>
                      <a:pt x="32" y="54"/>
                    </a:lnTo>
                    <a:lnTo>
                      <a:pt x="44" y="41"/>
                    </a:lnTo>
                    <a:lnTo>
                      <a:pt x="44" y="35"/>
                    </a:lnTo>
                    <a:lnTo>
                      <a:pt x="62" y="35"/>
                    </a:lnTo>
                    <a:lnTo>
                      <a:pt x="87" y="13"/>
                    </a:lnTo>
                    <a:lnTo>
                      <a:pt x="75" y="7"/>
                    </a:lnTo>
                    <a:lnTo>
                      <a:pt x="57" y="13"/>
                    </a:lnTo>
                    <a:lnTo>
                      <a:pt x="25" y="13"/>
                    </a:lnTo>
                    <a:lnTo>
                      <a:pt x="0" y="27"/>
                    </a:lnTo>
                    <a:lnTo>
                      <a:pt x="5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61" name="Freeform 147"/>
              <p:cNvSpPr>
                <a:spLocks/>
              </p:cNvSpPr>
              <p:nvPr/>
            </p:nvSpPr>
            <p:spPr bwMode="auto">
              <a:xfrm>
                <a:off x="4197" y="882"/>
                <a:ext cx="94" cy="68"/>
              </a:xfrm>
              <a:custGeom>
                <a:avLst/>
                <a:gdLst>
                  <a:gd name="T0" fmla="*/ 50 w 94"/>
                  <a:gd name="T1" fmla="*/ 0 h 68"/>
                  <a:gd name="T2" fmla="*/ 62 w 94"/>
                  <a:gd name="T3" fmla="*/ 0 h 68"/>
                  <a:gd name="T4" fmla="*/ 57 w 94"/>
                  <a:gd name="T5" fmla="*/ 7 h 68"/>
                  <a:gd name="T6" fmla="*/ 69 w 94"/>
                  <a:gd name="T7" fmla="*/ 13 h 68"/>
                  <a:gd name="T8" fmla="*/ 94 w 94"/>
                  <a:gd name="T9" fmla="*/ 0 h 68"/>
                  <a:gd name="T10" fmla="*/ 87 w 94"/>
                  <a:gd name="T11" fmla="*/ 27 h 68"/>
                  <a:gd name="T12" fmla="*/ 69 w 94"/>
                  <a:gd name="T13" fmla="*/ 54 h 68"/>
                  <a:gd name="T14" fmla="*/ 44 w 94"/>
                  <a:gd name="T15" fmla="*/ 68 h 68"/>
                  <a:gd name="T16" fmla="*/ 82 w 94"/>
                  <a:gd name="T17" fmla="*/ 41 h 68"/>
                  <a:gd name="T18" fmla="*/ 75 w 94"/>
                  <a:gd name="T19" fmla="*/ 35 h 68"/>
                  <a:gd name="T20" fmla="*/ 32 w 94"/>
                  <a:gd name="T21" fmla="*/ 54 h 68"/>
                  <a:gd name="T22" fmla="*/ 44 w 94"/>
                  <a:gd name="T23" fmla="*/ 41 h 68"/>
                  <a:gd name="T24" fmla="*/ 44 w 94"/>
                  <a:gd name="T25" fmla="*/ 35 h 68"/>
                  <a:gd name="T26" fmla="*/ 62 w 94"/>
                  <a:gd name="T27" fmla="*/ 35 h 68"/>
                  <a:gd name="T28" fmla="*/ 87 w 94"/>
                  <a:gd name="T29" fmla="*/ 13 h 68"/>
                  <a:gd name="T30" fmla="*/ 75 w 94"/>
                  <a:gd name="T31" fmla="*/ 7 h 68"/>
                  <a:gd name="T32" fmla="*/ 57 w 94"/>
                  <a:gd name="T33" fmla="*/ 13 h 68"/>
                  <a:gd name="T34" fmla="*/ 25 w 94"/>
                  <a:gd name="T35" fmla="*/ 13 h 68"/>
                  <a:gd name="T36" fmla="*/ 0 w 94"/>
                  <a:gd name="T37" fmla="*/ 27 h 68"/>
                  <a:gd name="T38" fmla="*/ 50 w 94"/>
                  <a:gd name="T39" fmla="*/ 0 h 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4"/>
                  <a:gd name="T61" fmla="*/ 0 h 68"/>
                  <a:gd name="T62" fmla="*/ 94 w 94"/>
                  <a:gd name="T63" fmla="*/ 68 h 6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4" h="68">
                    <a:moveTo>
                      <a:pt x="50" y="0"/>
                    </a:moveTo>
                    <a:lnTo>
                      <a:pt x="62" y="0"/>
                    </a:lnTo>
                    <a:lnTo>
                      <a:pt x="57" y="7"/>
                    </a:lnTo>
                    <a:lnTo>
                      <a:pt x="69" y="13"/>
                    </a:lnTo>
                    <a:lnTo>
                      <a:pt x="94" y="0"/>
                    </a:lnTo>
                    <a:lnTo>
                      <a:pt x="87" y="27"/>
                    </a:lnTo>
                    <a:lnTo>
                      <a:pt x="69" y="54"/>
                    </a:lnTo>
                    <a:lnTo>
                      <a:pt x="44" y="68"/>
                    </a:lnTo>
                    <a:lnTo>
                      <a:pt x="82" y="41"/>
                    </a:lnTo>
                    <a:lnTo>
                      <a:pt x="75" y="35"/>
                    </a:lnTo>
                    <a:lnTo>
                      <a:pt x="32" y="54"/>
                    </a:lnTo>
                    <a:lnTo>
                      <a:pt x="44" y="41"/>
                    </a:lnTo>
                    <a:lnTo>
                      <a:pt x="44" y="35"/>
                    </a:lnTo>
                    <a:lnTo>
                      <a:pt x="62" y="35"/>
                    </a:lnTo>
                    <a:lnTo>
                      <a:pt x="87" y="13"/>
                    </a:lnTo>
                    <a:lnTo>
                      <a:pt x="75" y="7"/>
                    </a:lnTo>
                    <a:lnTo>
                      <a:pt x="57" y="13"/>
                    </a:lnTo>
                    <a:lnTo>
                      <a:pt x="25" y="13"/>
                    </a:lnTo>
                    <a:lnTo>
                      <a:pt x="0" y="27"/>
                    </a:lnTo>
                    <a:lnTo>
                      <a:pt x="5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62" name="Freeform 148"/>
              <p:cNvSpPr>
                <a:spLocks/>
              </p:cNvSpPr>
              <p:nvPr/>
            </p:nvSpPr>
            <p:spPr bwMode="auto">
              <a:xfrm>
                <a:off x="4018" y="927"/>
                <a:ext cx="163" cy="201"/>
              </a:xfrm>
              <a:custGeom>
                <a:avLst/>
                <a:gdLst>
                  <a:gd name="T0" fmla="*/ 11 w 163"/>
                  <a:gd name="T1" fmla="*/ 154 h 201"/>
                  <a:gd name="T2" fmla="*/ 0 w 163"/>
                  <a:gd name="T3" fmla="*/ 187 h 201"/>
                  <a:gd name="T4" fmla="*/ 18 w 163"/>
                  <a:gd name="T5" fmla="*/ 181 h 201"/>
                  <a:gd name="T6" fmla="*/ 25 w 163"/>
                  <a:gd name="T7" fmla="*/ 195 h 201"/>
                  <a:gd name="T8" fmla="*/ 43 w 163"/>
                  <a:gd name="T9" fmla="*/ 195 h 201"/>
                  <a:gd name="T10" fmla="*/ 50 w 163"/>
                  <a:gd name="T11" fmla="*/ 201 h 201"/>
                  <a:gd name="T12" fmla="*/ 68 w 163"/>
                  <a:gd name="T13" fmla="*/ 187 h 201"/>
                  <a:gd name="T14" fmla="*/ 63 w 163"/>
                  <a:gd name="T15" fmla="*/ 181 h 201"/>
                  <a:gd name="T16" fmla="*/ 68 w 163"/>
                  <a:gd name="T17" fmla="*/ 168 h 201"/>
                  <a:gd name="T18" fmla="*/ 75 w 163"/>
                  <a:gd name="T19" fmla="*/ 132 h 201"/>
                  <a:gd name="T20" fmla="*/ 100 w 163"/>
                  <a:gd name="T21" fmla="*/ 99 h 201"/>
                  <a:gd name="T22" fmla="*/ 105 w 163"/>
                  <a:gd name="T23" fmla="*/ 91 h 201"/>
                  <a:gd name="T24" fmla="*/ 130 w 163"/>
                  <a:gd name="T25" fmla="*/ 64 h 201"/>
                  <a:gd name="T26" fmla="*/ 130 w 163"/>
                  <a:gd name="T27" fmla="*/ 50 h 201"/>
                  <a:gd name="T28" fmla="*/ 143 w 163"/>
                  <a:gd name="T29" fmla="*/ 31 h 201"/>
                  <a:gd name="T30" fmla="*/ 155 w 163"/>
                  <a:gd name="T31" fmla="*/ 31 h 201"/>
                  <a:gd name="T32" fmla="*/ 155 w 163"/>
                  <a:gd name="T33" fmla="*/ 17 h 201"/>
                  <a:gd name="T34" fmla="*/ 163 w 163"/>
                  <a:gd name="T35" fmla="*/ 3 h 201"/>
                  <a:gd name="T36" fmla="*/ 150 w 163"/>
                  <a:gd name="T37" fmla="*/ 0 h 201"/>
                  <a:gd name="T38" fmla="*/ 120 w 163"/>
                  <a:gd name="T39" fmla="*/ 9 h 201"/>
                  <a:gd name="T40" fmla="*/ 102 w 163"/>
                  <a:gd name="T41" fmla="*/ 33 h 201"/>
                  <a:gd name="T42" fmla="*/ 11 w 163"/>
                  <a:gd name="T43" fmla="*/ 154 h 20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3"/>
                  <a:gd name="T67" fmla="*/ 0 h 201"/>
                  <a:gd name="T68" fmla="*/ 163 w 163"/>
                  <a:gd name="T69" fmla="*/ 201 h 20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3" h="201">
                    <a:moveTo>
                      <a:pt x="11" y="154"/>
                    </a:moveTo>
                    <a:lnTo>
                      <a:pt x="0" y="187"/>
                    </a:lnTo>
                    <a:lnTo>
                      <a:pt x="18" y="181"/>
                    </a:lnTo>
                    <a:lnTo>
                      <a:pt x="25" y="195"/>
                    </a:lnTo>
                    <a:lnTo>
                      <a:pt x="43" y="195"/>
                    </a:lnTo>
                    <a:lnTo>
                      <a:pt x="50" y="201"/>
                    </a:lnTo>
                    <a:lnTo>
                      <a:pt x="68" y="187"/>
                    </a:lnTo>
                    <a:lnTo>
                      <a:pt x="63" y="181"/>
                    </a:lnTo>
                    <a:lnTo>
                      <a:pt x="68" y="168"/>
                    </a:lnTo>
                    <a:lnTo>
                      <a:pt x="75" y="132"/>
                    </a:lnTo>
                    <a:lnTo>
                      <a:pt x="100" y="99"/>
                    </a:lnTo>
                    <a:lnTo>
                      <a:pt x="105" y="91"/>
                    </a:lnTo>
                    <a:lnTo>
                      <a:pt x="130" y="64"/>
                    </a:lnTo>
                    <a:lnTo>
                      <a:pt x="130" y="50"/>
                    </a:lnTo>
                    <a:lnTo>
                      <a:pt x="143" y="31"/>
                    </a:lnTo>
                    <a:lnTo>
                      <a:pt x="155" y="31"/>
                    </a:lnTo>
                    <a:lnTo>
                      <a:pt x="155" y="17"/>
                    </a:lnTo>
                    <a:lnTo>
                      <a:pt x="163" y="3"/>
                    </a:lnTo>
                    <a:lnTo>
                      <a:pt x="150" y="0"/>
                    </a:lnTo>
                    <a:lnTo>
                      <a:pt x="120" y="9"/>
                    </a:lnTo>
                    <a:lnTo>
                      <a:pt x="102" y="33"/>
                    </a:lnTo>
                    <a:lnTo>
                      <a:pt x="11" y="154"/>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63" name="Freeform 149"/>
              <p:cNvSpPr>
                <a:spLocks/>
              </p:cNvSpPr>
              <p:nvPr/>
            </p:nvSpPr>
            <p:spPr bwMode="auto">
              <a:xfrm>
                <a:off x="4018" y="927"/>
                <a:ext cx="163" cy="201"/>
              </a:xfrm>
              <a:custGeom>
                <a:avLst/>
                <a:gdLst>
                  <a:gd name="T0" fmla="*/ 11 w 163"/>
                  <a:gd name="T1" fmla="*/ 154 h 201"/>
                  <a:gd name="T2" fmla="*/ 0 w 163"/>
                  <a:gd name="T3" fmla="*/ 187 h 201"/>
                  <a:gd name="T4" fmla="*/ 18 w 163"/>
                  <a:gd name="T5" fmla="*/ 181 h 201"/>
                  <a:gd name="T6" fmla="*/ 25 w 163"/>
                  <a:gd name="T7" fmla="*/ 195 h 201"/>
                  <a:gd name="T8" fmla="*/ 43 w 163"/>
                  <a:gd name="T9" fmla="*/ 195 h 201"/>
                  <a:gd name="T10" fmla="*/ 50 w 163"/>
                  <a:gd name="T11" fmla="*/ 201 h 201"/>
                  <a:gd name="T12" fmla="*/ 68 w 163"/>
                  <a:gd name="T13" fmla="*/ 187 h 201"/>
                  <a:gd name="T14" fmla="*/ 63 w 163"/>
                  <a:gd name="T15" fmla="*/ 181 h 201"/>
                  <a:gd name="T16" fmla="*/ 68 w 163"/>
                  <a:gd name="T17" fmla="*/ 168 h 201"/>
                  <a:gd name="T18" fmla="*/ 75 w 163"/>
                  <a:gd name="T19" fmla="*/ 132 h 201"/>
                  <a:gd name="T20" fmla="*/ 100 w 163"/>
                  <a:gd name="T21" fmla="*/ 99 h 201"/>
                  <a:gd name="T22" fmla="*/ 105 w 163"/>
                  <a:gd name="T23" fmla="*/ 91 h 201"/>
                  <a:gd name="T24" fmla="*/ 130 w 163"/>
                  <a:gd name="T25" fmla="*/ 64 h 201"/>
                  <a:gd name="T26" fmla="*/ 130 w 163"/>
                  <a:gd name="T27" fmla="*/ 50 h 201"/>
                  <a:gd name="T28" fmla="*/ 143 w 163"/>
                  <a:gd name="T29" fmla="*/ 31 h 201"/>
                  <a:gd name="T30" fmla="*/ 155 w 163"/>
                  <a:gd name="T31" fmla="*/ 31 h 201"/>
                  <a:gd name="T32" fmla="*/ 155 w 163"/>
                  <a:gd name="T33" fmla="*/ 17 h 201"/>
                  <a:gd name="T34" fmla="*/ 163 w 163"/>
                  <a:gd name="T35" fmla="*/ 3 h 201"/>
                  <a:gd name="T36" fmla="*/ 150 w 163"/>
                  <a:gd name="T37" fmla="*/ 0 h 201"/>
                  <a:gd name="T38" fmla="*/ 120 w 163"/>
                  <a:gd name="T39" fmla="*/ 9 h 201"/>
                  <a:gd name="T40" fmla="*/ 102 w 163"/>
                  <a:gd name="T41" fmla="*/ 33 h 201"/>
                  <a:gd name="T42" fmla="*/ 11 w 163"/>
                  <a:gd name="T43" fmla="*/ 154 h 20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3"/>
                  <a:gd name="T67" fmla="*/ 0 h 201"/>
                  <a:gd name="T68" fmla="*/ 163 w 163"/>
                  <a:gd name="T69" fmla="*/ 201 h 20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3" h="201">
                    <a:moveTo>
                      <a:pt x="11" y="154"/>
                    </a:moveTo>
                    <a:lnTo>
                      <a:pt x="0" y="187"/>
                    </a:lnTo>
                    <a:lnTo>
                      <a:pt x="18" y="181"/>
                    </a:lnTo>
                    <a:lnTo>
                      <a:pt x="25" y="195"/>
                    </a:lnTo>
                    <a:lnTo>
                      <a:pt x="43" y="195"/>
                    </a:lnTo>
                    <a:lnTo>
                      <a:pt x="50" y="201"/>
                    </a:lnTo>
                    <a:lnTo>
                      <a:pt x="68" y="187"/>
                    </a:lnTo>
                    <a:lnTo>
                      <a:pt x="63" y="181"/>
                    </a:lnTo>
                    <a:lnTo>
                      <a:pt x="68" y="168"/>
                    </a:lnTo>
                    <a:lnTo>
                      <a:pt x="75" y="132"/>
                    </a:lnTo>
                    <a:lnTo>
                      <a:pt x="100" y="99"/>
                    </a:lnTo>
                    <a:lnTo>
                      <a:pt x="105" y="91"/>
                    </a:lnTo>
                    <a:lnTo>
                      <a:pt x="130" y="64"/>
                    </a:lnTo>
                    <a:lnTo>
                      <a:pt x="130" y="50"/>
                    </a:lnTo>
                    <a:lnTo>
                      <a:pt x="143" y="31"/>
                    </a:lnTo>
                    <a:lnTo>
                      <a:pt x="155" y="31"/>
                    </a:lnTo>
                    <a:lnTo>
                      <a:pt x="155" y="17"/>
                    </a:lnTo>
                    <a:lnTo>
                      <a:pt x="163" y="3"/>
                    </a:lnTo>
                    <a:lnTo>
                      <a:pt x="150" y="0"/>
                    </a:lnTo>
                    <a:lnTo>
                      <a:pt x="120" y="9"/>
                    </a:lnTo>
                    <a:lnTo>
                      <a:pt x="102" y="33"/>
                    </a:lnTo>
                    <a:lnTo>
                      <a:pt x="11" y="154"/>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64" name="Freeform 150"/>
              <p:cNvSpPr>
                <a:spLocks/>
              </p:cNvSpPr>
              <p:nvPr/>
            </p:nvSpPr>
            <p:spPr bwMode="auto">
              <a:xfrm>
                <a:off x="3861" y="1292"/>
                <a:ext cx="175" cy="454"/>
              </a:xfrm>
              <a:custGeom>
                <a:avLst/>
                <a:gdLst>
                  <a:gd name="T0" fmla="*/ 84 w 175"/>
                  <a:gd name="T1" fmla="*/ 248 h 454"/>
                  <a:gd name="T2" fmla="*/ 27 w 175"/>
                  <a:gd name="T3" fmla="*/ 137 h 454"/>
                  <a:gd name="T4" fmla="*/ 14 w 175"/>
                  <a:gd name="T5" fmla="*/ 104 h 454"/>
                  <a:gd name="T6" fmla="*/ 5 w 175"/>
                  <a:gd name="T7" fmla="*/ 70 h 454"/>
                  <a:gd name="T8" fmla="*/ 0 w 175"/>
                  <a:gd name="T9" fmla="*/ 35 h 454"/>
                  <a:gd name="T10" fmla="*/ 0 w 175"/>
                  <a:gd name="T11" fmla="*/ 12 h 454"/>
                  <a:gd name="T12" fmla="*/ 12 w 175"/>
                  <a:gd name="T13" fmla="*/ 0 h 454"/>
                  <a:gd name="T14" fmla="*/ 37 w 175"/>
                  <a:gd name="T15" fmla="*/ 22 h 454"/>
                  <a:gd name="T16" fmla="*/ 45 w 175"/>
                  <a:gd name="T17" fmla="*/ 22 h 454"/>
                  <a:gd name="T18" fmla="*/ 45 w 175"/>
                  <a:gd name="T19" fmla="*/ 27 h 454"/>
                  <a:gd name="T20" fmla="*/ 70 w 175"/>
                  <a:gd name="T21" fmla="*/ 41 h 454"/>
                  <a:gd name="T22" fmla="*/ 87 w 175"/>
                  <a:gd name="T23" fmla="*/ 90 h 454"/>
                  <a:gd name="T24" fmla="*/ 100 w 175"/>
                  <a:gd name="T25" fmla="*/ 164 h 454"/>
                  <a:gd name="T26" fmla="*/ 112 w 175"/>
                  <a:gd name="T27" fmla="*/ 192 h 454"/>
                  <a:gd name="T28" fmla="*/ 112 w 175"/>
                  <a:gd name="T29" fmla="*/ 221 h 454"/>
                  <a:gd name="T30" fmla="*/ 120 w 175"/>
                  <a:gd name="T31" fmla="*/ 227 h 454"/>
                  <a:gd name="T32" fmla="*/ 125 w 175"/>
                  <a:gd name="T33" fmla="*/ 227 h 454"/>
                  <a:gd name="T34" fmla="*/ 150 w 175"/>
                  <a:gd name="T35" fmla="*/ 282 h 454"/>
                  <a:gd name="T36" fmla="*/ 150 w 175"/>
                  <a:gd name="T37" fmla="*/ 309 h 454"/>
                  <a:gd name="T38" fmla="*/ 157 w 175"/>
                  <a:gd name="T39" fmla="*/ 330 h 454"/>
                  <a:gd name="T40" fmla="*/ 157 w 175"/>
                  <a:gd name="T41" fmla="*/ 358 h 454"/>
                  <a:gd name="T42" fmla="*/ 175 w 175"/>
                  <a:gd name="T43" fmla="*/ 426 h 454"/>
                  <a:gd name="T44" fmla="*/ 170 w 175"/>
                  <a:gd name="T45" fmla="*/ 440 h 454"/>
                  <a:gd name="T46" fmla="*/ 170 w 175"/>
                  <a:gd name="T47" fmla="*/ 446 h 454"/>
                  <a:gd name="T48" fmla="*/ 125 w 175"/>
                  <a:gd name="T49" fmla="*/ 446 h 454"/>
                  <a:gd name="T50" fmla="*/ 120 w 175"/>
                  <a:gd name="T51" fmla="*/ 454 h 454"/>
                  <a:gd name="T52" fmla="*/ 95 w 175"/>
                  <a:gd name="T53" fmla="*/ 446 h 454"/>
                  <a:gd name="T54" fmla="*/ 87 w 175"/>
                  <a:gd name="T55" fmla="*/ 454 h 454"/>
                  <a:gd name="T56" fmla="*/ 82 w 175"/>
                  <a:gd name="T57" fmla="*/ 446 h 454"/>
                  <a:gd name="T58" fmla="*/ 75 w 175"/>
                  <a:gd name="T59" fmla="*/ 446 h 454"/>
                  <a:gd name="T60" fmla="*/ 62 w 175"/>
                  <a:gd name="T61" fmla="*/ 432 h 454"/>
                  <a:gd name="T62" fmla="*/ 66 w 175"/>
                  <a:gd name="T63" fmla="*/ 426 h 454"/>
                  <a:gd name="T64" fmla="*/ 75 w 175"/>
                  <a:gd name="T65" fmla="*/ 432 h 454"/>
                  <a:gd name="T66" fmla="*/ 95 w 175"/>
                  <a:gd name="T67" fmla="*/ 432 h 454"/>
                  <a:gd name="T68" fmla="*/ 125 w 175"/>
                  <a:gd name="T69" fmla="*/ 418 h 454"/>
                  <a:gd name="T70" fmla="*/ 125 w 175"/>
                  <a:gd name="T71" fmla="*/ 413 h 454"/>
                  <a:gd name="T72" fmla="*/ 137 w 175"/>
                  <a:gd name="T73" fmla="*/ 405 h 454"/>
                  <a:gd name="T74" fmla="*/ 116 w 175"/>
                  <a:gd name="T75" fmla="*/ 334 h 454"/>
                  <a:gd name="T76" fmla="*/ 84 w 175"/>
                  <a:gd name="T77" fmla="*/ 252 h 454"/>
                  <a:gd name="T78" fmla="*/ 84 w 175"/>
                  <a:gd name="T79" fmla="*/ 248 h 45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75"/>
                  <a:gd name="T121" fmla="*/ 0 h 454"/>
                  <a:gd name="T122" fmla="*/ 175 w 175"/>
                  <a:gd name="T123" fmla="*/ 454 h 45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75" h="454">
                    <a:moveTo>
                      <a:pt x="84" y="248"/>
                    </a:moveTo>
                    <a:lnTo>
                      <a:pt x="27" y="137"/>
                    </a:lnTo>
                    <a:lnTo>
                      <a:pt x="14" y="104"/>
                    </a:lnTo>
                    <a:lnTo>
                      <a:pt x="5" y="70"/>
                    </a:lnTo>
                    <a:lnTo>
                      <a:pt x="0" y="35"/>
                    </a:lnTo>
                    <a:lnTo>
                      <a:pt x="0" y="12"/>
                    </a:lnTo>
                    <a:lnTo>
                      <a:pt x="12" y="0"/>
                    </a:lnTo>
                    <a:lnTo>
                      <a:pt x="37" y="22"/>
                    </a:lnTo>
                    <a:lnTo>
                      <a:pt x="45" y="22"/>
                    </a:lnTo>
                    <a:lnTo>
                      <a:pt x="45" y="27"/>
                    </a:lnTo>
                    <a:lnTo>
                      <a:pt x="70" y="41"/>
                    </a:lnTo>
                    <a:lnTo>
                      <a:pt x="87" y="90"/>
                    </a:lnTo>
                    <a:lnTo>
                      <a:pt x="100" y="164"/>
                    </a:lnTo>
                    <a:lnTo>
                      <a:pt x="112" y="192"/>
                    </a:lnTo>
                    <a:lnTo>
                      <a:pt x="112" y="221"/>
                    </a:lnTo>
                    <a:lnTo>
                      <a:pt x="120" y="227"/>
                    </a:lnTo>
                    <a:lnTo>
                      <a:pt x="125" y="227"/>
                    </a:lnTo>
                    <a:lnTo>
                      <a:pt x="150" y="282"/>
                    </a:lnTo>
                    <a:lnTo>
                      <a:pt x="150" y="309"/>
                    </a:lnTo>
                    <a:lnTo>
                      <a:pt x="157" y="330"/>
                    </a:lnTo>
                    <a:lnTo>
                      <a:pt x="157" y="358"/>
                    </a:lnTo>
                    <a:lnTo>
                      <a:pt x="175" y="426"/>
                    </a:lnTo>
                    <a:lnTo>
                      <a:pt x="170" y="440"/>
                    </a:lnTo>
                    <a:lnTo>
                      <a:pt x="170" y="446"/>
                    </a:lnTo>
                    <a:lnTo>
                      <a:pt x="125" y="446"/>
                    </a:lnTo>
                    <a:lnTo>
                      <a:pt x="120" y="454"/>
                    </a:lnTo>
                    <a:lnTo>
                      <a:pt x="95" y="446"/>
                    </a:lnTo>
                    <a:lnTo>
                      <a:pt x="87" y="454"/>
                    </a:lnTo>
                    <a:lnTo>
                      <a:pt x="82" y="446"/>
                    </a:lnTo>
                    <a:lnTo>
                      <a:pt x="75" y="446"/>
                    </a:lnTo>
                    <a:lnTo>
                      <a:pt x="62" y="432"/>
                    </a:lnTo>
                    <a:lnTo>
                      <a:pt x="66" y="426"/>
                    </a:lnTo>
                    <a:lnTo>
                      <a:pt x="75" y="432"/>
                    </a:lnTo>
                    <a:lnTo>
                      <a:pt x="95" y="432"/>
                    </a:lnTo>
                    <a:lnTo>
                      <a:pt x="125" y="418"/>
                    </a:lnTo>
                    <a:lnTo>
                      <a:pt x="125" y="413"/>
                    </a:lnTo>
                    <a:lnTo>
                      <a:pt x="137" y="405"/>
                    </a:lnTo>
                    <a:lnTo>
                      <a:pt x="116" y="334"/>
                    </a:lnTo>
                    <a:lnTo>
                      <a:pt x="84" y="252"/>
                    </a:lnTo>
                    <a:lnTo>
                      <a:pt x="84" y="248"/>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65" name="Freeform 151"/>
              <p:cNvSpPr>
                <a:spLocks/>
              </p:cNvSpPr>
              <p:nvPr/>
            </p:nvSpPr>
            <p:spPr bwMode="auto">
              <a:xfrm>
                <a:off x="3861" y="1292"/>
                <a:ext cx="175" cy="454"/>
              </a:xfrm>
              <a:custGeom>
                <a:avLst/>
                <a:gdLst>
                  <a:gd name="T0" fmla="*/ 84 w 175"/>
                  <a:gd name="T1" fmla="*/ 248 h 454"/>
                  <a:gd name="T2" fmla="*/ 27 w 175"/>
                  <a:gd name="T3" fmla="*/ 137 h 454"/>
                  <a:gd name="T4" fmla="*/ 14 w 175"/>
                  <a:gd name="T5" fmla="*/ 104 h 454"/>
                  <a:gd name="T6" fmla="*/ 5 w 175"/>
                  <a:gd name="T7" fmla="*/ 70 h 454"/>
                  <a:gd name="T8" fmla="*/ 0 w 175"/>
                  <a:gd name="T9" fmla="*/ 35 h 454"/>
                  <a:gd name="T10" fmla="*/ 0 w 175"/>
                  <a:gd name="T11" fmla="*/ 12 h 454"/>
                  <a:gd name="T12" fmla="*/ 12 w 175"/>
                  <a:gd name="T13" fmla="*/ 0 h 454"/>
                  <a:gd name="T14" fmla="*/ 37 w 175"/>
                  <a:gd name="T15" fmla="*/ 22 h 454"/>
                  <a:gd name="T16" fmla="*/ 45 w 175"/>
                  <a:gd name="T17" fmla="*/ 22 h 454"/>
                  <a:gd name="T18" fmla="*/ 45 w 175"/>
                  <a:gd name="T19" fmla="*/ 27 h 454"/>
                  <a:gd name="T20" fmla="*/ 70 w 175"/>
                  <a:gd name="T21" fmla="*/ 41 h 454"/>
                  <a:gd name="T22" fmla="*/ 87 w 175"/>
                  <a:gd name="T23" fmla="*/ 90 h 454"/>
                  <a:gd name="T24" fmla="*/ 100 w 175"/>
                  <a:gd name="T25" fmla="*/ 164 h 454"/>
                  <a:gd name="T26" fmla="*/ 112 w 175"/>
                  <a:gd name="T27" fmla="*/ 192 h 454"/>
                  <a:gd name="T28" fmla="*/ 112 w 175"/>
                  <a:gd name="T29" fmla="*/ 221 h 454"/>
                  <a:gd name="T30" fmla="*/ 120 w 175"/>
                  <a:gd name="T31" fmla="*/ 227 h 454"/>
                  <a:gd name="T32" fmla="*/ 125 w 175"/>
                  <a:gd name="T33" fmla="*/ 227 h 454"/>
                  <a:gd name="T34" fmla="*/ 150 w 175"/>
                  <a:gd name="T35" fmla="*/ 282 h 454"/>
                  <a:gd name="T36" fmla="*/ 150 w 175"/>
                  <a:gd name="T37" fmla="*/ 309 h 454"/>
                  <a:gd name="T38" fmla="*/ 157 w 175"/>
                  <a:gd name="T39" fmla="*/ 330 h 454"/>
                  <a:gd name="T40" fmla="*/ 157 w 175"/>
                  <a:gd name="T41" fmla="*/ 358 h 454"/>
                  <a:gd name="T42" fmla="*/ 175 w 175"/>
                  <a:gd name="T43" fmla="*/ 426 h 454"/>
                  <a:gd name="T44" fmla="*/ 170 w 175"/>
                  <a:gd name="T45" fmla="*/ 440 h 454"/>
                  <a:gd name="T46" fmla="*/ 170 w 175"/>
                  <a:gd name="T47" fmla="*/ 446 h 454"/>
                  <a:gd name="T48" fmla="*/ 125 w 175"/>
                  <a:gd name="T49" fmla="*/ 446 h 454"/>
                  <a:gd name="T50" fmla="*/ 120 w 175"/>
                  <a:gd name="T51" fmla="*/ 454 h 454"/>
                  <a:gd name="T52" fmla="*/ 95 w 175"/>
                  <a:gd name="T53" fmla="*/ 446 h 454"/>
                  <a:gd name="T54" fmla="*/ 87 w 175"/>
                  <a:gd name="T55" fmla="*/ 454 h 454"/>
                  <a:gd name="T56" fmla="*/ 82 w 175"/>
                  <a:gd name="T57" fmla="*/ 446 h 454"/>
                  <a:gd name="T58" fmla="*/ 75 w 175"/>
                  <a:gd name="T59" fmla="*/ 446 h 454"/>
                  <a:gd name="T60" fmla="*/ 62 w 175"/>
                  <a:gd name="T61" fmla="*/ 432 h 454"/>
                  <a:gd name="T62" fmla="*/ 66 w 175"/>
                  <a:gd name="T63" fmla="*/ 426 h 454"/>
                  <a:gd name="T64" fmla="*/ 75 w 175"/>
                  <a:gd name="T65" fmla="*/ 432 h 454"/>
                  <a:gd name="T66" fmla="*/ 95 w 175"/>
                  <a:gd name="T67" fmla="*/ 432 h 454"/>
                  <a:gd name="T68" fmla="*/ 125 w 175"/>
                  <a:gd name="T69" fmla="*/ 418 h 454"/>
                  <a:gd name="T70" fmla="*/ 125 w 175"/>
                  <a:gd name="T71" fmla="*/ 413 h 454"/>
                  <a:gd name="T72" fmla="*/ 137 w 175"/>
                  <a:gd name="T73" fmla="*/ 405 h 454"/>
                  <a:gd name="T74" fmla="*/ 116 w 175"/>
                  <a:gd name="T75" fmla="*/ 334 h 454"/>
                  <a:gd name="T76" fmla="*/ 84 w 175"/>
                  <a:gd name="T77" fmla="*/ 252 h 454"/>
                  <a:gd name="T78" fmla="*/ 84 w 175"/>
                  <a:gd name="T79" fmla="*/ 248 h 45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75"/>
                  <a:gd name="T121" fmla="*/ 0 h 454"/>
                  <a:gd name="T122" fmla="*/ 175 w 175"/>
                  <a:gd name="T123" fmla="*/ 454 h 45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75" h="454">
                    <a:moveTo>
                      <a:pt x="84" y="248"/>
                    </a:moveTo>
                    <a:lnTo>
                      <a:pt x="27" y="137"/>
                    </a:lnTo>
                    <a:lnTo>
                      <a:pt x="14" y="104"/>
                    </a:lnTo>
                    <a:lnTo>
                      <a:pt x="5" y="70"/>
                    </a:lnTo>
                    <a:lnTo>
                      <a:pt x="0" y="35"/>
                    </a:lnTo>
                    <a:lnTo>
                      <a:pt x="0" y="12"/>
                    </a:lnTo>
                    <a:lnTo>
                      <a:pt x="12" y="0"/>
                    </a:lnTo>
                    <a:lnTo>
                      <a:pt x="37" y="22"/>
                    </a:lnTo>
                    <a:lnTo>
                      <a:pt x="45" y="22"/>
                    </a:lnTo>
                    <a:lnTo>
                      <a:pt x="45" y="27"/>
                    </a:lnTo>
                    <a:lnTo>
                      <a:pt x="70" y="41"/>
                    </a:lnTo>
                    <a:lnTo>
                      <a:pt x="87" y="90"/>
                    </a:lnTo>
                    <a:lnTo>
                      <a:pt x="100" y="164"/>
                    </a:lnTo>
                    <a:lnTo>
                      <a:pt x="112" y="192"/>
                    </a:lnTo>
                    <a:lnTo>
                      <a:pt x="112" y="221"/>
                    </a:lnTo>
                    <a:lnTo>
                      <a:pt x="120" y="227"/>
                    </a:lnTo>
                    <a:lnTo>
                      <a:pt x="125" y="227"/>
                    </a:lnTo>
                    <a:lnTo>
                      <a:pt x="150" y="282"/>
                    </a:lnTo>
                    <a:lnTo>
                      <a:pt x="150" y="309"/>
                    </a:lnTo>
                    <a:lnTo>
                      <a:pt x="157" y="330"/>
                    </a:lnTo>
                    <a:lnTo>
                      <a:pt x="157" y="358"/>
                    </a:lnTo>
                    <a:lnTo>
                      <a:pt x="175" y="426"/>
                    </a:lnTo>
                    <a:lnTo>
                      <a:pt x="170" y="440"/>
                    </a:lnTo>
                    <a:lnTo>
                      <a:pt x="170" y="446"/>
                    </a:lnTo>
                    <a:lnTo>
                      <a:pt x="125" y="446"/>
                    </a:lnTo>
                    <a:lnTo>
                      <a:pt x="120" y="454"/>
                    </a:lnTo>
                    <a:lnTo>
                      <a:pt x="95" y="446"/>
                    </a:lnTo>
                    <a:lnTo>
                      <a:pt x="87" y="454"/>
                    </a:lnTo>
                    <a:lnTo>
                      <a:pt x="82" y="446"/>
                    </a:lnTo>
                    <a:lnTo>
                      <a:pt x="75" y="446"/>
                    </a:lnTo>
                    <a:lnTo>
                      <a:pt x="62" y="432"/>
                    </a:lnTo>
                    <a:lnTo>
                      <a:pt x="66" y="426"/>
                    </a:lnTo>
                    <a:lnTo>
                      <a:pt x="75" y="432"/>
                    </a:lnTo>
                    <a:lnTo>
                      <a:pt x="95" y="432"/>
                    </a:lnTo>
                    <a:lnTo>
                      <a:pt x="125" y="418"/>
                    </a:lnTo>
                    <a:lnTo>
                      <a:pt x="125" y="413"/>
                    </a:lnTo>
                    <a:lnTo>
                      <a:pt x="137" y="405"/>
                    </a:lnTo>
                    <a:lnTo>
                      <a:pt x="116" y="334"/>
                    </a:lnTo>
                    <a:lnTo>
                      <a:pt x="84" y="252"/>
                    </a:lnTo>
                    <a:lnTo>
                      <a:pt x="84" y="248"/>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66" name="Freeform 152"/>
              <p:cNvSpPr>
                <a:spLocks/>
              </p:cNvSpPr>
              <p:nvPr/>
            </p:nvSpPr>
            <p:spPr bwMode="auto">
              <a:xfrm>
                <a:off x="4166" y="950"/>
                <a:ext cx="25" cy="27"/>
              </a:xfrm>
              <a:custGeom>
                <a:avLst/>
                <a:gdLst>
                  <a:gd name="T0" fmla="*/ 13 w 25"/>
                  <a:gd name="T1" fmla="*/ 8 h 27"/>
                  <a:gd name="T2" fmla="*/ 0 w 25"/>
                  <a:gd name="T3" fmla="*/ 22 h 27"/>
                  <a:gd name="T4" fmla="*/ 6 w 25"/>
                  <a:gd name="T5" fmla="*/ 27 h 27"/>
                  <a:gd name="T6" fmla="*/ 25 w 25"/>
                  <a:gd name="T7" fmla="*/ 8 h 27"/>
                  <a:gd name="T8" fmla="*/ 18 w 25"/>
                  <a:gd name="T9" fmla="*/ 0 h 27"/>
                  <a:gd name="T10" fmla="*/ 13 w 25"/>
                  <a:gd name="T11" fmla="*/ 8 h 27"/>
                  <a:gd name="T12" fmla="*/ 0 60000 65536"/>
                  <a:gd name="T13" fmla="*/ 0 60000 65536"/>
                  <a:gd name="T14" fmla="*/ 0 60000 65536"/>
                  <a:gd name="T15" fmla="*/ 0 60000 65536"/>
                  <a:gd name="T16" fmla="*/ 0 60000 65536"/>
                  <a:gd name="T17" fmla="*/ 0 60000 65536"/>
                  <a:gd name="T18" fmla="*/ 0 w 25"/>
                  <a:gd name="T19" fmla="*/ 0 h 27"/>
                  <a:gd name="T20" fmla="*/ 25 w 25"/>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25" h="27">
                    <a:moveTo>
                      <a:pt x="13" y="8"/>
                    </a:moveTo>
                    <a:lnTo>
                      <a:pt x="0" y="22"/>
                    </a:lnTo>
                    <a:lnTo>
                      <a:pt x="6" y="27"/>
                    </a:lnTo>
                    <a:lnTo>
                      <a:pt x="25" y="8"/>
                    </a:lnTo>
                    <a:lnTo>
                      <a:pt x="18" y="0"/>
                    </a:lnTo>
                    <a:lnTo>
                      <a:pt x="13" y="8"/>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67" name="Freeform 153"/>
              <p:cNvSpPr>
                <a:spLocks/>
              </p:cNvSpPr>
              <p:nvPr/>
            </p:nvSpPr>
            <p:spPr bwMode="auto">
              <a:xfrm>
                <a:off x="4166" y="950"/>
                <a:ext cx="25" cy="27"/>
              </a:xfrm>
              <a:custGeom>
                <a:avLst/>
                <a:gdLst>
                  <a:gd name="T0" fmla="*/ 13 w 25"/>
                  <a:gd name="T1" fmla="*/ 8 h 27"/>
                  <a:gd name="T2" fmla="*/ 0 w 25"/>
                  <a:gd name="T3" fmla="*/ 22 h 27"/>
                  <a:gd name="T4" fmla="*/ 6 w 25"/>
                  <a:gd name="T5" fmla="*/ 27 h 27"/>
                  <a:gd name="T6" fmla="*/ 25 w 25"/>
                  <a:gd name="T7" fmla="*/ 8 h 27"/>
                  <a:gd name="T8" fmla="*/ 18 w 25"/>
                  <a:gd name="T9" fmla="*/ 0 h 27"/>
                  <a:gd name="T10" fmla="*/ 13 w 25"/>
                  <a:gd name="T11" fmla="*/ 8 h 27"/>
                  <a:gd name="T12" fmla="*/ 0 60000 65536"/>
                  <a:gd name="T13" fmla="*/ 0 60000 65536"/>
                  <a:gd name="T14" fmla="*/ 0 60000 65536"/>
                  <a:gd name="T15" fmla="*/ 0 60000 65536"/>
                  <a:gd name="T16" fmla="*/ 0 60000 65536"/>
                  <a:gd name="T17" fmla="*/ 0 60000 65536"/>
                  <a:gd name="T18" fmla="*/ 0 w 25"/>
                  <a:gd name="T19" fmla="*/ 0 h 27"/>
                  <a:gd name="T20" fmla="*/ 25 w 25"/>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25" h="27">
                    <a:moveTo>
                      <a:pt x="13" y="8"/>
                    </a:moveTo>
                    <a:lnTo>
                      <a:pt x="0" y="22"/>
                    </a:lnTo>
                    <a:lnTo>
                      <a:pt x="6" y="27"/>
                    </a:lnTo>
                    <a:lnTo>
                      <a:pt x="25" y="8"/>
                    </a:lnTo>
                    <a:lnTo>
                      <a:pt x="18" y="0"/>
                    </a:lnTo>
                    <a:lnTo>
                      <a:pt x="13" y="8"/>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68" name="Freeform 154"/>
              <p:cNvSpPr>
                <a:spLocks/>
              </p:cNvSpPr>
              <p:nvPr/>
            </p:nvSpPr>
            <p:spPr bwMode="auto">
              <a:xfrm>
                <a:off x="4091" y="1073"/>
                <a:ext cx="68" cy="76"/>
              </a:xfrm>
              <a:custGeom>
                <a:avLst/>
                <a:gdLst>
                  <a:gd name="T0" fmla="*/ 13 w 68"/>
                  <a:gd name="T1" fmla="*/ 8 h 76"/>
                  <a:gd name="T2" fmla="*/ 6 w 68"/>
                  <a:gd name="T3" fmla="*/ 28 h 76"/>
                  <a:gd name="T4" fmla="*/ 0 w 68"/>
                  <a:gd name="T5" fmla="*/ 49 h 76"/>
                  <a:gd name="T6" fmla="*/ 31 w 68"/>
                  <a:gd name="T7" fmla="*/ 49 h 76"/>
                  <a:gd name="T8" fmla="*/ 38 w 68"/>
                  <a:gd name="T9" fmla="*/ 63 h 76"/>
                  <a:gd name="T10" fmla="*/ 43 w 68"/>
                  <a:gd name="T11" fmla="*/ 63 h 76"/>
                  <a:gd name="T12" fmla="*/ 63 w 68"/>
                  <a:gd name="T13" fmla="*/ 76 h 76"/>
                  <a:gd name="T14" fmla="*/ 68 w 68"/>
                  <a:gd name="T15" fmla="*/ 63 h 76"/>
                  <a:gd name="T16" fmla="*/ 56 w 68"/>
                  <a:gd name="T17" fmla="*/ 41 h 76"/>
                  <a:gd name="T18" fmla="*/ 56 w 68"/>
                  <a:gd name="T19" fmla="*/ 22 h 76"/>
                  <a:gd name="T20" fmla="*/ 43 w 68"/>
                  <a:gd name="T21" fmla="*/ 22 h 76"/>
                  <a:gd name="T22" fmla="*/ 25 w 68"/>
                  <a:gd name="T23" fmla="*/ 0 h 76"/>
                  <a:gd name="T24" fmla="*/ 13 w 68"/>
                  <a:gd name="T25" fmla="*/ 8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76"/>
                  <a:gd name="T41" fmla="*/ 68 w 68"/>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76">
                    <a:moveTo>
                      <a:pt x="13" y="8"/>
                    </a:moveTo>
                    <a:lnTo>
                      <a:pt x="6" y="28"/>
                    </a:lnTo>
                    <a:lnTo>
                      <a:pt x="0" y="49"/>
                    </a:lnTo>
                    <a:lnTo>
                      <a:pt x="31" y="49"/>
                    </a:lnTo>
                    <a:lnTo>
                      <a:pt x="38" y="63"/>
                    </a:lnTo>
                    <a:lnTo>
                      <a:pt x="43" y="63"/>
                    </a:lnTo>
                    <a:lnTo>
                      <a:pt x="63" y="76"/>
                    </a:lnTo>
                    <a:lnTo>
                      <a:pt x="68" y="63"/>
                    </a:lnTo>
                    <a:lnTo>
                      <a:pt x="56" y="41"/>
                    </a:lnTo>
                    <a:lnTo>
                      <a:pt x="56" y="22"/>
                    </a:lnTo>
                    <a:lnTo>
                      <a:pt x="43" y="22"/>
                    </a:lnTo>
                    <a:lnTo>
                      <a:pt x="25" y="0"/>
                    </a:lnTo>
                    <a:lnTo>
                      <a:pt x="13" y="8"/>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69" name="Freeform 155"/>
              <p:cNvSpPr>
                <a:spLocks/>
              </p:cNvSpPr>
              <p:nvPr/>
            </p:nvSpPr>
            <p:spPr bwMode="auto">
              <a:xfrm>
                <a:off x="4091" y="1073"/>
                <a:ext cx="68" cy="76"/>
              </a:xfrm>
              <a:custGeom>
                <a:avLst/>
                <a:gdLst>
                  <a:gd name="T0" fmla="*/ 13 w 68"/>
                  <a:gd name="T1" fmla="*/ 8 h 76"/>
                  <a:gd name="T2" fmla="*/ 6 w 68"/>
                  <a:gd name="T3" fmla="*/ 28 h 76"/>
                  <a:gd name="T4" fmla="*/ 0 w 68"/>
                  <a:gd name="T5" fmla="*/ 49 h 76"/>
                  <a:gd name="T6" fmla="*/ 31 w 68"/>
                  <a:gd name="T7" fmla="*/ 49 h 76"/>
                  <a:gd name="T8" fmla="*/ 38 w 68"/>
                  <a:gd name="T9" fmla="*/ 63 h 76"/>
                  <a:gd name="T10" fmla="*/ 43 w 68"/>
                  <a:gd name="T11" fmla="*/ 63 h 76"/>
                  <a:gd name="T12" fmla="*/ 63 w 68"/>
                  <a:gd name="T13" fmla="*/ 76 h 76"/>
                  <a:gd name="T14" fmla="*/ 68 w 68"/>
                  <a:gd name="T15" fmla="*/ 63 h 76"/>
                  <a:gd name="T16" fmla="*/ 56 w 68"/>
                  <a:gd name="T17" fmla="*/ 41 h 76"/>
                  <a:gd name="T18" fmla="*/ 56 w 68"/>
                  <a:gd name="T19" fmla="*/ 22 h 76"/>
                  <a:gd name="T20" fmla="*/ 43 w 68"/>
                  <a:gd name="T21" fmla="*/ 22 h 76"/>
                  <a:gd name="T22" fmla="*/ 25 w 68"/>
                  <a:gd name="T23" fmla="*/ 0 h 76"/>
                  <a:gd name="T24" fmla="*/ 13 w 68"/>
                  <a:gd name="T25" fmla="*/ 8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
                  <a:gd name="T40" fmla="*/ 0 h 76"/>
                  <a:gd name="T41" fmla="*/ 68 w 68"/>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 h="76">
                    <a:moveTo>
                      <a:pt x="13" y="8"/>
                    </a:moveTo>
                    <a:lnTo>
                      <a:pt x="6" y="28"/>
                    </a:lnTo>
                    <a:lnTo>
                      <a:pt x="0" y="49"/>
                    </a:lnTo>
                    <a:lnTo>
                      <a:pt x="31" y="49"/>
                    </a:lnTo>
                    <a:lnTo>
                      <a:pt x="38" y="63"/>
                    </a:lnTo>
                    <a:lnTo>
                      <a:pt x="43" y="63"/>
                    </a:lnTo>
                    <a:lnTo>
                      <a:pt x="63" y="76"/>
                    </a:lnTo>
                    <a:lnTo>
                      <a:pt x="68" y="63"/>
                    </a:lnTo>
                    <a:lnTo>
                      <a:pt x="56" y="41"/>
                    </a:lnTo>
                    <a:lnTo>
                      <a:pt x="56" y="22"/>
                    </a:lnTo>
                    <a:lnTo>
                      <a:pt x="43" y="22"/>
                    </a:lnTo>
                    <a:lnTo>
                      <a:pt x="25" y="0"/>
                    </a:lnTo>
                    <a:lnTo>
                      <a:pt x="13" y="8"/>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70" name="Freeform 156"/>
              <p:cNvSpPr>
                <a:spLocks/>
              </p:cNvSpPr>
              <p:nvPr/>
            </p:nvSpPr>
            <p:spPr bwMode="auto">
              <a:xfrm>
                <a:off x="3997" y="1114"/>
                <a:ext cx="17" cy="8"/>
              </a:xfrm>
              <a:custGeom>
                <a:avLst/>
                <a:gdLst>
                  <a:gd name="T0" fmla="*/ 5 w 17"/>
                  <a:gd name="T1" fmla="*/ 0 h 8"/>
                  <a:gd name="T2" fmla="*/ 0 w 17"/>
                  <a:gd name="T3" fmla="*/ 8 h 8"/>
                  <a:gd name="T4" fmla="*/ 12 w 17"/>
                  <a:gd name="T5" fmla="*/ 8 h 8"/>
                  <a:gd name="T6" fmla="*/ 17 w 17"/>
                  <a:gd name="T7" fmla="*/ 0 h 8"/>
                  <a:gd name="T8" fmla="*/ 5 w 17"/>
                  <a:gd name="T9" fmla="*/ 0 h 8"/>
                  <a:gd name="T10" fmla="*/ 0 60000 65536"/>
                  <a:gd name="T11" fmla="*/ 0 60000 65536"/>
                  <a:gd name="T12" fmla="*/ 0 60000 65536"/>
                  <a:gd name="T13" fmla="*/ 0 60000 65536"/>
                  <a:gd name="T14" fmla="*/ 0 60000 65536"/>
                  <a:gd name="T15" fmla="*/ 0 w 17"/>
                  <a:gd name="T16" fmla="*/ 0 h 8"/>
                  <a:gd name="T17" fmla="*/ 17 w 17"/>
                  <a:gd name="T18" fmla="*/ 8 h 8"/>
                </a:gdLst>
                <a:ahLst/>
                <a:cxnLst>
                  <a:cxn ang="T10">
                    <a:pos x="T0" y="T1"/>
                  </a:cxn>
                  <a:cxn ang="T11">
                    <a:pos x="T2" y="T3"/>
                  </a:cxn>
                  <a:cxn ang="T12">
                    <a:pos x="T4" y="T5"/>
                  </a:cxn>
                  <a:cxn ang="T13">
                    <a:pos x="T6" y="T7"/>
                  </a:cxn>
                  <a:cxn ang="T14">
                    <a:pos x="T8" y="T9"/>
                  </a:cxn>
                </a:cxnLst>
                <a:rect l="T15" t="T16" r="T17" b="T18"/>
                <a:pathLst>
                  <a:path w="17" h="8">
                    <a:moveTo>
                      <a:pt x="5" y="0"/>
                    </a:moveTo>
                    <a:lnTo>
                      <a:pt x="0" y="8"/>
                    </a:lnTo>
                    <a:lnTo>
                      <a:pt x="12" y="8"/>
                    </a:lnTo>
                    <a:lnTo>
                      <a:pt x="17" y="0"/>
                    </a:lnTo>
                    <a:lnTo>
                      <a:pt x="5" y="0"/>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71" name="Freeform 157"/>
              <p:cNvSpPr>
                <a:spLocks/>
              </p:cNvSpPr>
              <p:nvPr/>
            </p:nvSpPr>
            <p:spPr bwMode="auto">
              <a:xfrm>
                <a:off x="3997" y="1114"/>
                <a:ext cx="17" cy="8"/>
              </a:xfrm>
              <a:custGeom>
                <a:avLst/>
                <a:gdLst>
                  <a:gd name="T0" fmla="*/ 5 w 17"/>
                  <a:gd name="T1" fmla="*/ 0 h 8"/>
                  <a:gd name="T2" fmla="*/ 0 w 17"/>
                  <a:gd name="T3" fmla="*/ 8 h 8"/>
                  <a:gd name="T4" fmla="*/ 12 w 17"/>
                  <a:gd name="T5" fmla="*/ 8 h 8"/>
                  <a:gd name="T6" fmla="*/ 17 w 17"/>
                  <a:gd name="T7" fmla="*/ 0 h 8"/>
                  <a:gd name="T8" fmla="*/ 5 w 17"/>
                  <a:gd name="T9" fmla="*/ 0 h 8"/>
                  <a:gd name="T10" fmla="*/ 0 60000 65536"/>
                  <a:gd name="T11" fmla="*/ 0 60000 65536"/>
                  <a:gd name="T12" fmla="*/ 0 60000 65536"/>
                  <a:gd name="T13" fmla="*/ 0 60000 65536"/>
                  <a:gd name="T14" fmla="*/ 0 60000 65536"/>
                  <a:gd name="T15" fmla="*/ 0 w 17"/>
                  <a:gd name="T16" fmla="*/ 0 h 8"/>
                  <a:gd name="T17" fmla="*/ 17 w 17"/>
                  <a:gd name="T18" fmla="*/ 8 h 8"/>
                </a:gdLst>
                <a:ahLst/>
                <a:cxnLst>
                  <a:cxn ang="T10">
                    <a:pos x="T0" y="T1"/>
                  </a:cxn>
                  <a:cxn ang="T11">
                    <a:pos x="T2" y="T3"/>
                  </a:cxn>
                  <a:cxn ang="T12">
                    <a:pos x="T4" y="T5"/>
                  </a:cxn>
                  <a:cxn ang="T13">
                    <a:pos x="T6" y="T7"/>
                  </a:cxn>
                  <a:cxn ang="T14">
                    <a:pos x="T8" y="T9"/>
                  </a:cxn>
                </a:cxnLst>
                <a:rect l="T15" t="T16" r="T17" b="T18"/>
                <a:pathLst>
                  <a:path w="17" h="8">
                    <a:moveTo>
                      <a:pt x="5" y="0"/>
                    </a:moveTo>
                    <a:lnTo>
                      <a:pt x="0" y="8"/>
                    </a:lnTo>
                    <a:lnTo>
                      <a:pt x="12" y="8"/>
                    </a:lnTo>
                    <a:lnTo>
                      <a:pt x="17" y="0"/>
                    </a:lnTo>
                    <a:lnTo>
                      <a:pt x="5"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72" name="Freeform 159"/>
              <p:cNvSpPr>
                <a:spLocks/>
              </p:cNvSpPr>
              <p:nvPr/>
            </p:nvSpPr>
            <p:spPr bwMode="auto">
              <a:xfrm>
                <a:off x="3934" y="1163"/>
                <a:ext cx="5" cy="6"/>
              </a:xfrm>
              <a:custGeom>
                <a:avLst/>
                <a:gdLst>
                  <a:gd name="T0" fmla="*/ 0 w 5"/>
                  <a:gd name="T1" fmla="*/ 6 h 6"/>
                  <a:gd name="T2" fmla="*/ 5 w 5"/>
                  <a:gd name="T3" fmla="*/ 6 h 6"/>
                  <a:gd name="T4" fmla="*/ 5 w 5"/>
                  <a:gd name="T5" fmla="*/ 0 h 6"/>
                  <a:gd name="T6" fmla="*/ 0 w 5"/>
                  <a:gd name="T7" fmla="*/ 6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0" y="6"/>
                    </a:moveTo>
                    <a:lnTo>
                      <a:pt x="5" y="6"/>
                    </a:lnTo>
                    <a:lnTo>
                      <a:pt x="5" y="0"/>
                    </a:lnTo>
                    <a:lnTo>
                      <a:pt x="0" y="6"/>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73" name="Freeform 160"/>
              <p:cNvSpPr>
                <a:spLocks/>
              </p:cNvSpPr>
              <p:nvPr/>
            </p:nvSpPr>
            <p:spPr bwMode="auto">
              <a:xfrm>
                <a:off x="3927" y="1169"/>
                <a:ext cx="7" cy="8"/>
              </a:xfrm>
              <a:custGeom>
                <a:avLst/>
                <a:gdLst>
                  <a:gd name="T0" fmla="*/ 0 w 7"/>
                  <a:gd name="T1" fmla="*/ 0 h 8"/>
                  <a:gd name="T2" fmla="*/ 7 w 7"/>
                  <a:gd name="T3" fmla="*/ 8 h 8"/>
                  <a:gd name="T4" fmla="*/ 7 w 7"/>
                  <a:gd name="T5" fmla="*/ 0 h 8"/>
                  <a:gd name="T6" fmla="*/ 0 w 7"/>
                  <a:gd name="T7" fmla="*/ 0 h 8"/>
                  <a:gd name="T8" fmla="*/ 0 60000 65536"/>
                  <a:gd name="T9" fmla="*/ 0 60000 65536"/>
                  <a:gd name="T10" fmla="*/ 0 60000 65536"/>
                  <a:gd name="T11" fmla="*/ 0 60000 65536"/>
                  <a:gd name="T12" fmla="*/ 0 w 7"/>
                  <a:gd name="T13" fmla="*/ 0 h 8"/>
                  <a:gd name="T14" fmla="*/ 7 w 7"/>
                  <a:gd name="T15" fmla="*/ 8 h 8"/>
                </a:gdLst>
                <a:ahLst/>
                <a:cxnLst>
                  <a:cxn ang="T8">
                    <a:pos x="T0" y="T1"/>
                  </a:cxn>
                  <a:cxn ang="T9">
                    <a:pos x="T2" y="T3"/>
                  </a:cxn>
                  <a:cxn ang="T10">
                    <a:pos x="T4" y="T5"/>
                  </a:cxn>
                  <a:cxn ang="T11">
                    <a:pos x="T6" y="T7"/>
                  </a:cxn>
                </a:cxnLst>
                <a:rect l="T12" t="T13" r="T14" b="T15"/>
                <a:pathLst>
                  <a:path w="7" h="8">
                    <a:moveTo>
                      <a:pt x="0" y="0"/>
                    </a:moveTo>
                    <a:lnTo>
                      <a:pt x="7" y="8"/>
                    </a:lnTo>
                    <a:lnTo>
                      <a:pt x="7" y="0"/>
                    </a:lnTo>
                    <a:lnTo>
                      <a:pt x="0" y="0"/>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74" name="Freeform 161"/>
              <p:cNvSpPr>
                <a:spLocks/>
              </p:cNvSpPr>
              <p:nvPr/>
            </p:nvSpPr>
            <p:spPr bwMode="auto">
              <a:xfrm>
                <a:off x="3927" y="1169"/>
                <a:ext cx="7" cy="8"/>
              </a:xfrm>
              <a:custGeom>
                <a:avLst/>
                <a:gdLst>
                  <a:gd name="T0" fmla="*/ 0 w 7"/>
                  <a:gd name="T1" fmla="*/ 0 h 8"/>
                  <a:gd name="T2" fmla="*/ 7 w 7"/>
                  <a:gd name="T3" fmla="*/ 8 h 8"/>
                  <a:gd name="T4" fmla="*/ 7 w 7"/>
                  <a:gd name="T5" fmla="*/ 0 h 8"/>
                  <a:gd name="T6" fmla="*/ 0 w 7"/>
                  <a:gd name="T7" fmla="*/ 0 h 8"/>
                  <a:gd name="T8" fmla="*/ 0 60000 65536"/>
                  <a:gd name="T9" fmla="*/ 0 60000 65536"/>
                  <a:gd name="T10" fmla="*/ 0 60000 65536"/>
                  <a:gd name="T11" fmla="*/ 0 60000 65536"/>
                  <a:gd name="T12" fmla="*/ 0 w 7"/>
                  <a:gd name="T13" fmla="*/ 0 h 8"/>
                  <a:gd name="T14" fmla="*/ 7 w 7"/>
                  <a:gd name="T15" fmla="*/ 8 h 8"/>
                </a:gdLst>
                <a:ahLst/>
                <a:cxnLst>
                  <a:cxn ang="T8">
                    <a:pos x="T0" y="T1"/>
                  </a:cxn>
                  <a:cxn ang="T9">
                    <a:pos x="T2" y="T3"/>
                  </a:cxn>
                  <a:cxn ang="T10">
                    <a:pos x="T4" y="T5"/>
                  </a:cxn>
                  <a:cxn ang="T11">
                    <a:pos x="T6" y="T7"/>
                  </a:cxn>
                </a:cxnLst>
                <a:rect l="T12" t="T13" r="T14" b="T15"/>
                <a:pathLst>
                  <a:path w="7" h="8">
                    <a:moveTo>
                      <a:pt x="0" y="0"/>
                    </a:moveTo>
                    <a:lnTo>
                      <a:pt x="7" y="8"/>
                    </a:lnTo>
                    <a:lnTo>
                      <a:pt x="7" y="0"/>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75" name="Freeform 162"/>
              <p:cNvSpPr>
                <a:spLocks/>
              </p:cNvSpPr>
              <p:nvPr/>
            </p:nvSpPr>
            <p:spPr bwMode="auto">
              <a:xfrm>
                <a:off x="3922" y="1169"/>
                <a:ext cx="12" cy="14"/>
              </a:xfrm>
              <a:custGeom>
                <a:avLst/>
                <a:gdLst>
                  <a:gd name="T0" fmla="*/ 0 w 12"/>
                  <a:gd name="T1" fmla="*/ 8 h 14"/>
                  <a:gd name="T2" fmla="*/ 5 w 12"/>
                  <a:gd name="T3" fmla="*/ 14 h 14"/>
                  <a:gd name="T4" fmla="*/ 12 w 12"/>
                  <a:gd name="T5" fmla="*/ 8 h 14"/>
                  <a:gd name="T6" fmla="*/ 5 w 12"/>
                  <a:gd name="T7" fmla="*/ 0 h 14"/>
                  <a:gd name="T8" fmla="*/ 0 w 12"/>
                  <a:gd name="T9" fmla="*/ 8 h 14"/>
                  <a:gd name="T10" fmla="*/ 0 60000 65536"/>
                  <a:gd name="T11" fmla="*/ 0 60000 65536"/>
                  <a:gd name="T12" fmla="*/ 0 60000 65536"/>
                  <a:gd name="T13" fmla="*/ 0 60000 65536"/>
                  <a:gd name="T14" fmla="*/ 0 60000 65536"/>
                  <a:gd name="T15" fmla="*/ 0 w 12"/>
                  <a:gd name="T16" fmla="*/ 0 h 14"/>
                  <a:gd name="T17" fmla="*/ 12 w 12"/>
                  <a:gd name="T18" fmla="*/ 14 h 14"/>
                </a:gdLst>
                <a:ahLst/>
                <a:cxnLst>
                  <a:cxn ang="T10">
                    <a:pos x="T0" y="T1"/>
                  </a:cxn>
                  <a:cxn ang="T11">
                    <a:pos x="T2" y="T3"/>
                  </a:cxn>
                  <a:cxn ang="T12">
                    <a:pos x="T4" y="T5"/>
                  </a:cxn>
                  <a:cxn ang="T13">
                    <a:pos x="T6" y="T7"/>
                  </a:cxn>
                  <a:cxn ang="T14">
                    <a:pos x="T8" y="T9"/>
                  </a:cxn>
                </a:cxnLst>
                <a:rect l="T15" t="T16" r="T17" b="T18"/>
                <a:pathLst>
                  <a:path w="12" h="14">
                    <a:moveTo>
                      <a:pt x="0" y="8"/>
                    </a:moveTo>
                    <a:lnTo>
                      <a:pt x="5" y="14"/>
                    </a:lnTo>
                    <a:lnTo>
                      <a:pt x="12" y="8"/>
                    </a:lnTo>
                    <a:lnTo>
                      <a:pt x="5" y="0"/>
                    </a:lnTo>
                    <a:lnTo>
                      <a:pt x="0" y="8"/>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76" name="Freeform 163"/>
              <p:cNvSpPr>
                <a:spLocks/>
              </p:cNvSpPr>
              <p:nvPr/>
            </p:nvSpPr>
            <p:spPr bwMode="auto">
              <a:xfrm>
                <a:off x="3922" y="1169"/>
                <a:ext cx="12" cy="14"/>
              </a:xfrm>
              <a:custGeom>
                <a:avLst/>
                <a:gdLst>
                  <a:gd name="T0" fmla="*/ 0 w 12"/>
                  <a:gd name="T1" fmla="*/ 8 h 14"/>
                  <a:gd name="T2" fmla="*/ 5 w 12"/>
                  <a:gd name="T3" fmla="*/ 14 h 14"/>
                  <a:gd name="T4" fmla="*/ 12 w 12"/>
                  <a:gd name="T5" fmla="*/ 8 h 14"/>
                  <a:gd name="T6" fmla="*/ 5 w 12"/>
                  <a:gd name="T7" fmla="*/ 0 h 14"/>
                  <a:gd name="T8" fmla="*/ 0 w 12"/>
                  <a:gd name="T9" fmla="*/ 8 h 14"/>
                  <a:gd name="T10" fmla="*/ 0 60000 65536"/>
                  <a:gd name="T11" fmla="*/ 0 60000 65536"/>
                  <a:gd name="T12" fmla="*/ 0 60000 65536"/>
                  <a:gd name="T13" fmla="*/ 0 60000 65536"/>
                  <a:gd name="T14" fmla="*/ 0 60000 65536"/>
                  <a:gd name="T15" fmla="*/ 0 w 12"/>
                  <a:gd name="T16" fmla="*/ 0 h 14"/>
                  <a:gd name="T17" fmla="*/ 12 w 12"/>
                  <a:gd name="T18" fmla="*/ 14 h 14"/>
                </a:gdLst>
                <a:ahLst/>
                <a:cxnLst>
                  <a:cxn ang="T10">
                    <a:pos x="T0" y="T1"/>
                  </a:cxn>
                  <a:cxn ang="T11">
                    <a:pos x="T2" y="T3"/>
                  </a:cxn>
                  <a:cxn ang="T12">
                    <a:pos x="T4" y="T5"/>
                  </a:cxn>
                  <a:cxn ang="T13">
                    <a:pos x="T6" y="T7"/>
                  </a:cxn>
                  <a:cxn ang="T14">
                    <a:pos x="T8" y="T9"/>
                  </a:cxn>
                </a:cxnLst>
                <a:rect l="T15" t="T16" r="T17" b="T18"/>
                <a:pathLst>
                  <a:path w="12" h="14">
                    <a:moveTo>
                      <a:pt x="0" y="8"/>
                    </a:moveTo>
                    <a:lnTo>
                      <a:pt x="5" y="14"/>
                    </a:lnTo>
                    <a:lnTo>
                      <a:pt x="12" y="8"/>
                    </a:lnTo>
                    <a:lnTo>
                      <a:pt x="5" y="0"/>
                    </a:lnTo>
                    <a:lnTo>
                      <a:pt x="0" y="8"/>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77" name="Freeform 164"/>
              <p:cNvSpPr>
                <a:spLocks/>
              </p:cNvSpPr>
              <p:nvPr/>
            </p:nvSpPr>
            <p:spPr bwMode="auto">
              <a:xfrm>
                <a:off x="3909" y="1177"/>
                <a:ext cx="18" cy="19"/>
              </a:xfrm>
              <a:custGeom>
                <a:avLst/>
                <a:gdLst>
                  <a:gd name="T0" fmla="*/ 13 w 18"/>
                  <a:gd name="T1" fmla="*/ 6 h 19"/>
                  <a:gd name="T2" fmla="*/ 0 w 18"/>
                  <a:gd name="T3" fmla="*/ 19 h 19"/>
                  <a:gd name="T4" fmla="*/ 5 w 18"/>
                  <a:gd name="T5" fmla="*/ 19 h 19"/>
                  <a:gd name="T6" fmla="*/ 18 w 18"/>
                  <a:gd name="T7" fmla="*/ 6 h 19"/>
                  <a:gd name="T8" fmla="*/ 13 w 18"/>
                  <a:gd name="T9" fmla="*/ 0 h 19"/>
                  <a:gd name="T10" fmla="*/ 13 w 18"/>
                  <a:gd name="T11" fmla="*/ 6 h 19"/>
                  <a:gd name="T12" fmla="*/ 0 60000 65536"/>
                  <a:gd name="T13" fmla="*/ 0 60000 65536"/>
                  <a:gd name="T14" fmla="*/ 0 60000 65536"/>
                  <a:gd name="T15" fmla="*/ 0 60000 65536"/>
                  <a:gd name="T16" fmla="*/ 0 60000 65536"/>
                  <a:gd name="T17" fmla="*/ 0 60000 65536"/>
                  <a:gd name="T18" fmla="*/ 0 w 18"/>
                  <a:gd name="T19" fmla="*/ 0 h 19"/>
                  <a:gd name="T20" fmla="*/ 18 w 18"/>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8" h="19">
                    <a:moveTo>
                      <a:pt x="13" y="6"/>
                    </a:moveTo>
                    <a:lnTo>
                      <a:pt x="0" y="19"/>
                    </a:lnTo>
                    <a:lnTo>
                      <a:pt x="5" y="19"/>
                    </a:lnTo>
                    <a:lnTo>
                      <a:pt x="18" y="6"/>
                    </a:lnTo>
                    <a:lnTo>
                      <a:pt x="13" y="0"/>
                    </a:lnTo>
                    <a:lnTo>
                      <a:pt x="13" y="6"/>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78" name="Freeform 165"/>
              <p:cNvSpPr>
                <a:spLocks/>
              </p:cNvSpPr>
              <p:nvPr/>
            </p:nvSpPr>
            <p:spPr bwMode="auto">
              <a:xfrm>
                <a:off x="3909" y="1177"/>
                <a:ext cx="18" cy="19"/>
              </a:xfrm>
              <a:custGeom>
                <a:avLst/>
                <a:gdLst>
                  <a:gd name="T0" fmla="*/ 13 w 18"/>
                  <a:gd name="T1" fmla="*/ 6 h 19"/>
                  <a:gd name="T2" fmla="*/ 0 w 18"/>
                  <a:gd name="T3" fmla="*/ 19 h 19"/>
                  <a:gd name="T4" fmla="*/ 5 w 18"/>
                  <a:gd name="T5" fmla="*/ 19 h 19"/>
                  <a:gd name="T6" fmla="*/ 18 w 18"/>
                  <a:gd name="T7" fmla="*/ 6 h 19"/>
                  <a:gd name="T8" fmla="*/ 13 w 18"/>
                  <a:gd name="T9" fmla="*/ 0 h 19"/>
                  <a:gd name="T10" fmla="*/ 13 w 18"/>
                  <a:gd name="T11" fmla="*/ 6 h 19"/>
                  <a:gd name="T12" fmla="*/ 0 60000 65536"/>
                  <a:gd name="T13" fmla="*/ 0 60000 65536"/>
                  <a:gd name="T14" fmla="*/ 0 60000 65536"/>
                  <a:gd name="T15" fmla="*/ 0 60000 65536"/>
                  <a:gd name="T16" fmla="*/ 0 60000 65536"/>
                  <a:gd name="T17" fmla="*/ 0 60000 65536"/>
                  <a:gd name="T18" fmla="*/ 0 w 18"/>
                  <a:gd name="T19" fmla="*/ 0 h 19"/>
                  <a:gd name="T20" fmla="*/ 18 w 18"/>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18" h="19">
                    <a:moveTo>
                      <a:pt x="13" y="6"/>
                    </a:moveTo>
                    <a:lnTo>
                      <a:pt x="0" y="19"/>
                    </a:lnTo>
                    <a:lnTo>
                      <a:pt x="5" y="19"/>
                    </a:lnTo>
                    <a:lnTo>
                      <a:pt x="18" y="6"/>
                    </a:lnTo>
                    <a:lnTo>
                      <a:pt x="13" y="0"/>
                    </a:lnTo>
                    <a:lnTo>
                      <a:pt x="13" y="6"/>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79" name="Freeform 166"/>
              <p:cNvSpPr>
                <a:spLocks/>
              </p:cNvSpPr>
              <p:nvPr/>
            </p:nvSpPr>
            <p:spPr bwMode="auto">
              <a:xfrm>
                <a:off x="3902" y="1204"/>
                <a:ext cx="7" cy="6"/>
              </a:xfrm>
              <a:custGeom>
                <a:avLst/>
                <a:gdLst>
                  <a:gd name="T0" fmla="*/ 0 w 7"/>
                  <a:gd name="T1" fmla="*/ 6 h 6"/>
                  <a:gd name="T2" fmla="*/ 7 w 7"/>
                  <a:gd name="T3" fmla="*/ 6 h 6"/>
                  <a:gd name="T4" fmla="*/ 7 w 7"/>
                  <a:gd name="T5" fmla="*/ 0 h 6"/>
                  <a:gd name="T6" fmla="*/ 0 w 7"/>
                  <a:gd name="T7" fmla="*/ 6 h 6"/>
                  <a:gd name="T8" fmla="*/ 0 60000 65536"/>
                  <a:gd name="T9" fmla="*/ 0 60000 65536"/>
                  <a:gd name="T10" fmla="*/ 0 60000 65536"/>
                  <a:gd name="T11" fmla="*/ 0 60000 65536"/>
                  <a:gd name="T12" fmla="*/ 0 w 7"/>
                  <a:gd name="T13" fmla="*/ 0 h 6"/>
                  <a:gd name="T14" fmla="*/ 7 w 7"/>
                  <a:gd name="T15" fmla="*/ 6 h 6"/>
                </a:gdLst>
                <a:ahLst/>
                <a:cxnLst>
                  <a:cxn ang="T8">
                    <a:pos x="T0" y="T1"/>
                  </a:cxn>
                  <a:cxn ang="T9">
                    <a:pos x="T2" y="T3"/>
                  </a:cxn>
                  <a:cxn ang="T10">
                    <a:pos x="T4" y="T5"/>
                  </a:cxn>
                  <a:cxn ang="T11">
                    <a:pos x="T6" y="T7"/>
                  </a:cxn>
                </a:cxnLst>
                <a:rect l="T12" t="T13" r="T14" b="T15"/>
                <a:pathLst>
                  <a:path w="7" h="6">
                    <a:moveTo>
                      <a:pt x="0" y="6"/>
                    </a:moveTo>
                    <a:lnTo>
                      <a:pt x="7" y="6"/>
                    </a:lnTo>
                    <a:lnTo>
                      <a:pt x="7" y="0"/>
                    </a:lnTo>
                    <a:lnTo>
                      <a:pt x="0" y="6"/>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80" name="Freeform 167"/>
              <p:cNvSpPr>
                <a:spLocks/>
              </p:cNvSpPr>
              <p:nvPr/>
            </p:nvSpPr>
            <p:spPr bwMode="auto">
              <a:xfrm>
                <a:off x="3902" y="1204"/>
                <a:ext cx="7" cy="6"/>
              </a:xfrm>
              <a:custGeom>
                <a:avLst/>
                <a:gdLst>
                  <a:gd name="T0" fmla="*/ 0 w 7"/>
                  <a:gd name="T1" fmla="*/ 6 h 6"/>
                  <a:gd name="T2" fmla="*/ 7 w 7"/>
                  <a:gd name="T3" fmla="*/ 6 h 6"/>
                  <a:gd name="T4" fmla="*/ 7 w 7"/>
                  <a:gd name="T5" fmla="*/ 0 h 6"/>
                  <a:gd name="T6" fmla="*/ 0 w 7"/>
                  <a:gd name="T7" fmla="*/ 6 h 6"/>
                  <a:gd name="T8" fmla="*/ 0 60000 65536"/>
                  <a:gd name="T9" fmla="*/ 0 60000 65536"/>
                  <a:gd name="T10" fmla="*/ 0 60000 65536"/>
                  <a:gd name="T11" fmla="*/ 0 60000 65536"/>
                  <a:gd name="T12" fmla="*/ 0 w 7"/>
                  <a:gd name="T13" fmla="*/ 0 h 6"/>
                  <a:gd name="T14" fmla="*/ 7 w 7"/>
                  <a:gd name="T15" fmla="*/ 6 h 6"/>
                </a:gdLst>
                <a:ahLst/>
                <a:cxnLst>
                  <a:cxn ang="T8">
                    <a:pos x="T0" y="T1"/>
                  </a:cxn>
                  <a:cxn ang="T9">
                    <a:pos x="T2" y="T3"/>
                  </a:cxn>
                  <a:cxn ang="T10">
                    <a:pos x="T4" y="T5"/>
                  </a:cxn>
                  <a:cxn ang="T11">
                    <a:pos x="T6" y="T7"/>
                  </a:cxn>
                </a:cxnLst>
                <a:rect l="T12" t="T13" r="T14" b="T15"/>
                <a:pathLst>
                  <a:path w="7" h="6">
                    <a:moveTo>
                      <a:pt x="0" y="6"/>
                    </a:moveTo>
                    <a:lnTo>
                      <a:pt x="7" y="6"/>
                    </a:lnTo>
                    <a:lnTo>
                      <a:pt x="7" y="0"/>
                    </a:lnTo>
                    <a:lnTo>
                      <a:pt x="0" y="6"/>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81" name="Freeform 168"/>
              <p:cNvSpPr>
                <a:spLocks/>
              </p:cNvSpPr>
              <p:nvPr/>
            </p:nvSpPr>
            <p:spPr bwMode="auto">
              <a:xfrm>
                <a:off x="3897" y="1218"/>
                <a:ext cx="5" cy="6"/>
              </a:xfrm>
              <a:custGeom>
                <a:avLst/>
                <a:gdLst>
                  <a:gd name="T0" fmla="*/ 0 w 5"/>
                  <a:gd name="T1" fmla="*/ 0 h 6"/>
                  <a:gd name="T2" fmla="*/ 5 w 5"/>
                  <a:gd name="T3" fmla="*/ 6 h 6"/>
                  <a:gd name="T4" fmla="*/ 5 w 5"/>
                  <a:gd name="T5" fmla="*/ 0 h 6"/>
                  <a:gd name="T6" fmla="*/ 0 w 5"/>
                  <a:gd name="T7" fmla="*/ 0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0" y="0"/>
                    </a:moveTo>
                    <a:lnTo>
                      <a:pt x="5" y="6"/>
                    </a:lnTo>
                    <a:lnTo>
                      <a:pt x="5" y="0"/>
                    </a:lnTo>
                    <a:lnTo>
                      <a:pt x="0" y="0"/>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82" name="Freeform 169"/>
              <p:cNvSpPr>
                <a:spLocks/>
              </p:cNvSpPr>
              <p:nvPr/>
            </p:nvSpPr>
            <p:spPr bwMode="auto">
              <a:xfrm>
                <a:off x="3897" y="1218"/>
                <a:ext cx="5" cy="6"/>
              </a:xfrm>
              <a:custGeom>
                <a:avLst/>
                <a:gdLst>
                  <a:gd name="T0" fmla="*/ 0 w 5"/>
                  <a:gd name="T1" fmla="*/ 0 h 6"/>
                  <a:gd name="T2" fmla="*/ 5 w 5"/>
                  <a:gd name="T3" fmla="*/ 6 h 6"/>
                  <a:gd name="T4" fmla="*/ 5 w 5"/>
                  <a:gd name="T5" fmla="*/ 0 h 6"/>
                  <a:gd name="T6" fmla="*/ 0 w 5"/>
                  <a:gd name="T7" fmla="*/ 0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0" y="0"/>
                    </a:moveTo>
                    <a:lnTo>
                      <a:pt x="5" y="6"/>
                    </a:lnTo>
                    <a:lnTo>
                      <a:pt x="5" y="0"/>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83" name="Freeform 170"/>
              <p:cNvSpPr>
                <a:spLocks/>
              </p:cNvSpPr>
              <p:nvPr/>
            </p:nvSpPr>
            <p:spPr bwMode="auto">
              <a:xfrm>
                <a:off x="3889" y="1224"/>
                <a:ext cx="13" cy="21"/>
              </a:xfrm>
              <a:custGeom>
                <a:avLst/>
                <a:gdLst>
                  <a:gd name="T0" fmla="*/ 0 w 13"/>
                  <a:gd name="T1" fmla="*/ 7 h 21"/>
                  <a:gd name="T2" fmla="*/ 8 w 13"/>
                  <a:gd name="T3" fmla="*/ 21 h 21"/>
                  <a:gd name="T4" fmla="*/ 13 w 13"/>
                  <a:gd name="T5" fmla="*/ 7 h 21"/>
                  <a:gd name="T6" fmla="*/ 8 w 13"/>
                  <a:gd name="T7" fmla="*/ 0 h 21"/>
                  <a:gd name="T8" fmla="*/ 0 w 13"/>
                  <a:gd name="T9" fmla="*/ 7 h 21"/>
                  <a:gd name="T10" fmla="*/ 0 60000 65536"/>
                  <a:gd name="T11" fmla="*/ 0 60000 65536"/>
                  <a:gd name="T12" fmla="*/ 0 60000 65536"/>
                  <a:gd name="T13" fmla="*/ 0 60000 65536"/>
                  <a:gd name="T14" fmla="*/ 0 60000 65536"/>
                  <a:gd name="T15" fmla="*/ 0 w 13"/>
                  <a:gd name="T16" fmla="*/ 0 h 21"/>
                  <a:gd name="T17" fmla="*/ 13 w 13"/>
                  <a:gd name="T18" fmla="*/ 21 h 21"/>
                </a:gdLst>
                <a:ahLst/>
                <a:cxnLst>
                  <a:cxn ang="T10">
                    <a:pos x="T0" y="T1"/>
                  </a:cxn>
                  <a:cxn ang="T11">
                    <a:pos x="T2" y="T3"/>
                  </a:cxn>
                  <a:cxn ang="T12">
                    <a:pos x="T4" y="T5"/>
                  </a:cxn>
                  <a:cxn ang="T13">
                    <a:pos x="T6" y="T7"/>
                  </a:cxn>
                  <a:cxn ang="T14">
                    <a:pos x="T8" y="T9"/>
                  </a:cxn>
                </a:cxnLst>
                <a:rect l="T15" t="T16" r="T17" b="T18"/>
                <a:pathLst>
                  <a:path w="13" h="21">
                    <a:moveTo>
                      <a:pt x="0" y="7"/>
                    </a:moveTo>
                    <a:lnTo>
                      <a:pt x="8" y="21"/>
                    </a:lnTo>
                    <a:lnTo>
                      <a:pt x="13" y="7"/>
                    </a:lnTo>
                    <a:lnTo>
                      <a:pt x="8" y="0"/>
                    </a:lnTo>
                    <a:lnTo>
                      <a:pt x="0" y="7"/>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84" name="Freeform 171"/>
              <p:cNvSpPr>
                <a:spLocks/>
              </p:cNvSpPr>
              <p:nvPr/>
            </p:nvSpPr>
            <p:spPr bwMode="auto">
              <a:xfrm>
                <a:off x="3889" y="1224"/>
                <a:ext cx="13" cy="21"/>
              </a:xfrm>
              <a:custGeom>
                <a:avLst/>
                <a:gdLst>
                  <a:gd name="T0" fmla="*/ 0 w 13"/>
                  <a:gd name="T1" fmla="*/ 7 h 21"/>
                  <a:gd name="T2" fmla="*/ 8 w 13"/>
                  <a:gd name="T3" fmla="*/ 21 h 21"/>
                  <a:gd name="T4" fmla="*/ 13 w 13"/>
                  <a:gd name="T5" fmla="*/ 7 h 21"/>
                  <a:gd name="T6" fmla="*/ 8 w 13"/>
                  <a:gd name="T7" fmla="*/ 0 h 21"/>
                  <a:gd name="T8" fmla="*/ 0 w 13"/>
                  <a:gd name="T9" fmla="*/ 7 h 21"/>
                  <a:gd name="T10" fmla="*/ 0 60000 65536"/>
                  <a:gd name="T11" fmla="*/ 0 60000 65536"/>
                  <a:gd name="T12" fmla="*/ 0 60000 65536"/>
                  <a:gd name="T13" fmla="*/ 0 60000 65536"/>
                  <a:gd name="T14" fmla="*/ 0 60000 65536"/>
                  <a:gd name="T15" fmla="*/ 0 w 13"/>
                  <a:gd name="T16" fmla="*/ 0 h 21"/>
                  <a:gd name="T17" fmla="*/ 13 w 13"/>
                  <a:gd name="T18" fmla="*/ 21 h 21"/>
                </a:gdLst>
                <a:ahLst/>
                <a:cxnLst>
                  <a:cxn ang="T10">
                    <a:pos x="T0" y="T1"/>
                  </a:cxn>
                  <a:cxn ang="T11">
                    <a:pos x="T2" y="T3"/>
                  </a:cxn>
                  <a:cxn ang="T12">
                    <a:pos x="T4" y="T5"/>
                  </a:cxn>
                  <a:cxn ang="T13">
                    <a:pos x="T6" y="T7"/>
                  </a:cxn>
                  <a:cxn ang="T14">
                    <a:pos x="T8" y="T9"/>
                  </a:cxn>
                </a:cxnLst>
                <a:rect l="T15" t="T16" r="T17" b="T18"/>
                <a:pathLst>
                  <a:path w="13" h="21">
                    <a:moveTo>
                      <a:pt x="0" y="7"/>
                    </a:moveTo>
                    <a:lnTo>
                      <a:pt x="8" y="21"/>
                    </a:lnTo>
                    <a:lnTo>
                      <a:pt x="13" y="7"/>
                    </a:lnTo>
                    <a:lnTo>
                      <a:pt x="8" y="0"/>
                    </a:lnTo>
                    <a:lnTo>
                      <a:pt x="0" y="7"/>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85" name="Freeform 172"/>
              <p:cNvSpPr>
                <a:spLocks/>
              </p:cNvSpPr>
              <p:nvPr/>
            </p:nvSpPr>
            <p:spPr bwMode="auto">
              <a:xfrm>
                <a:off x="3889" y="1237"/>
                <a:ext cx="8" cy="14"/>
              </a:xfrm>
              <a:custGeom>
                <a:avLst/>
                <a:gdLst>
                  <a:gd name="T0" fmla="*/ 0 w 8"/>
                  <a:gd name="T1" fmla="*/ 8 h 14"/>
                  <a:gd name="T2" fmla="*/ 8 w 8"/>
                  <a:gd name="T3" fmla="*/ 14 h 14"/>
                  <a:gd name="T4" fmla="*/ 8 w 8"/>
                  <a:gd name="T5" fmla="*/ 0 h 14"/>
                  <a:gd name="T6" fmla="*/ 0 w 8"/>
                  <a:gd name="T7" fmla="*/ 8 h 14"/>
                  <a:gd name="T8" fmla="*/ 0 60000 65536"/>
                  <a:gd name="T9" fmla="*/ 0 60000 65536"/>
                  <a:gd name="T10" fmla="*/ 0 60000 65536"/>
                  <a:gd name="T11" fmla="*/ 0 60000 65536"/>
                  <a:gd name="T12" fmla="*/ 0 w 8"/>
                  <a:gd name="T13" fmla="*/ 0 h 14"/>
                  <a:gd name="T14" fmla="*/ 8 w 8"/>
                  <a:gd name="T15" fmla="*/ 14 h 14"/>
                </a:gdLst>
                <a:ahLst/>
                <a:cxnLst>
                  <a:cxn ang="T8">
                    <a:pos x="T0" y="T1"/>
                  </a:cxn>
                  <a:cxn ang="T9">
                    <a:pos x="T2" y="T3"/>
                  </a:cxn>
                  <a:cxn ang="T10">
                    <a:pos x="T4" y="T5"/>
                  </a:cxn>
                  <a:cxn ang="T11">
                    <a:pos x="T6" y="T7"/>
                  </a:cxn>
                </a:cxnLst>
                <a:rect l="T12" t="T13" r="T14" b="T15"/>
                <a:pathLst>
                  <a:path w="8" h="14">
                    <a:moveTo>
                      <a:pt x="0" y="8"/>
                    </a:moveTo>
                    <a:lnTo>
                      <a:pt x="8" y="14"/>
                    </a:lnTo>
                    <a:lnTo>
                      <a:pt x="8" y="0"/>
                    </a:lnTo>
                    <a:lnTo>
                      <a:pt x="0" y="8"/>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86" name="Freeform 173"/>
              <p:cNvSpPr>
                <a:spLocks/>
              </p:cNvSpPr>
              <p:nvPr/>
            </p:nvSpPr>
            <p:spPr bwMode="auto">
              <a:xfrm>
                <a:off x="3889" y="1237"/>
                <a:ext cx="8" cy="14"/>
              </a:xfrm>
              <a:custGeom>
                <a:avLst/>
                <a:gdLst>
                  <a:gd name="T0" fmla="*/ 0 w 8"/>
                  <a:gd name="T1" fmla="*/ 8 h 14"/>
                  <a:gd name="T2" fmla="*/ 8 w 8"/>
                  <a:gd name="T3" fmla="*/ 14 h 14"/>
                  <a:gd name="T4" fmla="*/ 8 w 8"/>
                  <a:gd name="T5" fmla="*/ 0 h 14"/>
                  <a:gd name="T6" fmla="*/ 0 w 8"/>
                  <a:gd name="T7" fmla="*/ 8 h 14"/>
                  <a:gd name="T8" fmla="*/ 0 60000 65536"/>
                  <a:gd name="T9" fmla="*/ 0 60000 65536"/>
                  <a:gd name="T10" fmla="*/ 0 60000 65536"/>
                  <a:gd name="T11" fmla="*/ 0 60000 65536"/>
                  <a:gd name="T12" fmla="*/ 0 w 8"/>
                  <a:gd name="T13" fmla="*/ 0 h 14"/>
                  <a:gd name="T14" fmla="*/ 8 w 8"/>
                  <a:gd name="T15" fmla="*/ 14 h 14"/>
                </a:gdLst>
                <a:ahLst/>
                <a:cxnLst>
                  <a:cxn ang="T8">
                    <a:pos x="T0" y="T1"/>
                  </a:cxn>
                  <a:cxn ang="T9">
                    <a:pos x="T2" y="T3"/>
                  </a:cxn>
                  <a:cxn ang="T10">
                    <a:pos x="T4" y="T5"/>
                  </a:cxn>
                  <a:cxn ang="T11">
                    <a:pos x="T6" y="T7"/>
                  </a:cxn>
                </a:cxnLst>
                <a:rect l="T12" t="T13" r="T14" b="T15"/>
                <a:pathLst>
                  <a:path w="8" h="14">
                    <a:moveTo>
                      <a:pt x="0" y="8"/>
                    </a:moveTo>
                    <a:lnTo>
                      <a:pt x="8" y="14"/>
                    </a:lnTo>
                    <a:lnTo>
                      <a:pt x="8" y="0"/>
                    </a:lnTo>
                    <a:lnTo>
                      <a:pt x="0" y="8"/>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87" name="Freeform 174"/>
              <p:cNvSpPr>
                <a:spLocks/>
              </p:cNvSpPr>
              <p:nvPr/>
            </p:nvSpPr>
            <p:spPr bwMode="auto">
              <a:xfrm>
                <a:off x="3884" y="1251"/>
                <a:ext cx="5" cy="22"/>
              </a:xfrm>
              <a:custGeom>
                <a:avLst/>
                <a:gdLst>
                  <a:gd name="T0" fmla="*/ 0 w 5"/>
                  <a:gd name="T1" fmla="*/ 8 h 22"/>
                  <a:gd name="T2" fmla="*/ 0 w 5"/>
                  <a:gd name="T3" fmla="*/ 22 h 22"/>
                  <a:gd name="T4" fmla="*/ 5 w 5"/>
                  <a:gd name="T5" fmla="*/ 22 h 22"/>
                  <a:gd name="T6" fmla="*/ 5 w 5"/>
                  <a:gd name="T7" fmla="*/ 0 h 22"/>
                  <a:gd name="T8" fmla="*/ 0 w 5"/>
                  <a:gd name="T9" fmla="*/ 8 h 22"/>
                  <a:gd name="T10" fmla="*/ 0 60000 65536"/>
                  <a:gd name="T11" fmla="*/ 0 60000 65536"/>
                  <a:gd name="T12" fmla="*/ 0 60000 65536"/>
                  <a:gd name="T13" fmla="*/ 0 60000 65536"/>
                  <a:gd name="T14" fmla="*/ 0 60000 65536"/>
                  <a:gd name="T15" fmla="*/ 0 w 5"/>
                  <a:gd name="T16" fmla="*/ 0 h 22"/>
                  <a:gd name="T17" fmla="*/ 5 w 5"/>
                  <a:gd name="T18" fmla="*/ 22 h 22"/>
                </a:gdLst>
                <a:ahLst/>
                <a:cxnLst>
                  <a:cxn ang="T10">
                    <a:pos x="T0" y="T1"/>
                  </a:cxn>
                  <a:cxn ang="T11">
                    <a:pos x="T2" y="T3"/>
                  </a:cxn>
                  <a:cxn ang="T12">
                    <a:pos x="T4" y="T5"/>
                  </a:cxn>
                  <a:cxn ang="T13">
                    <a:pos x="T6" y="T7"/>
                  </a:cxn>
                  <a:cxn ang="T14">
                    <a:pos x="T8" y="T9"/>
                  </a:cxn>
                </a:cxnLst>
                <a:rect l="T15" t="T16" r="T17" b="T18"/>
                <a:pathLst>
                  <a:path w="5" h="22">
                    <a:moveTo>
                      <a:pt x="0" y="8"/>
                    </a:moveTo>
                    <a:lnTo>
                      <a:pt x="0" y="22"/>
                    </a:lnTo>
                    <a:lnTo>
                      <a:pt x="5" y="22"/>
                    </a:lnTo>
                    <a:lnTo>
                      <a:pt x="5" y="0"/>
                    </a:lnTo>
                    <a:lnTo>
                      <a:pt x="0" y="8"/>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88" name="Freeform 175"/>
              <p:cNvSpPr>
                <a:spLocks/>
              </p:cNvSpPr>
              <p:nvPr/>
            </p:nvSpPr>
            <p:spPr bwMode="auto">
              <a:xfrm>
                <a:off x="3884" y="1251"/>
                <a:ext cx="5" cy="22"/>
              </a:xfrm>
              <a:custGeom>
                <a:avLst/>
                <a:gdLst>
                  <a:gd name="T0" fmla="*/ 0 w 5"/>
                  <a:gd name="T1" fmla="*/ 8 h 22"/>
                  <a:gd name="T2" fmla="*/ 0 w 5"/>
                  <a:gd name="T3" fmla="*/ 22 h 22"/>
                  <a:gd name="T4" fmla="*/ 5 w 5"/>
                  <a:gd name="T5" fmla="*/ 22 h 22"/>
                  <a:gd name="T6" fmla="*/ 5 w 5"/>
                  <a:gd name="T7" fmla="*/ 0 h 22"/>
                  <a:gd name="T8" fmla="*/ 0 w 5"/>
                  <a:gd name="T9" fmla="*/ 8 h 22"/>
                  <a:gd name="T10" fmla="*/ 0 60000 65536"/>
                  <a:gd name="T11" fmla="*/ 0 60000 65536"/>
                  <a:gd name="T12" fmla="*/ 0 60000 65536"/>
                  <a:gd name="T13" fmla="*/ 0 60000 65536"/>
                  <a:gd name="T14" fmla="*/ 0 60000 65536"/>
                  <a:gd name="T15" fmla="*/ 0 w 5"/>
                  <a:gd name="T16" fmla="*/ 0 h 22"/>
                  <a:gd name="T17" fmla="*/ 5 w 5"/>
                  <a:gd name="T18" fmla="*/ 22 h 22"/>
                </a:gdLst>
                <a:ahLst/>
                <a:cxnLst>
                  <a:cxn ang="T10">
                    <a:pos x="T0" y="T1"/>
                  </a:cxn>
                  <a:cxn ang="T11">
                    <a:pos x="T2" y="T3"/>
                  </a:cxn>
                  <a:cxn ang="T12">
                    <a:pos x="T4" y="T5"/>
                  </a:cxn>
                  <a:cxn ang="T13">
                    <a:pos x="T6" y="T7"/>
                  </a:cxn>
                  <a:cxn ang="T14">
                    <a:pos x="T8" y="T9"/>
                  </a:cxn>
                </a:cxnLst>
                <a:rect l="T15" t="T16" r="T17" b="T18"/>
                <a:pathLst>
                  <a:path w="5" h="22">
                    <a:moveTo>
                      <a:pt x="0" y="8"/>
                    </a:moveTo>
                    <a:lnTo>
                      <a:pt x="0" y="22"/>
                    </a:lnTo>
                    <a:lnTo>
                      <a:pt x="5" y="22"/>
                    </a:lnTo>
                    <a:lnTo>
                      <a:pt x="5" y="0"/>
                    </a:lnTo>
                    <a:lnTo>
                      <a:pt x="0" y="8"/>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89" name="Freeform 176"/>
              <p:cNvSpPr>
                <a:spLocks/>
              </p:cNvSpPr>
              <p:nvPr/>
            </p:nvSpPr>
            <p:spPr bwMode="auto">
              <a:xfrm>
                <a:off x="4347" y="917"/>
                <a:ext cx="1" cy="19"/>
              </a:xfrm>
              <a:custGeom>
                <a:avLst/>
                <a:gdLst>
                  <a:gd name="T0" fmla="*/ 0 w 1"/>
                  <a:gd name="T1" fmla="*/ 0 h 19"/>
                  <a:gd name="T2" fmla="*/ 0 w 1"/>
                  <a:gd name="T3" fmla="*/ 19 h 19"/>
                  <a:gd name="T4" fmla="*/ 0 w 1"/>
                  <a:gd name="T5" fmla="*/ 0 h 19"/>
                  <a:gd name="T6" fmla="*/ 0 60000 65536"/>
                  <a:gd name="T7" fmla="*/ 0 60000 65536"/>
                  <a:gd name="T8" fmla="*/ 0 60000 65536"/>
                  <a:gd name="T9" fmla="*/ 0 w 1"/>
                  <a:gd name="T10" fmla="*/ 0 h 19"/>
                  <a:gd name="T11" fmla="*/ 1 w 1"/>
                  <a:gd name="T12" fmla="*/ 19 h 19"/>
                </a:gdLst>
                <a:ahLst/>
                <a:cxnLst>
                  <a:cxn ang="T6">
                    <a:pos x="T0" y="T1"/>
                  </a:cxn>
                  <a:cxn ang="T7">
                    <a:pos x="T2" y="T3"/>
                  </a:cxn>
                  <a:cxn ang="T8">
                    <a:pos x="T4" y="T5"/>
                  </a:cxn>
                </a:cxnLst>
                <a:rect l="T9" t="T10" r="T11" b="T12"/>
                <a:pathLst>
                  <a:path w="1" h="19">
                    <a:moveTo>
                      <a:pt x="0" y="0"/>
                    </a:moveTo>
                    <a:lnTo>
                      <a:pt x="0" y="19"/>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90" name="Freeform 177"/>
              <p:cNvSpPr>
                <a:spLocks/>
              </p:cNvSpPr>
              <p:nvPr/>
            </p:nvSpPr>
            <p:spPr bwMode="auto">
              <a:xfrm>
                <a:off x="4347" y="917"/>
                <a:ext cx="1" cy="19"/>
              </a:xfrm>
              <a:custGeom>
                <a:avLst/>
                <a:gdLst>
                  <a:gd name="T0" fmla="*/ 0 w 1"/>
                  <a:gd name="T1" fmla="*/ 0 h 19"/>
                  <a:gd name="T2" fmla="*/ 0 w 1"/>
                  <a:gd name="T3" fmla="*/ 19 h 19"/>
                  <a:gd name="T4" fmla="*/ 0 w 1"/>
                  <a:gd name="T5" fmla="*/ 0 h 19"/>
                  <a:gd name="T6" fmla="*/ 0 60000 65536"/>
                  <a:gd name="T7" fmla="*/ 0 60000 65536"/>
                  <a:gd name="T8" fmla="*/ 0 60000 65536"/>
                  <a:gd name="T9" fmla="*/ 0 w 1"/>
                  <a:gd name="T10" fmla="*/ 0 h 19"/>
                  <a:gd name="T11" fmla="*/ 1 w 1"/>
                  <a:gd name="T12" fmla="*/ 19 h 19"/>
                </a:gdLst>
                <a:ahLst/>
                <a:cxnLst>
                  <a:cxn ang="T6">
                    <a:pos x="T0" y="T1"/>
                  </a:cxn>
                  <a:cxn ang="T7">
                    <a:pos x="T2" y="T3"/>
                  </a:cxn>
                  <a:cxn ang="T8">
                    <a:pos x="T4" y="T5"/>
                  </a:cxn>
                </a:cxnLst>
                <a:rect l="T9" t="T10" r="T11" b="T12"/>
                <a:pathLst>
                  <a:path w="1" h="19">
                    <a:moveTo>
                      <a:pt x="0" y="0"/>
                    </a:moveTo>
                    <a:lnTo>
                      <a:pt x="0" y="19"/>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91" name="Freeform 178"/>
              <p:cNvSpPr>
                <a:spLocks/>
              </p:cNvSpPr>
              <p:nvPr/>
            </p:nvSpPr>
            <p:spPr bwMode="auto">
              <a:xfrm>
                <a:off x="4341" y="944"/>
                <a:ext cx="13" cy="69"/>
              </a:xfrm>
              <a:custGeom>
                <a:avLst/>
                <a:gdLst>
                  <a:gd name="T0" fmla="*/ 13 w 13"/>
                  <a:gd name="T1" fmla="*/ 0 h 69"/>
                  <a:gd name="T2" fmla="*/ 13 w 13"/>
                  <a:gd name="T3" fmla="*/ 41 h 69"/>
                  <a:gd name="T4" fmla="*/ 13 w 13"/>
                  <a:gd name="T5" fmla="*/ 28 h 69"/>
                  <a:gd name="T6" fmla="*/ 6 w 13"/>
                  <a:gd name="T7" fmla="*/ 28 h 69"/>
                  <a:gd name="T8" fmla="*/ 0 w 13"/>
                  <a:gd name="T9" fmla="*/ 69 h 69"/>
                  <a:gd name="T10" fmla="*/ 6 w 13"/>
                  <a:gd name="T11" fmla="*/ 47 h 69"/>
                  <a:gd name="T12" fmla="*/ 0 w 13"/>
                  <a:gd name="T13" fmla="*/ 41 h 69"/>
                  <a:gd name="T14" fmla="*/ 13 w 13"/>
                  <a:gd name="T15" fmla="*/ 20 h 69"/>
                  <a:gd name="T16" fmla="*/ 13 w 13"/>
                  <a:gd name="T17" fmla="*/ 0 h 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69"/>
                  <a:gd name="T29" fmla="*/ 13 w 13"/>
                  <a:gd name="T30" fmla="*/ 69 h 6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69">
                    <a:moveTo>
                      <a:pt x="13" y="0"/>
                    </a:moveTo>
                    <a:lnTo>
                      <a:pt x="13" y="41"/>
                    </a:lnTo>
                    <a:lnTo>
                      <a:pt x="13" y="28"/>
                    </a:lnTo>
                    <a:lnTo>
                      <a:pt x="6" y="28"/>
                    </a:lnTo>
                    <a:lnTo>
                      <a:pt x="0" y="69"/>
                    </a:lnTo>
                    <a:lnTo>
                      <a:pt x="6" y="47"/>
                    </a:lnTo>
                    <a:lnTo>
                      <a:pt x="0" y="41"/>
                    </a:lnTo>
                    <a:lnTo>
                      <a:pt x="13" y="20"/>
                    </a:lnTo>
                    <a:lnTo>
                      <a:pt x="13"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92" name="Freeform 179"/>
              <p:cNvSpPr>
                <a:spLocks/>
              </p:cNvSpPr>
              <p:nvPr/>
            </p:nvSpPr>
            <p:spPr bwMode="auto">
              <a:xfrm>
                <a:off x="4341" y="944"/>
                <a:ext cx="13" cy="69"/>
              </a:xfrm>
              <a:custGeom>
                <a:avLst/>
                <a:gdLst>
                  <a:gd name="T0" fmla="*/ 13 w 13"/>
                  <a:gd name="T1" fmla="*/ 0 h 69"/>
                  <a:gd name="T2" fmla="*/ 13 w 13"/>
                  <a:gd name="T3" fmla="*/ 41 h 69"/>
                  <a:gd name="T4" fmla="*/ 13 w 13"/>
                  <a:gd name="T5" fmla="*/ 28 h 69"/>
                  <a:gd name="T6" fmla="*/ 6 w 13"/>
                  <a:gd name="T7" fmla="*/ 28 h 69"/>
                  <a:gd name="T8" fmla="*/ 0 w 13"/>
                  <a:gd name="T9" fmla="*/ 69 h 69"/>
                  <a:gd name="T10" fmla="*/ 6 w 13"/>
                  <a:gd name="T11" fmla="*/ 47 h 69"/>
                  <a:gd name="T12" fmla="*/ 0 w 13"/>
                  <a:gd name="T13" fmla="*/ 41 h 69"/>
                  <a:gd name="T14" fmla="*/ 13 w 13"/>
                  <a:gd name="T15" fmla="*/ 20 h 69"/>
                  <a:gd name="T16" fmla="*/ 13 w 13"/>
                  <a:gd name="T17" fmla="*/ 0 h 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3"/>
                  <a:gd name="T28" fmla="*/ 0 h 69"/>
                  <a:gd name="T29" fmla="*/ 13 w 13"/>
                  <a:gd name="T30" fmla="*/ 69 h 6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3" h="69">
                    <a:moveTo>
                      <a:pt x="13" y="0"/>
                    </a:moveTo>
                    <a:lnTo>
                      <a:pt x="13" y="41"/>
                    </a:lnTo>
                    <a:lnTo>
                      <a:pt x="13" y="28"/>
                    </a:lnTo>
                    <a:lnTo>
                      <a:pt x="6" y="28"/>
                    </a:lnTo>
                    <a:lnTo>
                      <a:pt x="0" y="69"/>
                    </a:lnTo>
                    <a:lnTo>
                      <a:pt x="6" y="47"/>
                    </a:lnTo>
                    <a:lnTo>
                      <a:pt x="0" y="41"/>
                    </a:lnTo>
                    <a:lnTo>
                      <a:pt x="13" y="20"/>
                    </a:lnTo>
                    <a:lnTo>
                      <a:pt x="13"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93" name="Freeform 180"/>
              <p:cNvSpPr>
                <a:spLocks/>
              </p:cNvSpPr>
              <p:nvPr/>
            </p:nvSpPr>
            <p:spPr bwMode="auto">
              <a:xfrm>
                <a:off x="4359" y="991"/>
                <a:ext cx="1" cy="8"/>
              </a:xfrm>
              <a:custGeom>
                <a:avLst/>
                <a:gdLst>
                  <a:gd name="T0" fmla="*/ 0 w 1"/>
                  <a:gd name="T1" fmla="*/ 0 h 8"/>
                  <a:gd name="T2" fmla="*/ 0 w 1"/>
                  <a:gd name="T3" fmla="*/ 8 h 8"/>
                  <a:gd name="T4" fmla="*/ 0 w 1"/>
                  <a:gd name="T5" fmla="*/ 0 h 8"/>
                  <a:gd name="T6" fmla="*/ 0 60000 65536"/>
                  <a:gd name="T7" fmla="*/ 0 60000 65536"/>
                  <a:gd name="T8" fmla="*/ 0 60000 65536"/>
                  <a:gd name="T9" fmla="*/ 0 w 1"/>
                  <a:gd name="T10" fmla="*/ 0 h 8"/>
                  <a:gd name="T11" fmla="*/ 1 w 1"/>
                  <a:gd name="T12" fmla="*/ 8 h 8"/>
                </a:gdLst>
                <a:ahLst/>
                <a:cxnLst>
                  <a:cxn ang="T6">
                    <a:pos x="T0" y="T1"/>
                  </a:cxn>
                  <a:cxn ang="T7">
                    <a:pos x="T2" y="T3"/>
                  </a:cxn>
                  <a:cxn ang="T8">
                    <a:pos x="T4" y="T5"/>
                  </a:cxn>
                </a:cxnLst>
                <a:rect l="T9" t="T10" r="T11" b="T12"/>
                <a:pathLst>
                  <a:path w="1" h="8">
                    <a:moveTo>
                      <a:pt x="0" y="0"/>
                    </a:moveTo>
                    <a:lnTo>
                      <a:pt x="0" y="8"/>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94" name="Freeform 181"/>
              <p:cNvSpPr>
                <a:spLocks/>
              </p:cNvSpPr>
              <p:nvPr/>
            </p:nvSpPr>
            <p:spPr bwMode="auto">
              <a:xfrm>
                <a:off x="4359" y="991"/>
                <a:ext cx="1" cy="8"/>
              </a:xfrm>
              <a:custGeom>
                <a:avLst/>
                <a:gdLst>
                  <a:gd name="T0" fmla="*/ 0 w 1"/>
                  <a:gd name="T1" fmla="*/ 0 h 8"/>
                  <a:gd name="T2" fmla="*/ 0 w 1"/>
                  <a:gd name="T3" fmla="*/ 8 h 8"/>
                  <a:gd name="T4" fmla="*/ 0 w 1"/>
                  <a:gd name="T5" fmla="*/ 0 h 8"/>
                  <a:gd name="T6" fmla="*/ 0 60000 65536"/>
                  <a:gd name="T7" fmla="*/ 0 60000 65536"/>
                  <a:gd name="T8" fmla="*/ 0 60000 65536"/>
                  <a:gd name="T9" fmla="*/ 0 w 1"/>
                  <a:gd name="T10" fmla="*/ 0 h 8"/>
                  <a:gd name="T11" fmla="*/ 1 w 1"/>
                  <a:gd name="T12" fmla="*/ 8 h 8"/>
                </a:gdLst>
                <a:ahLst/>
                <a:cxnLst>
                  <a:cxn ang="T6">
                    <a:pos x="T0" y="T1"/>
                  </a:cxn>
                  <a:cxn ang="T7">
                    <a:pos x="T2" y="T3"/>
                  </a:cxn>
                  <a:cxn ang="T8">
                    <a:pos x="T4" y="T5"/>
                  </a:cxn>
                </a:cxnLst>
                <a:rect l="T9" t="T10" r="T11" b="T12"/>
                <a:pathLst>
                  <a:path w="1" h="8">
                    <a:moveTo>
                      <a:pt x="0" y="0"/>
                    </a:moveTo>
                    <a:lnTo>
                      <a:pt x="0" y="8"/>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95" name="Freeform 182"/>
              <p:cNvSpPr>
                <a:spLocks/>
              </p:cNvSpPr>
              <p:nvPr/>
            </p:nvSpPr>
            <p:spPr bwMode="auto">
              <a:xfrm>
                <a:off x="4822" y="1519"/>
                <a:ext cx="27" cy="21"/>
              </a:xfrm>
              <a:custGeom>
                <a:avLst/>
                <a:gdLst>
                  <a:gd name="T0" fmla="*/ 0 w 27"/>
                  <a:gd name="T1" fmla="*/ 0 h 21"/>
                  <a:gd name="T2" fmla="*/ 27 w 27"/>
                  <a:gd name="T3" fmla="*/ 0 h 21"/>
                  <a:gd name="T4" fmla="*/ 7 w 27"/>
                  <a:gd name="T5" fmla="*/ 0 h 21"/>
                  <a:gd name="T6" fmla="*/ 7 w 27"/>
                  <a:gd name="T7" fmla="*/ 21 h 21"/>
                  <a:gd name="T8" fmla="*/ 0 w 27"/>
                  <a:gd name="T9" fmla="*/ 0 h 21"/>
                  <a:gd name="T10" fmla="*/ 0 60000 65536"/>
                  <a:gd name="T11" fmla="*/ 0 60000 65536"/>
                  <a:gd name="T12" fmla="*/ 0 60000 65536"/>
                  <a:gd name="T13" fmla="*/ 0 60000 65536"/>
                  <a:gd name="T14" fmla="*/ 0 60000 65536"/>
                  <a:gd name="T15" fmla="*/ 0 w 27"/>
                  <a:gd name="T16" fmla="*/ 0 h 21"/>
                  <a:gd name="T17" fmla="*/ 27 w 27"/>
                  <a:gd name="T18" fmla="*/ 21 h 21"/>
                </a:gdLst>
                <a:ahLst/>
                <a:cxnLst>
                  <a:cxn ang="T10">
                    <a:pos x="T0" y="T1"/>
                  </a:cxn>
                  <a:cxn ang="T11">
                    <a:pos x="T2" y="T3"/>
                  </a:cxn>
                  <a:cxn ang="T12">
                    <a:pos x="T4" y="T5"/>
                  </a:cxn>
                  <a:cxn ang="T13">
                    <a:pos x="T6" y="T7"/>
                  </a:cxn>
                  <a:cxn ang="T14">
                    <a:pos x="T8" y="T9"/>
                  </a:cxn>
                </a:cxnLst>
                <a:rect l="T15" t="T16" r="T17" b="T18"/>
                <a:pathLst>
                  <a:path w="27" h="21">
                    <a:moveTo>
                      <a:pt x="0" y="0"/>
                    </a:moveTo>
                    <a:lnTo>
                      <a:pt x="27" y="0"/>
                    </a:lnTo>
                    <a:lnTo>
                      <a:pt x="7" y="0"/>
                    </a:lnTo>
                    <a:lnTo>
                      <a:pt x="7" y="21"/>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96" name="Freeform 183"/>
              <p:cNvSpPr>
                <a:spLocks/>
              </p:cNvSpPr>
              <p:nvPr/>
            </p:nvSpPr>
            <p:spPr bwMode="auto">
              <a:xfrm>
                <a:off x="4822" y="1519"/>
                <a:ext cx="27" cy="21"/>
              </a:xfrm>
              <a:custGeom>
                <a:avLst/>
                <a:gdLst>
                  <a:gd name="T0" fmla="*/ 0 w 27"/>
                  <a:gd name="T1" fmla="*/ 0 h 21"/>
                  <a:gd name="T2" fmla="*/ 27 w 27"/>
                  <a:gd name="T3" fmla="*/ 0 h 21"/>
                  <a:gd name="T4" fmla="*/ 7 w 27"/>
                  <a:gd name="T5" fmla="*/ 0 h 21"/>
                  <a:gd name="T6" fmla="*/ 7 w 27"/>
                  <a:gd name="T7" fmla="*/ 21 h 21"/>
                  <a:gd name="T8" fmla="*/ 0 w 27"/>
                  <a:gd name="T9" fmla="*/ 0 h 21"/>
                  <a:gd name="T10" fmla="*/ 0 60000 65536"/>
                  <a:gd name="T11" fmla="*/ 0 60000 65536"/>
                  <a:gd name="T12" fmla="*/ 0 60000 65536"/>
                  <a:gd name="T13" fmla="*/ 0 60000 65536"/>
                  <a:gd name="T14" fmla="*/ 0 60000 65536"/>
                  <a:gd name="T15" fmla="*/ 0 w 27"/>
                  <a:gd name="T16" fmla="*/ 0 h 21"/>
                  <a:gd name="T17" fmla="*/ 27 w 27"/>
                  <a:gd name="T18" fmla="*/ 21 h 21"/>
                </a:gdLst>
                <a:ahLst/>
                <a:cxnLst>
                  <a:cxn ang="T10">
                    <a:pos x="T0" y="T1"/>
                  </a:cxn>
                  <a:cxn ang="T11">
                    <a:pos x="T2" y="T3"/>
                  </a:cxn>
                  <a:cxn ang="T12">
                    <a:pos x="T4" y="T5"/>
                  </a:cxn>
                  <a:cxn ang="T13">
                    <a:pos x="T6" y="T7"/>
                  </a:cxn>
                  <a:cxn ang="T14">
                    <a:pos x="T8" y="T9"/>
                  </a:cxn>
                </a:cxnLst>
                <a:rect l="T15" t="T16" r="T17" b="T18"/>
                <a:pathLst>
                  <a:path w="27" h="21">
                    <a:moveTo>
                      <a:pt x="0" y="0"/>
                    </a:moveTo>
                    <a:lnTo>
                      <a:pt x="27" y="0"/>
                    </a:lnTo>
                    <a:lnTo>
                      <a:pt x="7" y="0"/>
                    </a:lnTo>
                    <a:lnTo>
                      <a:pt x="7" y="21"/>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97" name="Freeform 184"/>
              <p:cNvSpPr>
                <a:spLocks/>
              </p:cNvSpPr>
              <p:nvPr/>
            </p:nvSpPr>
            <p:spPr bwMode="auto">
              <a:xfrm>
                <a:off x="4792" y="1527"/>
                <a:ext cx="5" cy="1"/>
              </a:xfrm>
              <a:custGeom>
                <a:avLst/>
                <a:gdLst>
                  <a:gd name="T0" fmla="*/ 0 w 5"/>
                  <a:gd name="T1" fmla="*/ 0 h 1"/>
                  <a:gd name="T2" fmla="*/ 5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98" name="Freeform 185"/>
              <p:cNvSpPr>
                <a:spLocks/>
              </p:cNvSpPr>
              <p:nvPr/>
            </p:nvSpPr>
            <p:spPr bwMode="auto">
              <a:xfrm>
                <a:off x="4792" y="1527"/>
                <a:ext cx="5" cy="1"/>
              </a:xfrm>
              <a:custGeom>
                <a:avLst/>
                <a:gdLst>
                  <a:gd name="T0" fmla="*/ 0 w 5"/>
                  <a:gd name="T1" fmla="*/ 0 h 1"/>
                  <a:gd name="T2" fmla="*/ 5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99" name="Freeform 186"/>
              <p:cNvSpPr>
                <a:spLocks/>
              </p:cNvSpPr>
              <p:nvPr/>
            </p:nvSpPr>
            <p:spPr bwMode="auto">
              <a:xfrm>
                <a:off x="4867" y="1527"/>
                <a:ext cx="37" cy="6"/>
              </a:xfrm>
              <a:custGeom>
                <a:avLst/>
                <a:gdLst>
                  <a:gd name="T0" fmla="*/ 0 w 37"/>
                  <a:gd name="T1" fmla="*/ 0 h 6"/>
                  <a:gd name="T2" fmla="*/ 25 w 37"/>
                  <a:gd name="T3" fmla="*/ 0 h 6"/>
                  <a:gd name="T4" fmla="*/ 37 w 37"/>
                  <a:gd name="T5" fmla="*/ 6 h 6"/>
                  <a:gd name="T6" fmla="*/ 0 w 37"/>
                  <a:gd name="T7" fmla="*/ 0 h 6"/>
                  <a:gd name="T8" fmla="*/ 0 60000 65536"/>
                  <a:gd name="T9" fmla="*/ 0 60000 65536"/>
                  <a:gd name="T10" fmla="*/ 0 60000 65536"/>
                  <a:gd name="T11" fmla="*/ 0 60000 65536"/>
                  <a:gd name="T12" fmla="*/ 0 w 37"/>
                  <a:gd name="T13" fmla="*/ 0 h 6"/>
                  <a:gd name="T14" fmla="*/ 37 w 37"/>
                  <a:gd name="T15" fmla="*/ 6 h 6"/>
                </a:gdLst>
                <a:ahLst/>
                <a:cxnLst>
                  <a:cxn ang="T8">
                    <a:pos x="T0" y="T1"/>
                  </a:cxn>
                  <a:cxn ang="T9">
                    <a:pos x="T2" y="T3"/>
                  </a:cxn>
                  <a:cxn ang="T10">
                    <a:pos x="T4" y="T5"/>
                  </a:cxn>
                  <a:cxn ang="T11">
                    <a:pos x="T6" y="T7"/>
                  </a:cxn>
                </a:cxnLst>
                <a:rect l="T12" t="T13" r="T14" b="T15"/>
                <a:pathLst>
                  <a:path w="37" h="6">
                    <a:moveTo>
                      <a:pt x="0" y="0"/>
                    </a:moveTo>
                    <a:lnTo>
                      <a:pt x="25" y="0"/>
                    </a:lnTo>
                    <a:lnTo>
                      <a:pt x="37" y="6"/>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00" name="Freeform 187"/>
              <p:cNvSpPr>
                <a:spLocks/>
              </p:cNvSpPr>
              <p:nvPr/>
            </p:nvSpPr>
            <p:spPr bwMode="auto">
              <a:xfrm>
                <a:off x="4867" y="1527"/>
                <a:ext cx="37" cy="6"/>
              </a:xfrm>
              <a:custGeom>
                <a:avLst/>
                <a:gdLst>
                  <a:gd name="T0" fmla="*/ 0 w 37"/>
                  <a:gd name="T1" fmla="*/ 0 h 6"/>
                  <a:gd name="T2" fmla="*/ 25 w 37"/>
                  <a:gd name="T3" fmla="*/ 0 h 6"/>
                  <a:gd name="T4" fmla="*/ 37 w 37"/>
                  <a:gd name="T5" fmla="*/ 6 h 6"/>
                  <a:gd name="T6" fmla="*/ 0 w 37"/>
                  <a:gd name="T7" fmla="*/ 0 h 6"/>
                  <a:gd name="T8" fmla="*/ 0 60000 65536"/>
                  <a:gd name="T9" fmla="*/ 0 60000 65536"/>
                  <a:gd name="T10" fmla="*/ 0 60000 65536"/>
                  <a:gd name="T11" fmla="*/ 0 60000 65536"/>
                  <a:gd name="T12" fmla="*/ 0 w 37"/>
                  <a:gd name="T13" fmla="*/ 0 h 6"/>
                  <a:gd name="T14" fmla="*/ 37 w 37"/>
                  <a:gd name="T15" fmla="*/ 6 h 6"/>
                </a:gdLst>
                <a:ahLst/>
                <a:cxnLst>
                  <a:cxn ang="T8">
                    <a:pos x="T0" y="T1"/>
                  </a:cxn>
                  <a:cxn ang="T9">
                    <a:pos x="T2" y="T3"/>
                  </a:cxn>
                  <a:cxn ang="T10">
                    <a:pos x="T4" y="T5"/>
                  </a:cxn>
                  <a:cxn ang="T11">
                    <a:pos x="T6" y="T7"/>
                  </a:cxn>
                </a:cxnLst>
                <a:rect l="T12" t="T13" r="T14" b="T15"/>
                <a:pathLst>
                  <a:path w="37" h="6">
                    <a:moveTo>
                      <a:pt x="0" y="0"/>
                    </a:moveTo>
                    <a:lnTo>
                      <a:pt x="25" y="0"/>
                    </a:lnTo>
                    <a:lnTo>
                      <a:pt x="37" y="6"/>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01" name="Freeform 188"/>
              <p:cNvSpPr>
                <a:spLocks/>
              </p:cNvSpPr>
              <p:nvPr/>
            </p:nvSpPr>
            <p:spPr bwMode="auto">
              <a:xfrm>
                <a:off x="4917" y="1533"/>
                <a:ext cx="7" cy="1"/>
              </a:xfrm>
              <a:custGeom>
                <a:avLst/>
                <a:gdLst>
                  <a:gd name="T0" fmla="*/ 0 w 7"/>
                  <a:gd name="T1" fmla="*/ 0 h 1"/>
                  <a:gd name="T2" fmla="*/ 7 w 7"/>
                  <a:gd name="T3" fmla="*/ 0 h 1"/>
                  <a:gd name="T4" fmla="*/ 0 w 7"/>
                  <a:gd name="T5" fmla="*/ 0 h 1"/>
                  <a:gd name="T6" fmla="*/ 0 60000 65536"/>
                  <a:gd name="T7" fmla="*/ 0 60000 65536"/>
                  <a:gd name="T8" fmla="*/ 0 60000 65536"/>
                  <a:gd name="T9" fmla="*/ 0 w 7"/>
                  <a:gd name="T10" fmla="*/ 0 h 1"/>
                  <a:gd name="T11" fmla="*/ 7 w 7"/>
                  <a:gd name="T12" fmla="*/ 1 h 1"/>
                </a:gdLst>
                <a:ahLst/>
                <a:cxnLst>
                  <a:cxn ang="T6">
                    <a:pos x="T0" y="T1"/>
                  </a:cxn>
                  <a:cxn ang="T7">
                    <a:pos x="T2" y="T3"/>
                  </a:cxn>
                  <a:cxn ang="T8">
                    <a:pos x="T4" y="T5"/>
                  </a:cxn>
                </a:cxnLst>
                <a:rect l="T9" t="T10" r="T11" b="T12"/>
                <a:pathLst>
                  <a:path w="7" h="1">
                    <a:moveTo>
                      <a:pt x="0" y="0"/>
                    </a:moveTo>
                    <a:lnTo>
                      <a:pt x="7" y="0"/>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02" name="Freeform 189"/>
              <p:cNvSpPr>
                <a:spLocks/>
              </p:cNvSpPr>
              <p:nvPr/>
            </p:nvSpPr>
            <p:spPr bwMode="auto">
              <a:xfrm>
                <a:off x="4917" y="1533"/>
                <a:ext cx="7" cy="1"/>
              </a:xfrm>
              <a:custGeom>
                <a:avLst/>
                <a:gdLst>
                  <a:gd name="T0" fmla="*/ 0 w 7"/>
                  <a:gd name="T1" fmla="*/ 0 h 1"/>
                  <a:gd name="T2" fmla="*/ 7 w 7"/>
                  <a:gd name="T3" fmla="*/ 0 h 1"/>
                  <a:gd name="T4" fmla="*/ 0 w 7"/>
                  <a:gd name="T5" fmla="*/ 0 h 1"/>
                  <a:gd name="T6" fmla="*/ 0 60000 65536"/>
                  <a:gd name="T7" fmla="*/ 0 60000 65536"/>
                  <a:gd name="T8" fmla="*/ 0 60000 65536"/>
                  <a:gd name="T9" fmla="*/ 0 w 7"/>
                  <a:gd name="T10" fmla="*/ 0 h 1"/>
                  <a:gd name="T11" fmla="*/ 7 w 7"/>
                  <a:gd name="T12" fmla="*/ 1 h 1"/>
                </a:gdLst>
                <a:ahLst/>
                <a:cxnLst>
                  <a:cxn ang="T6">
                    <a:pos x="T0" y="T1"/>
                  </a:cxn>
                  <a:cxn ang="T7">
                    <a:pos x="T2" y="T3"/>
                  </a:cxn>
                  <a:cxn ang="T8">
                    <a:pos x="T4" y="T5"/>
                  </a:cxn>
                </a:cxnLst>
                <a:rect l="T9" t="T10" r="T11" b="T12"/>
                <a:pathLst>
                  <a:path w="7" h="1">
                    <a:moveTo>
                      <a:pt x="0" y="0"/>
                    </a:moveTo>
                    <a:lnTo>
                      <a:pt x="7" y="0"/>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03" name="Freeform 190"/>
              <p:cNvSpPr>
                <a:spLocks/>
              </p:cNvSpPr>
              <p:nvPr/>
            </p:nvSpPr>
            <p:spPr bwMode="auto">
              <a:xfrm>
                <a:off x="4929" y="1540"/>
                <a:ext cx="13" cy="6"/>
              </a:xfrm>
              <a:custGeom>
                <a:avLst/>
                <a:gdLst>
                  <a:gd name="T0" fmla="*/ 0 w 13"/>
                  <a:gd name="T1" fmla="*/ 0 h 6"/>
                  <a:gd name="T2" fmla="*/ 7 w 13"/>
                  <a:gd name="T3" fmla="*/ 0 h 6"/>
                  <a:gd name="T4" fmla="*/ 13 w 13"/>
                  <a:gd name="T5" fmla="*/ 6 h 6"/>
                  <a:gd name="T6" fmla="*/ 0 w 13"/>
                  <a:gd name="T7" fmla="*/ 0 h 6"/>
                  <a:gd name="T8" fmla="*/ 0 60000 65536"/>
                  <a:gd name="T9" fmla="*/ 0 60000 65536"/>
                  <a:gd name="T10" fmla="*/ 0 60000 65536"/>
                  <a:gd name="T11" fmla="*/ 0 60000 65536"/>
                  <a:gd name="T12" fmla="*/ 0 w 13"/>
                  <a:gd name="T13" fmla="*/ 0 h 6"/>
                  <a:gd name="T14" fmla="*/ 13 w 13"/>
                  <a:gd name="T15" fmla="*/ 6 h 6"/>
                </a:gdLst>
                <a:ahLst/>
                <a:cxnLst>
                  <a:cxn ang="T8">
                    <a:pos x="T0" y="T1"/>
                  </a:cxn>
                  <a:cxn ang="T9">
                    <a:pos x="T2" y="T3"/>
                  </a:cxn>
                  <a:cxn ang="T10">
                    <a:pos x="T4" y="T5"/>
                  </a:cxn>
                  <a:cxn ang="T11">
                    <a:pos x="T6" y="T7"/>
                  </a:cxn>
                </a:cxnLst>
                <a:rect l="T12" t="T13" r="T14" b="T15"/>
                <a:pathLst>
                  <a:path w="13" h="6">
                    <a:moveTo>
                      <a:pt x="0" y="0"/>
                    </a:moveTo>
                    <a:lnTo>
                      <a:pt x="7" y="0"/>
                    </a:lnTo>
                    <a:lnTo>
                      <a:pt x="13" y="6"/>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04" name="Freeform 191"/>
              <p:cNvSpPr>
                <a:spLocks/>
              </p:cNvSpPr>
              <p:nvPr/>
            </p:nvSpPr>
            <p:spPr bwMode="auto">
              <a:xfrm>
                <a:off x="4929" y="1540"/>
                <a:ext cx="13" cy="6"/>
              </a:xfrm>
              <a:custGeom>
                <a:avLst/>
                <a:gdLst>
                  <a:gd name="T0" fmla="*/ 0 w 13"/>
                  <a:gd name="T1" fmla="*/ 0 h 6"/>
                  <a:gd name="T2" fmla="*/ 7 w 13"/>
                  <a:gd name="T3" fmla="*/ 0 h 6"/>
                  <a:gd name="T4" fmla="*/ 13 w 13"/>
                  <a:gd name="T5" fmla="*/ 6 h 6"/>
                  <a:gd name="T6" fmla="*/ 0 w 13"/>
                  <a:gd name="T7" fmla="*/ 0 h 6"/>
                  <a:gd name="T8" fmla="*/ 0 60000 65536"/>
                  <a:gd name="T9" fmla="*/ 0 60000 65536"/>
                  <a:gd name="T10" fmla="*/ 0 60000 65536"/>
                  <a:gd name="T11" fmla="*/ 0 60000 65536"/>
                  <a:gd name="T12" fmla="*/ 0 w 13"/>
                  <a:gd name="T13" fmla="*/ 0 h 6"/>
                  <a:gd name="T14" fmla="*/ 13 w 13"/>
                  <a:gd name="T15" fmla="*/ 6 h 6"/>
                </a:gdLst>
                <a:ahLst/>
                <a:cxnLst>
                  <a:cxn ang="T8">
                    <a:pos x="T0" y="T1"/>
                  </a:cxn>
                  <a:cxn ang="T9">
                    <a:pos x="T2" y="T3"/>
                  </a:cxn>
                  <a:cxn ang="T10">
                    <a:pos x="T4" y="T5"/>
                  </a:cxn>
                  <a:cxn ang="T11">
                    <a:pos x="T6" y="T7"/>
                  </a:cxn>
                </a:cxnLst>
                <a:rect l="T12" t="T13" r="T14" b="T15"/>
                <a:pathLst>
                  <a:path w="13" h="6">
                    <a:moveTo>
                      <a:pt x="0" y="0"/>
                    </a:moveTo>
                    <a:lnTo>
                      <a:pt x="7" y="0"/>
                    </a:lnTo>
                    <a:lnTo>
                      <a:pt x="13" y="6"/>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05" name="Freeform 192"/>
              <p:cNvSpPr>
                <a:spLocks/>
              </p:cNvSpPr>
              <p:nvPr/>
            </p:nvSpPr>
            <p:spPr bwMode="auto">
              <a:xfrm>
                <a:off x="4692" y="1568"/>
                <a:ext cx="1" cy="6"/>
              </a:xfrm>
              <a:custGeom>
                <a:avLst/>
                <a:gdLst>
                  <a:gd name="T0" fmla="*/ 0 w 1"/>
                  <a:gd name="T1" fmla="*/ 0 h 6"/>
                  <a:gd name="T2" fmla="*/ 0 w 1"/>
                  <a:gd name="T3" fmla="*/ 6 h 6"/>
                  <a:gd name="T4" fmla="*/ 0 w 1"/>
                  <a:gd name="T5" fmla="*/ 0 h 6"/>
                  <a:gd name="T6" fmla="*/ 0 60000 65536"/>
                  <a:gd name="T7" fmla="*/ 0 60000 65536"/>
                  <a:gd name="T8" fmla="*/ 0 60000 65536"/>
                  <a:gd name="T9" fmla="*/ 0 w 1"/>
                  <a:gd name="T10" fmla="*/ 0 h 6"/>
                  <a:gd name="T11" fmla="*/ 1 w 1"/>
                  <a:gd name="T12" fmla="*/ 6 h 6"/>
                </a:gdLst>
                <a:ahLst/>
                <a:cxnLst>
                  <a:cxn ang="T6">
                    <a:pos x="T0" y="T1"/>
                  </a:cxn>
                  <a:cxn ang="T7">
                    <a:pos x="T2" y="T3"/>
                  </a:cxn>
                  <a:cxn ang="T8">
                    <a:pos x="T4" y="T5"/>
                  </a:cxn>
                </a:cxnLst>
                <a:rect l="T9" t="T10" r="T11" b="T12"/>
                <a:pathLst>
                  <a:path w="1" h="6">
                    <a:moveTo>
                      <a:pt x="0" y="0"/>
                    </a:moveTo>
                    <a:lnTo>
                      <a:pt x="0" y="6"/>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06" name="Freeform 193"/>
              <p:cNvSpPr>
                <a:spLocks/>
              </p:cNvSpPr>
              <p:nvPr/>
            </p:nvSpPr>
            <p:spPr bwMode="auto">
              <a:xfrm>
                <a:off x="4692" y="1568"/>
                <a:ext cx="1" cy="6"/>
              </a:xfrm>
              <a:custGeom>
                <a:avLst/>
                <a:gdLst>
                  <a:gd name="T0" fmla="*/ 0 w 1"/>
                  <a:gd name="T1" fmla="*/ 0 h 6"/>
                  <a:gd name="T2" fmla="*/ 0 w 1"/>
                  <a:gd name="T3" fmla="*/ 6 h 6"/>
                  <a:gd name="T4" fmla="*/ 0 w 1"/>
                  <a:gd name="T5" fmla="*/ 0 h 6"/>
                  <a:gd name="T6" fmla="*/ 0 60000 65536"/>
                  <a:gd name="T7" fmla="*/ 0 60000 65536"/>
                  <a:gd name="T8" fmla="*/ 0 60000 65536"/>
                  <a:gd name="T9" fmla="*/ 0 w 1"/>
                  <a:gd name="T10" fmla="*/ 0 h 6"/>
                  <a:gd name="T11" fmla="*/ 1 w 1"/>
                  <a:gd name="T12" fmla="*/ 6 h 6"/>
                </a:gdLst>
                <a:ahLst/>
                <a:cxnLst>
                  <a:cxn ang="T6">
                    <a:pos x="T0" y="T1"/>
                  </a:cxn>
                  <a:cxn ang="T7">
                    <a:pos x="T2" y="T3"/>
                  </a:cxn>
                  <a:cxn ang="T8">
                    <a:pos x="T4" y="T5"/>
                  </a:cxn>
                </a:cxnLst>
                <a:rect l="T9" t="T10" r="T11" b="T12"/>
                <a:pathLst>
                  <a:path w="1" h="6">
                    <a:moveTo>
                      <a:pt x="0" y="0"/>
                    </a:moveTo>
                    <a:lnTo>
                      <a:pt x="0" y="6"/>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07" name="Freeform 194"/>
              <p:cNvSpPr>
                <a:spLocks/>
              </p:cNvSpPr>
              <p:nvPr/>
            </p:nvSpPr>
            <p:spPr bwMode="auto">
              <a:xfrm>
                <a:off x="4822" y="1568"/>
                <a:ext cx="1" cy="13"/>
              </a:xfrm>
              <a:custGeom>
                <a:avLst/>
                <a:gdLst>
                  <a:gd name="T0" fmla="*/ 0 w 1"/>
                  <a:gd name="T1" fmla="*/ 0 h 13"/>
                  <a:gd name="T2" fmla="*/ 0 w 1"/>
                  <a:gd name="T3" fmla="*/ 13 h 13"/>
                  <a:gd name="T4" fmla="*/ 0 w 1"/>
                  <a:gd name="T5" fmla="*/ 0 h 13"/>
                  <a:gd name="T6" fmla="*/ 0 60000 65536"/>
                  <a:gd name="T7" fmla="*/ 0 60000 65536"/>
                  <a:gd name="T8" fmla="*/ 0 60000 65536"/>
                  <a:gd name="T9" fmla="*/ 0 w 1"/>
                  <a:gd name="T10" fmla="*/ 0 h 13"/>
                  <a:gd name="T11" fmla="*/ 1 w 1"/>
                  <a:gd name="T12" fmla="*/ 13 h 13"/>
                </a:gdLst>
                <a:ahLst/>
                <a:cxnLst>
                  <a:cxn ang="T6">
                    <a:pos x="T0" y="T1"/>
                  </a:cxn>
                  <a:cxn ang="T7">
                    <a:pos x="T2" y="T3"/>
                  </a:cxn>
                  <a:cxn ang="T8">
                    <a:pos x="T4" y="T5"/>
                  </a:cxn>
                </a:cxnLst>
                <a:rect l="T9" t="T10" r="T11" b="T12"/>
                <a:pathLst>
                  <a:path w="1" h="13">
                    <a:moveTo>
                      <a:pt x="0" y="0"/>
                    </a:moveTo>
                    <a:lnTo>
                      <a:pt x="0" y="13"/>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08" name="Freeform 195"/>
              <p:cNvSpPr>
                <a:spLocks/>
              </p:cNvSpPr>
              <p:nvPr/>
            </p:nvSpPr>
            <p:spPr bwMode="auto">
              <a:xfrm>
                <a:off x="4822" y="1568"/>
                <a:ext cx="1" cy="13"/>
              </a:xfrm>
              <a:custGeom>
                <a:avLst/>
                <a:gdLst>
                  <a:gd name="T0" fmla="*/ 0 w 1"/>
                  <a:gd name="T1" fmla="*/ 0 h 13"/>
                  <a:gd name="T2" fmla="*/ 0 w 1"/>
                  <a:gd name="T3" fmla="*/ 13 h 13"/>
                  <a:gd name="T4" fmla="*/ 0 w 1"/>
                  <a:gd name="T5" fmla="*/ 0 h 13"/>
                  <a:gd name="T6" fmla="*/ 0 60000 65536"/>
                  <a:gd name="T7" fmla="*/ 0 60000 65536"/>
                  <a:gd name="T8" fmla="*/ 0 60000 65536"/>
                  <a:gd name="T9" fmla="*/ 0 w 1"/>
                  <a:gd name="T10" fmla="*/ 0 h 13"/>
                  <a:gd name="T11" fmla="*/ 1 w 1"/>
                  <a:gd name="T12" fmla="*/ 13 h 13"/>
                </a:gdLst>
                <a:ahLst/>
                <a:cxnLst>
                  <a:cxn ang="T6">
                    <a:pos x="T0" y="T1"/>
                  </a:cxn>
                  <a:cxn ang="T7">
                    <a:pos x="T2" y="T3"/>
                  </a:cxn>
                  <a:cxn ang="T8">
                    <a:pos x="T4" y="T5"/>
                  </a:cxn>
                </a:cxnLst>
                <a:rect l="T9" t="T10" r="T11" b="T12"/>
                <a:pathLst>
                  <a:path w="1" h="13">
                    <a:moveTo>
                      <a:pt x="0" y="0"/>
                    </a:moveTo>
                    <a:lnTo>
                      <a:pt x="0" y="13"/>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09" name="Freeform 196"/>
              <p:cNvSpPr>
                <a:spLocks/>
              </p:cNvSpPr>
              <p:nvPr/>
            </p:nvSpPr>
            <p:spPr bwMode="auto">
              <a:xfrm>
                <a:off x="4659" y="1581"/>
                <a:ext cx="13" cy="6"/>
              </a:xfrm>
              <a:custGeom>
                <a:avLst/>
                <a:gdLst>
                  <a:gd name="T0" fmla="*/ 13 w 13"/>
                  <a:gd name="T1" fmla="*/ 0 h 6"/>
                  <a:gd name="T2" fmla="*/ 0 w 13"/>
                  <a:gd name="T3" fmla="*/ 6 h 6"/>
                  <a:gd name="T4" fmla="*/ 13 w 13"/>
                  <a:gd name="T5" fmla="*/ 0 h 6"/>
                  <a:gd name="T6" fmla="*/ 0 60000 65536"/>
                  <a:gd name="T7" fmla="*/ 0 60000 65536"/>
                  <a:gd name="T8" fmla="*/ 0 60000 65536"/>
                  <a:gd name="T9" fmla="*/ 0 w 13"/>
                  <a:gd name="T10" fmla="*/ 0 h 6"/>
                  <a:gd name="T11" fmla="*/ 13 w 13"/>
                  <a:gd name="T12" fmla="*/ 6 h 6"/>
                </a:gdLst>
                <a:ahLst/>
                <a:cxnLst>
                  <a:cxn ang="T6">
                    <a:pos x="T0" y="T1"/>
                  </a:cxn>
                  <a:cxn ang="T7">
                    <a:pos x="T2" y="T3"/>
                  </a:cxn>
                  <a:cxn ang="T8">
                    <a:pos x="T4" y="T5"/>
                  </a:cxn>
                </a:cxnLst>
                <a:rect l="T9" t="T10" r="T11" b="T12"/>
                <a:pathLst>
                  <a:path w="13" h="6">
                    <a:moveTo>
                      <a:pt x="13" y="0"/>
                    </a:moveTo>
                    <a:lnTo>
                      <a:pt x="0" y="6"/>
                    </a:lnTo>
                    <a:lnTo>
                      <a:pt x="13"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10" name="Freeform 197"/>
              <p:cNvSpPr>
                <a:spLocks/>
              </p:cNvSpPr>
              <p:nvPr/>
            </p:nvSpPr>
            <p:spPr bwMode="auto">
              <a:xfrm>
                <a:off x="4659" y="1581"/>
                <a:ext cx="13" cy="6"/>
              </a:xfrm>
              <a:custGeom>
                <a:avLst/>
                <a:gdLst>
                  <a:gd name="T0" fmla="*/ 13 w 13"/>
                  <a:gd name="T1" fmla="*/ 0 h 6"/>
                  <a:gd name="T2" fmla="*/ 0 w 13"/>
                  <a:gd name="T3" fmla="*/ 6 h 6"/>
                  <a:gd name="T4" fmla="*/ 13 w 13"/>
                  <a:gd name="T5" fmla="*/ 0 h 6"/>
                  <a:gd name="T6" fmla="*/ 0 60000 65536"/>
                  <a:gd name="T7" fmla="*/ 0 60000 65536"/>
                  <a:gd name="T8" fmla="*/ 0 60000 65536"/>
                  <a:gd name="T9" fmla="*/ 0 w 13"/>
                  <a:gd name="T10" fmla="*/ 0 h 6"/>
                  <a:gd name="T11" fmla="*/ 13 w 13"/>
                  <a:gd name="T12" fmla="*/ 6 h 6"/>
                </a:gdLst>
                <a:ahLst/>
                <a:cxnLst>
                  <a:cxn ang="T6">
                    <a:pos x="T0" y="T1"/>
                  </a:cxn>
                  <a:cxn ang="T7">
                    <a:pos x="T2" y="T3"/>
                  </a:cxn>
                  <a:cxn ang="T8">
                    <a:pos x="T4" y="T5"/>
                  </a:cxn>
                </a:cxnLst>
                <a:rect l="T9" t="T10" r="T11" b="T12"/>
                <a:pathLst>
                  <a:path w="13" h="6">
                    <a:moveTo>
                      <a:pt x="13" y="0"/>
                    </a:moveTo>
                    <a:lnTo>
                      <a:pt x="0" y="6"/>
                    </a:lnTo>
                    <a:lnTo>
                      <a:pt x="13"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11" name="Freeform 198"/>
              <p:cNvSpPr>
                <a:spLocks/>
              </p:cNvSpPr>
              <p:nvPr/>
            </p:nvSpPr>
            <p:spPr bwMode="auto">
              <a:xfrm>
                <a:off x="4817" y="1587"/>
                <a:ext cx="5" cy="104"/>
              </a:xfrm>
              <a:custGeom>
                <a:avLst/>
                <a:gdLst>
                  <a:gd name="T0" fmla="*/ 5 w 5"/>
                  <a:gd name="T1" fmla="*/ 0 h 104"/>
                  <a:gd name="T2" fmla="*/ 0 w 5"/>
                  <a:gd name="T3" fmla="*/ 76 h 104"/>
                  <a:gd name="T4" fmla="*/ 5 w 5"/>
                  <a:gd name="T5" fmla="*/ 82 h 104"/>
                  <a:gd name="T6" fmla="*/ 5 w 5"/>
                  <a:gd name="T7" fmla="*/ 104 h 104"/>
                  <a:gd name="T8" fmla="*/ 5 w 5"/>
                  <a:gd name="T9" fmla="*/ 90 h 104"/>
                  <a:gd name="T10" fmla="*/ 0 w 5"/>
                  <a:gd name="T11" fmla="*/ 82 h 104"/>
                  <a:gd name="T12" fmla="*/ 0 w 5"/>
                  <a:gd name="T13" fmla="*/ 22 h 104"/>
                  <a:gd name="T14" fmla="*/ 5 w 5"/>
                  <a:gd name="T15" fmla="*/ 0 h 104"/>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104"/>
                  <a:gd name="T26" fmla="*/ 5 w 5"/>
                  <a:gd name="T27" fmla="*/ 104 h 1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104">
                    <a:moveTo>
                      <a:pt x="5" y="0"/>
                    </a:moveTo>
                    <a:lnTo>
                      <a:pt x="0" y="76"/>
                    </a:lnTo>
                    <a:lnTo>
                      <a:pt x="5" y="82"/>
                    </a:lnTo>
                    <a:lnTo>
                      <a:pt x="5" y="104"/>
                    </a:lnTo>
                    <a:lnTo>
                      <a:pt x="5" y="90"/>
                    </a:lnTo>
                    <a:lnTo>
                      <a:pt x="0" y="82"/>
                    </a:lnTo>
                    <a:lnTo>
                      <a:pt x="0" y="22"/>
                    </a:lnTo>
                    <a:lnTo>
                      <a:pt x="5"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12" name="Freeform 199"/>
              <p:cNvSpPr>
                <a:spLocks/>
              </p:cNvSpPr>
              <p:nvPr/>
            </p:nvSpPr>
            <p:spPr bwMode="auto">
              <a:xfrm>
                <a:off x="4817" y="1587"/>
                <a:ext cx="5" cy="104"/>
              </a:xfrm>
              <a:custGeom>
                <a:avLst/>
                <a:gdLst>
                  <a:gd name="T0" fmla="*/ 5 w 5"/>
                  <a:gd name="T1" fmla="*/ 0 h 104"/>
                  <a:gd name="T2" fmla="*/ 0 w 5"/>
                  <a:gd name="T3" fmla="*/ 76 h 104"/>
                  <a:gd name="T4" fmla="*/ 5 w 5"/>
                  <a:gd name="T5" fmla="*/ 82 h 104"/>
                  <a:gd name="T6" fmla="*/ 5 w 5"/>
                  <a:gd name="T7" fmla="*/ 104 h 104"/>
                  <a:gd name="T8" fmla="*/ 5 w 5"/>
                  <a:gd name="T9" fmla="*/ 90 h 104"/>
                  <a:gd name="T10" fmla="*/ 0 w 5"/>
                  <a:gd name="T11" fmla="*/ 82 h 104"/>
                  <a:gd name="T12" fmla="*/ 0 w 5"/>
                  <a:gd name="T13" fmla="*/ 22 h 104"/>
                  <a:gd name="T14" fmla="*/ 5 w 5"/>
                  <a:gd name="T15" fmla="*/ 0 h 104"/>
                  <a:gd name="T16" fmla="*/ 0 60000 65536"/>
                  <a:gd name="T17" fmla="*/ 0 60000 65536"/>
                  <a:gd name="T18" fmla="*/ 0 60000 65536"/>
                  <a:gd name="T19" fmla="*/ 0 60000 65536"/>
                  <a:gd name="T20" fmla="*/ 0 60000 65536"/>
                  <a:gd name="T21" fmla="*/ 0 60000 65536"/>
                  <a:gd name="T22" fmla="*/ 0 60000 65536"/>
                  <a:gd name="T23" fmla="*/ 0 60000 65536"/>
                  <a:gd name="T24" fmla="*/ 0 w 5"/>
                  <a:gd name="T25" fmla="*/ 0 h 104"/>
                  <a:gd name="T26" fmla="*/ 5 w 5"/>
                  <a:gd name="T27" fmla="*/ 104 h 10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 h="104">
                    <a:moveTo>
                      <a:pt x="5" y="0"/>
                    </a:moveTo>
                    <a:lnTo>
                      <a:pt x="0" y="76"/>
                    </a:lnTo>
                    <a:lnTo>
                      <a:pt x="5" y="82"/>
                    </a:lnTo>
                    <a:lnTo>
                      <a:pt x="5" y="104"/>
                    </a:lnTo>
                    <a:lnTo>
                      <a:pt x="5" y="90"/>
                    </a:lnTo>
                    <a:lnTo>
                      <a:pt x="0" y="82"/>
                    </a:lnTo>
                    <a:lnTo>
                      <a:pt x="0" y="22"/>
                    </a:lnTo>
                    <a:lnTo>
                      <a:pt x="5"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13" name="Freeform 200"/>
              <p:cNvSpPr>
                <a:spLocks/>
              </p:cNvSpPr>
              <p:nvPr/>
            </p:nvSpPr>
            <p:spPr bwMode="auto">
              <a:xfrm>
                <a:off x="4629" y="1601"/>
                <a:ext cx="18" cy="35"/>
              </a:xfrm>
              <a:custGeom>
                <a:avLst/>
                <a:gdLst>
                  <a:gd name="T0" fmla="*/ 18 w 18"/>
                  <a:gd name="T1" fmla="*/ 0 h 35"/>
                  <a:gd name="T2" fmla="*/ 18 w 18"/>
                  <a:gd name="T3" fmla="*/ 8 h 35"/>
                  <a:gd name="T4" fmla="*/ 5 w 18"/>
                  <a:gd name="T5" fmla="*/ 27 h 35"/>
                  <a:gd name="T6" fmla="*/ 5 w 18"/>
                  <a:gd name="T7" fmla="*/ 35 h 35"/>
                  <a:gd name="T8" fmla="*/ 0 w 18"/>
                  <a:gd name="T9" fmla="*/ 35 h 35"/>
                  <a:gd name="T10" fmla="*/ 18 w 18"/>
                  <a:gd name="T11" fmla="*/ 0 h 35"/>
                  <a:gd name="T12" fmla="*/ 0 60000 65536"/>
                  <a:gd name="T13" fmla="*/ 0 60000 65536"/>
                  <a:gd name="T14" fmla="*/ 0 60000 65536"/>
                  <a:gd name="T15" fmla="*/ 0 60000 65536"/>
                  <a:gd name="T16" fmla="*/ 0 60000 65536"/>
                  <a:gd name="T17" fmla="*/ 0 60000 65536"/>
                  <a:gd name="T18" fmla="*/ 0 w 18"/>
                  <a:gd name="T19" fmla="*/ 0 h 35"/>
                  <a:gd name="T20" fmla="*/ 18 w 18"/>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18" h="35">
                    <a:moveTo>
                      <a:pt x="18" y="0"/>
                    </a:moveTo>
                    <a:lnTo>
                      <a:pt x="18" y="8"/>
                    </a:lnTo>
                    <a:lnTo>
                      <a:pt x="5" y="27"/>
                    </a:lnTo>
                    <a:lnTo>
                      <a:pt x="5" y="35"/>
                    </a:lnTo>
                    <a:lnTo>
                      <a:pt x="0" y="35"/>
                    </a:lnTo>
                    <a:lnTo>
                      <a:pt x="18"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14" name="Freeform 201"/>
              <p:cNvSpPr>
                <a:spLocks/>
              </p:cNvSpPr>
              <p:nvPr/>
            </p:nvSpPr>
            <p:spPr bwMode="auto">
              <a:xfrm>
                <a:off x="4629" y="1601"/>
                <a:ext cx="18" cy="35"/>
              </a:xfrm>
              <a:custGeom>
                <a:avLst/>
                <a:gdLst>
                  <a:gd name="T0" fmla="*/ 18 w 18"/>
                  <a:gd name="T1" fmla="*/ 0 h 35"/>
                  <a:gd name="T2" fmla="*/ 18 w 18"/>
                  <a:gd name="T3" fmla="*/ 8 h 35"/>
                  <a:gd name="T4" fmla="*/ 5 w 18"/>
                  <a:gd name="T5" fmla="*/ 27 h 35"/>
                  <a:gd name="T6" fmla="*/ 5 w 18"/>
                  <a:gd name="T7" fmla="*/ 35 h 35"/>
                  <a:gd name="T8" fmla="*/ 0 w 18"/>
                  <a:gd name="T9" fmla="*/ 35 h 35"/>
                  <a:gd name="T10" fmla="*/ 18 w 18"/>
                  <a:gd name="T11" fmla="*/ 0 h 35"/>
                  <a:gd name="T12" fmla="*/ 0 60000 65536"/>
                  <a:gd name="T13" fmla="*/ 0 60000 65536"/>
                  <a:gd name="T14" fmla="*/ 0 60000 65536"/>
                  <a:gd name="T15" fmla="*/ 0 60000 65536"/>
                  <a:gd name="T16" fmla="*/ 0 60000 65536"/>
                  <a:gd name="T17" fmla="*/ 0 60000 65536"/>
                  <a:gd name="T18" fmla="*/ 0 w 18"/>
                  <a:gd name="T19" fmla="*/ 0 h 35"/>
                  <a:gd name="T20" fmla="*/ 18 w 18"/>
                  <a:gd name="T21" fmla="*/ 35 h 35"/>
                </a:gdLst>
                <a:ahLst/>
                <a:cxnLst>
                  <a:cxn ang="T12">
                    <a:pos x="T0" y="T1"/>
                  </a:cxn>
                  <a:cxn ang="T13">
                    <a:pos x="T2" y="T3"/>
                  </a:cxn>
                  <a:cxn ang="T14">
                    <a:pos x="T4" y="T5"/>
                  </a:cxn>
                  <a:cxn ang="T15">
                    <a:pos x="T6" y="T7"/>
                  </a:cxn>
                  <a:cxn ang="T16">
                    <a:pos x="T8" y="T9"/>
                  </a:cxn>
                  <a:cxn ang="T17">
                    <a:pos x="T10" y="T11"/>
                  </a:cxn>
                </a:cxnLst>
                <a:rect l="T18" t="T19" r="T20" b="T21"/>
                <a:pathLst>
                  <a:path w="18" h="35">
                    <a:moveTo>
                      <a:pt x="18" y="0"/>
                    </a:moveTo>
                    <a:lnTo>
                      <a:pt x="18" y="8"/>
                    </a:lnTo>
                    <a:lnTo>
                      <a:pt x="5" y="27"/>
                    </a:lnTo>
                    <a:lnTo>
                      <a:pt x="5" y="35"/>
                    </a:lnTo>
                    <a:lnTo>
                      <a:pt x="0" y="35"/>
                    </a:lnTo>
                    <a:lnTo>
                      <a:pt x="18"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15" name="Freeform 202"/>
              <p:cNvSpPr>
                <a:spLocks/>
              </p:cNvSpPr>
              <p:nvPr/>
            </p:nvSpPr>
            <p:spPr bwMode="auto">
              <a:xfrm>
                <a:off x="5004" y="1622"/>
                <a:ext cx="7" cy="14"/>
              </a:xfrm>
              <a:custGeom>
                <a:avLst/>
                <a:gdLst>
                  <a:gd name="T0" fmla="*/ 7 w 7"/>
                  <a:gd name="T1" fmla="*/ 0 h 14"/>
                  <a:gd name="T2" fmla="*/ 0 w 7"/>
                  <a:gd name="T3" fmla="*/ 14 h 14"/>
                  <a:gd name="T4" fmla="*/ 7 w 7"/>
                  <a:gd name="T5" fmla="*/ 0 h 14"/>
                  <a:gd name="T6" fmla="*/ 0 60000 65536"/>
                  <a:gd name="T7" fmla="*/ 0 60000 65536"/>
                  <a:gd name="T8" fmla="*/ 0 60000 65536"/>
                  <a:gd name="T9" fmla="*/ 0 w 7"/>
                  <a:gd name="T10" fmla="*/ 0 h 14"/>
                  <a:gd name="T11" fmla="*/ 7 w 7"/>
                  <a:gd name="T12" fmla="*/ 14 h 14"/>
                </a:gdLst>
                <a:ahLst/>
                <a:cxnLst>
                  <a:cxn ang="T6">
                    <a:pos x="T0" y="T1"/>
                  </a:cxn>
                  <a:cxn ang="T7">
                    <a:pos x="T2" y="T3"/>
                  </a:cxn>
                  <a:cxn ang="T8">
                    <a:pos x="T4" y="T5"/>
                  </a:cxn>
                </a:cxnLst>
                <a:rect l="T9" t="T10" r="T11" b="T12"/>
                <a:pathLst>
                  <a:path w="7" h="14">
                    <a:moveTo>
                      <a:pt x="7" y="0"/>
                    </a:moveTo>
                    <a:lnTo>
                      <a:pt x="0" y="14"/>
                    </a:lnTo>
                    <a:lnTo>
                      <a:pt x="7"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16" name="Freeform 204"/>
              <p:cNvSpPr>
                <a:spLocks/>
              </p:cNvSpPr>
              <p:nvPr/>
            </p:nvSpPr>
            <p:spPr bwMode="auto">
              <a:xfrm>
                <a:off x="5004" y="1622"/>
                <a:ext cx="7" cy="14"/>
              </a:xfrm>
              <a:custGeom>
                <a:avLst/>
                <a:gdLst>
                  <a:gd name="T0" fmla="*/ 7 w 7"/>
                  <a:gd name="T1" fmla="*/ 0 h 14"/>
                  <a:gd name="T2" fmla="*/ 0 w 7"/>
                  <a:gd name="T3" fmla="*/ 14 h 14"/>
                  <a:gd name="T4" fmla="*/ 7 w 7"/>
                  <a:gd name="T5" fmla="*/ 0 h 14"/>
                  <a:gd name="T6" fmla="*/ 0 60000 65536"/>
                  <a:gd name="T7" fmla="*/ 0 60000 65536"/>
                  <a:gd name="T8" fmla="*/ 0 60000 65536"/>
                  <a:gd name="T9" fmla="*/ 0 w 7"/>
                  <a:gd name="T10" fmla="*/ 0 h 14"/>
                  <a:gd name="T11" fmla="*/ 7 w 7"/>
                  <a:gd name="T12" fmla="*/ 14 h 14"/>
                </a:gdLst>
                <a:ahLst/>
                <a:cxnLst>
                  <a:cxn ang="T6">
                    <a:pos x="T0" y="T1"/>
                  </a:cxn>
                  <a:cxn ang="T7">
                    <a:pos x="T2" y="T3"/>
                  </a:cxn>
                  <a:cxn ang="T8">
                    <a:pos x="T4" y="T5"/>
                  </a:cxn>
                </a:cxnLst>
                <a:rect l="T9" t="T10" r="T11" b="T12"/>
                <a:pathLst>
                  <a:path w="7" h="14">
                    <a:moveTo>
                      <a:pt x="7" y="0"/>
                    </a:moveTo>
                    <a:lnTo>
                      <a:pt x="0" y="14"/>
                    </a:lnTo>
                    <a:lnTo>
                      <a:pt x="7"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17" name="Freeform 205"/>
              <p:cNvSpPr>
                <a:spLocks/>
              </p:cNvSpPr>
              <p:nvPr/>
            </p:nvSpPr>
            <p:spPr bwMode="auto">
              <a:xfrm>
                <a:off x="4999" y="1642"/>
                <a:ext cx="1" cy="8"/>
              </a:xfrm>
              <a:custGeom>
                <a:avLst/>
                <a:gdLst>
                  <a:gd name="T0" fmla="*/ 0 w 1"/>
                  <a:gd name="T1" fmla="*/ 0 h 8"/>
                  <a:gd name="T2" fmla="*/ 0 w 1"/>
                  <a:gd name="T3" fmla="*/ 8 h 8"/>
                  <a:gd name="T4" fmla="*/ 0 w 1"/>
                  <a:gd name="T5" fmla="*/ 0 h 8"/>
                  <a:gd name="T6" fmla="*/ 0 60000 65536"/>
                  <a:gd name="T7" fmla="*/ 0 60000 65536"/>
                  <a:gd name="T8" fmla="*/ 0 60000 65536"/>
                  <a:gd name="T9" fmla="*/ 0 w 1"/>
                  <a:gd name="T10" fmla="*/ 0 h 8"/>
                  <a:gd name="T11" fmla="*/ 1 w 1"/>
                  <a:gd name="T12" fmla="*/ 8 h 8"/>
                </a:gdLst>
                <a:ahLst/>
                <a:cxnLst>
                  <a:cxn ang="T6">
                    <a:pos x="T0" y="T1"/>
                  </a:cxn>
                  <a:cxn ang="T7">
                    <a:pos x="T2" y="T3"/>
                  </a:cxn>
                  <a:cxn ang="T8">
                    <a:pos x="T4" y="T5"/>
                  </a:cxn>
                </a:cxnLst>
                <a:rect l="T9" t="T10" r="T11" b="T12"/>
                <a:pathLst>
                  <a:path w="1" h="8">
                    <a:moveTo>
                      <a:pt x="0" y="0"/>
                    </a:moveTo>
                    <a:lnTo>
                      <a:pt x="0" y="8"/>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18" name="Freeform 206"/>
              <p:cNvSpPr>
                <a:spLocks/>
              </p:cNvSpPr>
              <p:nvPr/>
            </p:nvSpPr>
            <p:spPr bwMode="auto">
              <a:xfrm>
                <a:off x="4999" y="1642"/>
                <a:ext cx="1" cy="8"/>
              </a:xfrm>
              <a:custGeom>
                <a:avLst/>
                <a:gdLst>
                  <a:gd name="T0" fmla="*/ 0 w 1"/>
                  <a:gd name="T1" fmla="*/ 0 h 8"/>
                  <a:gd name="T2" fmla="*/ 0 w 1"/>
                  <a:gd name="T3" fmla="*/ 8 h 8"/>
                  <a:gd name="T4" fmla="*/ 0 w 1"/>
                  <a:gd name="T5" fmla="*/ 0 h 8"/>
                  <a:gd name="T6" fmla="*/ 0 60000 65536"/>
                  <a:gd name="T7" fmla="*/ 0 60000 65536"/>
                  <a:gd name="T8" fmla="*/ 0 60000 65536"/>
                  <a:gd name="T9" fmla="*/ 0 w 1"/>
                  <a:gd name="T10" fmla="*/ 0 h 8"/>
                  <a:gd name="T11" fmla="*/ 1 w 1"/>
                  <a:gd name="T12" fmla="*/ 8 h 8"/>
                </a:gdLst>
                <a:ahLst/>
                <a:cxnLst>
                  <a:cxn ang="T6">
                    <a:pos x="T0" y="T1"/>
                  </a:cxn>
                  <a:cxn ang="T7">
                    <a:pos x="T2" y="T3"/>
                  </a:cxn>
                  <a:cxn ang="T8">
                    <a:pos x="T4" y="T5"/>
                  </a:cxn>
                </a:cxnLst>
                <a:rect l="T9" t="T10" r="T11" b="T12"/>
                <a:pathLst>
                  <a:path w="1" h="8">
                    <a:moveTo>
                      <a:pt x="0" y="0"/>
                    </a:moveTo>
                    <a:lnTo>
                      <a:pt x="0" y="8"/>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19" name="Freeform 207"/>
              <p:cNvSpPr>
                <a:spLocks/>
              </p:cNvSpPr>
              <p:nvPr/>
            </p:nvSpPr>
            <p:spPr bwMode="auto">
              <a:xfrm>
                <a:off x="4634" y="1650"/>
                <a:ext cx="8" cy="13"/>
              </a:xfrm>
              <a:custGeom>
                <a:avLst/>
                <a:gdLst>
                  <a:gd name="T0" fmla="*/ 0 w 8"/>
                  <a:gd name="T1" fmla="*/ 0 h 13"/>
                  <a:gd name="T2" fmla="*/ 8 w 8"/>
                  <a:gd name="T3" fmla="*/ 13 h 13"/>
                  <a:gd name="T4" fmla="*/ 0 w 8"/>
                  <a:gd name="T5" fmla="*/ 0 h 13"/>
                  <a:gd name="T6" fmla="*/ 0 60000 65536"/>
                  <a:gd name="T7" fmla="*/ 0 60000 65536"/>
                  <a:gd name="T8" fmla="*/ 0 60000 65536"/>
                  <a:gd name="T9" fmla="*/ 0 w 8"/>
                  <a:gd name="T10" fmla="*/ 0 h 13"/>
                  <a:gd name="T11" fmla="*/ 8 w 8"/>
                  <a:gd name="T12" fmla="*/ 13 h 13"/>
                </a:gdLst>
                <a:ahLst/>
                <a:cxnLst>
                  <a:cxn ang="T6">
                    <a:pos x="T0" y="T1"/>
                  </a:cxn>
                  <a:cxn ang="T7">
                    <a:pos x="T2" y="T3"/>
                  </a:cxn>
                  <a:cxn ang="T8">
                    <a:pos x="T4" y="T5"/>
                  </a:cxn>
                </a:cxnLst>
                <a:rect l="T9" t="T10" r="T11" b="T12"/>
                <a:pathLst>
                  <a:path w="8" h="13">
                    <a:moveTo>
                      <a:pt x="0" y="0"/>
                    </a:moveTo>
                    <a:lnTo>
                      <a:pt x="8" y="13"/>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20" name="Freeform 208"/>
              <p:cNvSpPr>
                <a:spLocks/>
              </p:cNvSpPr>
              <p:nvPr/>
            </p:nvSpPr>
            <p:spPr bwMode="auto">
              <a:xfrm>
                <a:off x="4634" y="1650"/>
                <a:ext cx="8" cy="13"/>
              </a:xfrm>
              <a:custGeom>
                <a:avLst/>
                <a:gdLst>
                  <a:gd name="T0" fmla="*/ 0 w 8"/>
                  <a:gd name="T1" fmla="*/ 0 h 13"/>
                  <a:gd name="T2" fmla="*/ 8 w 8"/>
                  <a:gd name="T3" fmla="*/ 13 h 13"/>
                  <a:gd name="T4" fmla="*/ 0 w 8"/>
                  <a:gd name="T5" fmla="*/ 0 h 13"/>
                  <a:gd name="T6" fmla="*/ 0 60000 65536"/>
                  <a:gd name="T7" fmla="*/ 0 60000 65536"/>
                  <a:gd name="T8" fmla="*/ 0 60000 65536"/>
                  <a:gd name="T9" fmla="*/ 0 w 8"/>
                  <a:gd name="T10" fmla="*/ 0 h 13"/>
                  <a:gd name="T11" fmla="*/ 8 w 8"/>
                  <a:gd name="T12" fmla="*/ 13 h 13"/>
                </a:gdLst>
                <a:ahLst/>
                <a:cxnLst>
                  <a:cxn ang="T6">
                    <a:pos x="T0" y="T1"/>
                  </a:cxn>
                  <a:cxn ang="T7">
                    <a:pos x="T2" y="T3"/>
                  </a:cxn>
                  <a:cxn ang="T8">
                    <a:pos x="T4" y="T5"/>
                  </a:cxn>
                </a:cxnLst>
                <a:rect l="T9" t="T10" r="T11" b="T12"/>
                <a:pathLst>
                  <a:path w="8" h="13">
                    <a:moveTo>
                      <a:pt x="0" y="0"/>
                    </a:moveTo>
                    <a:lnTo>
                      <a:pt x="8" y="13"/>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21" name="Freeform 209"/>
              <p:cNvSpPr>
                <a:spLocks/>
              </p:cNvSpPr>
              <p:nvPr/>
            </p:nvSpPr>
            <p:spPr bwMode="auto">
              <a:xfrm>
                <a:off x="4992" y="1656"/>
                <a:ext cx="7" cy="7"/>
              </a:xfrm>
              <a:custGeom>
                <a:avLst/>
                <a:gdLst>
                  <a:gd name="T0" fmla="*/ 7 w 7"/>
                  <a:gd name="T1" fmla="*/ 0 h 7"/>
                  <a:gd name="T2" fmla="*/ 7 w 7"/>
                  <a:gd name="T3" fmla="*/ 7 h 7"/>
                  <a:gd name="T4" fmla="*/ 0 w 7"/>
                  <a:gd name="T5" fmla="*/ 7 h 7"/>
                  <a:gd name="T6" fmla="*/ 7 w 7"/>
                  <a:gd name="T7" fmla="*/ 0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7" y="0"/>
                    </a:moveTo>
                    <a:lnTo>
                      <a:pt x="7" y="7"/>
                    </a:lnTo>
                    <a:lnTo>
                      <a:pt x="0" y="7"/>
                    </a:lnTo>
                    <a:lnTo>
                      <a:pt x="7"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22" name="Freeform 210"/>
              <p:cNvSpPr>
                <a:spLocks/>
              </p:cNvSpPr>
              <p:nvPr/>
            </p:nvSpPr>
            <p:spPr bwMode="auto">
              <a:xfrm>
                <a:off x="4992" y="1656"/>
                <a:ext cx="7" cy="7"/>
              </a:xfrm>
              <a:custGeom>
                <a:avLst/>
                <a:gdLst>
                  <a:gd name="T0" fmla="*/ 7 w 7"/>
                  <a:gd name="T1" fmla="*/ 0 h 7"/>
                  <a:gd name="T2" fmla="*/ 7 w 7"/>
                  <a:gd name="T3" fmla="*/ 7 h 7"/>
                  <a:gd name="T4" fmla="*/ 0 w 7"/>
                  <a:gd name="T5" fmla="*/ 7 h 7"/>
                  <a:gd name="T6" fmla="*/ 7 w 7"/>
                  <a:gd name="T7" fmla="*/ 0 h 7"/>
                  <a:gd name="T8" fmla="*/ 0 60000 65536"/>
                  <a:gd name="T9" fmla="*/ 0 60000 65536"/>
                  <a:gd name="T10" fmla="*/ 0 60000 65536"/>
                  <a:gd name="T11" fmla="*/ 0 60000 65536"/>
                  <a:gd name="T12" fmla="*/ 0 w 7"/>
                  <a:gd name="T13" fmla="*/ 0 h 7"/>
                  <a:gd name="T14" fmla="*/ 7 w 7"/>
                  <a:gd name="T15" fmla="*/ 7 h 7"/>
                </a:gdLst>
                <a:ahLst/>
                <a:cxnLst>
                  <a:cxn ang="T8">
                    <a:pos x="T0" y="T1"/>
                  </a:cxn>
                  <a:cxn ang="T9">
                    <a:pos x="T2" y="T3"/>
                  </a:cxn>
                  <a:cxn ang="T10">
                    <a:pos x="T4" y="T5"/>
                  </a:cxn>
                  <a:cxn ang="T11">
                    <a:pos x="T6" y="T7"/>
                  </a:cxn>
                </a:cxnLst>
                <a:rect l="T12" t="T13" r="T14" b="T15"/>
                <a:pathLst>
                  <a:path w="7" h="7">
                    <a:moveTo>
                      <a:pt x="7" y="0"/>
                    </a:moveTo>
                    <a:lnTo>
                      <a:pt x="7" y="7"/>
                    </a:lnTo>
                    <a:lnTo>
                      <a:pt x="0" y="7"/>
                    </a:lnTo>
                    <a:lnTo>
                      <a:pt x="7"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23" name="Freeform 211"/>
              <p:cNvSpPr>
                <a:spLocks/>
              </p:cNvSpPr>
              <p:nvPr/>
            </p:nvSpPr>
            <p:spPr bwMode="auto">
              <a:xfrm>
                <a:off x="4647" y="1683"/>
                <a:ext cx="7" cy="8"/>
              </a:xfrm>
              <a:custGeom>
                <a:avLst/>
                <a:gdLst>
                  <a:gd name="T0" fmla="*/ 0 w 7"/>
                  <a:gd name="T1" fmla="*/ 0 h 8"/>
                  <a:gd name="T2" fmla="*/ 7 w 7"/>
                  <a:gd name="T3" fmla="*/ 8 h 8"/>
                  <a:gd name="T4" fmla="*/ 0 w 7"/>
                  <a:gd name="T5" fmla="*/ 0 h 8"/>
                  <a:gd name="T6" fmla="*/ 0 60000 65536"/>
                  <a:gd name="T7" fmla="*/ 0 60000 65536"/>
                  <a:gd name="T8" fmla="*/ 0 60000 65536"/>
                  <a:gd name="T9" fmla="*/ 0 w 7"/>
                  <a:gd name="T10" fmla="*/ 0 h 8"/>
                  <a:gd name="T11" fmla="*/ 7 w 7"/>
                  <a:gd name="T12" fmla="*/ 8 h 8"/>
                </a:gdLst>
                <a:ahLst/>
                <a:cxnLst>
                  <a:cxn ang="T6">
                    <a:pos x="T0" y="T1"/>
                  </a:cxn>
                  <a:cxn ang="T7">
                    <a:pos x="T2" y="T3"/>
                  </a:cxn>
                  <a:cxn ang="T8">
                    <a:pos x="T4" y="T5"/>
                  </a:cxn>
                </a:cxnLst>
                <a:rect l="T9" t="T10" r="T11" b="T12"/>
                <a:pathLst>
                  <a:path w="7" h="8">
                    <a:moveTo>
                      <a:pt x="0" y="0"/>
                    </a:moveTo>
                    <a:lnTo>
                      <a:pt x="7" y="8"/>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24" name="Freeform 212"/>
              <p:cNvSpPr>
                <a:spLocks/>
              </p:cNvSpPr>
              <p:nvPr/>
            </p:nvSpPr>
            <p:spPr bwMode="auto">
              <a:xfrm>
                <a:off x="4647" y="1683"/>
                <a:ext cx="7" cy="8"/>
              </a:xfrm>
              <a:custGeom>
                <a:avLst/>
                <a:gdLst>
                  <a:gd name="T0" fmla="*/ 0 w 7"/>
                  <a:gd name="T1" fmla="*/ 0 h 8"/>
                  <a:gd name="T2" fmla="*/ 7 w 7"/>
                  <a:gd name="T3" fmla="*/ 8 h 8"/>
                  <a:gd name="T4" fmla="*/ 0 w 7"/>
                  <a:gd name="T5" fmla="*/ 0 h 8"/>
                  <a:gd name="T6" fmla="*/ 0 60000 65536"/>
                  <a:gd name="T7" fmla="*/ 0 60000 65536"/>
                  <a:gd name="T8" fmla="*/ 0 60000 65536"/>
                  <a:gd name="T9" fmla="*/ 0 w 7"/>
                  <a:gd name="T10" fmla="*/ 0 h 8"/>
                  <a:gd name="T11" fmla="*/ 7 w 7"/>
                  <a:gd name="T12" fmla="*/ 8 h 8"/>
                </a:gdLst>
                <a:ahLst/>
                <a:cxnLst>
                  <a:cxn ang="T6">
                    <a:pos x="T0" y="T1"/>
                  </a:cxn>
                  <a:cxn ang="T7">
                    <a:pos x="T2" y="T3"/>
                  </a:cxn>
                  <a:cxn ang="T8">
                    <a:pos x="T4" y="T5"/>
                  </a:cxn>
                </a:cxnLst>
                <a:rect l="T9" t="T10" r="T11" b="T12"/>
                <a:pathLst>
                  <a:path w="7" h="8">
                    <a:moveTo>
                      <a:pt x="0" y="0"/>
                    </a:moveTo>
                    <a:lnTo>
                      <a:pt x="7" y="8"/>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25" name="Freeform 213"/>
              <p:cNvSpPr>
                <a:spLocks/>
              </p:cNvSpPr>
              <p:nvPr/>
            </p:nvSpPr>
            <p:spPr bwMode="auto">
              <a:xfrm>
                <a:off x="4979" y="1683"/>
                <a:ext cx="7" cy="8"/>
              </a:xfrm>
              <a:custGeom>
                <a:avLst/>
                <a:gdLst>
                  <a:gd name="T0" fmla="*/ 7 w 7"/>
                  <a:gd name="T1" fmla="*/ 0 h 8"/>
                  <a:gd name="T2" fmla="*/ 0 w 7"/>
                  <a:gd name="T3" fmla="*/ 8 h 8"/>
                  <a:gd name="T4" fmla="*/ 7 w 7"/>
                  <a:gd name="T5" fmla="*/ 0 h 8"/>
                  <a:gd name="T6" fmla="*/ 0 60000 65536"/>
                  <a:gd name="T7" fmla="*/ 0 60000 65536"/>
                  <a:gd name="T8" fmla="*/ 0 60000 65536"/>
                  <a:gd name="T9" fmla="*/ 0 w 7"/>
                  <a:gd name="T10" fmla="*/ 0 h 8"/>
                  <a:gd name="T11" fmla="*/ 7 w 7"/>
                  <a:gd name="T12" fmla="*/ 8 h 8"/>
                </a:gdLst>
                <a:ahLst/>
                <a:cxnLst>
                  <a:cxn ang="T6">
                    <a:pos x="T0" y="T1"/>
                  </a:cxn>
                  <a:cxn ang="T7">
                    <a:pos x="T2" y="T3"/>
                  </a:cxn>
                  <a:cxn ang="T8">
                    <a:pos x="T4" y="T5"/>
                  </a:cxn>
                </a:cxnLst>
                <a:rect l="T9" t="T10" r="T11" b="T12"/>
                <a:pathLst>
                  <a:path w="7" h="8">
                    <a:moveTo>
                      <a:pt x="7" y="0"/>
                    </a:moveTo>
                    <a:lnTo>
                      <a:pt x="0" y="8"/>
                    </a:lnTo>
                    <a:lnTo>
                      <a:pt x="7"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26" name="Freeform 214"/>
              <p:cNvSpPr>
                <a:spLocks/>
              </p:cNvSpPr>
              <p:nvPr/>
            </p:nvSpPr>
            <p:spPr bwMode="auto">
              <a:xfrm>
                <a:off x="4979" y="1683"/>
                <a:ext cx="7" cy="8"/>
              </a:xfrm>
              <a:custGeom>
                <a:avLst/>
                <a:gdLst>
                  <a:gd name="T0" fmla="*/ 7 w 7"/>
                  <a:gd name="T1" fmla="*/ 0 h 8"/>
                  <a:gd name="T2" fmla="*/ 0 w 7"/>
                  <a:gd name="T3" fmla="*/ 8 h 8"/>
                  <a:gd name="T4" fmla="*/ 7 w 7"/>
                  <a:gd name="T5" fmla="*/ 0 h 8"/>
                  <a:gd name="T6" fmla="*/ 0 60000 65536"/>
                  <a:gd name="T7" fmla="*/ 0 60000 65536"/>
                  <a:gd name="T8" fmla="*/ 0 60000 65536"/>
                  <a:gd name="T9" fmla="*/ 0 w 7"/>
                  <a:gd name="T10" fmla="*/ 0 h 8"/>
                  <a:gd name="T11" fmla="*/ 7 w 7"/>
                  <a:gd name="T12" fmla="*/ 8 h 8"/>
                </a:gdLst>
                <a:ahLst/>
                <a:cxnLst>
                  <a:cxn ang="T6">
                    <a:pos x="T0" y="T1"/>
                  </a:cxn>
                  <a:cxn ang="T7">
                    <a:pos x="T2" y="T3"/>
                  </a:cxn>
                  <a:cxn ang="T8">
                    <a:pos x="T4" y="T5"/>
                  </a:cxn>
                </a:cxnLst>
                <a:rect l="T9" t="T10" r="T11" b="T12"/>
                <a:pathLst>
                  <a:path w="7" h="8">
                    <a:moveTo>
                      <a:pt x="7" y="0"/>
                    </a:moveTo>
                    <a:lnTo>
                      <a:pt x="0" y="8"/>
                    </a:lnTo>
                    <a:lnTo>
                      <a:pt x="7"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27" name="Freeform 215"/>
              <p:cNvSpPr>
                <a:spLocks/>
              </p:cNvSpPr>
              <p:nvPr/>
            </p:nvSpPr>
            <p:spPr bwMode="auto">
              <a:xfrm>
                <a:off x="4654" y="1697"/>
                <a:ext cx="13" cy="21"/>
              </a:xfrm>
              <a:custGeom>
                <a:avLst/>
                <a:gdLst>
                  <a:gd name="T0" fmla="*/ 0 w 13"/>
                  <a:gd name="T1" fmla="*/ 0 h 21"/>
                  <a:gd name="T2" fmla="*/ 13 w 13"/>
                  <a:gd name="T3" fmla="*/ 21 h 21"/>
                  <a:gd name="T4" fmla="*/ 0 w 13"/>
                  <a:gd name="T5" fmla="*/ 0 h 21"/>
                  <a:gd name="T6" fmla="*/ 0 60000 65536"/>
                  <a:gd name="T7" fmla="*/ 0 60000 65536"/>
                  <a:gd name="T8" fmla="*/ 0 60000 65536"/>
                  <a:gd name="T9" fmla="*/ 0 w 13"/>
                  <a:gd name="T10" fmla="*/ 0 h 21"/>
                  <a:gd name="T11" fmla="*/ 13 w 13"/>
                  <a:gd name="T12" fmla="*/ 21 h 21"/>
                </a:gdLst>
                <a:ahLst/>
                <a:cxnLst>
                  <a:cxn ang="T6">
                    <a:pos x="T0" y="T1"/>
                  </a:cxn>
                  <a:cxn ang="T7">
                    <a:pos x="T2" y="T3"/>
                  </a:cxn>
                  <a:cxn ang="T8">
                    <a:pos x="T4" y="T5"/>
                  </a:cxn>
                </a:cxnLst>
                <a:rect l="T9" t="T10" r="T11" b="T12"/>
                <a:pathLst>
                  <a:path w="13" h="21">
                    <a:moveTo>
                      <a:pt x="0" y="0"/>
                    </a:moveTo>
                    <a:lnTo>
                      <a:pt x="13" y="21"/>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28" name="Freeform 216"/>
              <p:cNvSpPr>
                <a:spLocks/>
              </p:cNvSpPr>
              <p:nvPr/>
            </p:nvSpPr>
            <p:spPr bwMode="auto">
              <a:xfrm>
                <a:off x="4654" y="1697"/>
                <a:ext cx="13" cy="21"/>
              </a:xfrm>
              <a:custGeom>
                <a:avLst/>
                <a:gdLst>
                  <a:gd name="T0" fmla="*/ 0 w 13"/>
                  <a:gd name="T1" fmla="*/ 0 h 21"/>
                  <a:gd name="T2" fmla="*/ 13 w 13"/>
                  <a:gd name="T3" fmla="*/ 21 h 21"/>
                  <a:gd name="T4" fmla="*/ 0 w 13"/>
                  <a:gd name="T5" fmla="*/ 0 h 21"/>
                  <a:gd name="T6" fmla="*/ 0 60000 65536"/>
                  <a:gd name="T7" fmla="*/ 0 60000 65536"/>
                  <a:gd name="T8" fmla="*/ 0 60000 65536"/>
                  <a:gd name="T9" fmla="*/ 0 w 13"/>
                  <a:gd name="T10" fmla="*/ 0 h 21"/>
                  <a:gd name="T11" fmla="*/ 13 w 13"/>
                  <a:gd name="T12" fmla="*/ 21 h 21"/>
                </a:gdLst>
                <a:ahLst/>
                <a:cxnLst>
                  <a:cxn ang="T6">
                    <a:pos x="T0" y="T1"/>
                  </a:cxn>
                  <a:cxn ang="T7">
                    <a:pos x="T2" y="T3"/>
                  </a:cxn>
                  <a:cxn ang="T8">
                    <a:pos x="T4" y="T5"/>
                  </a:cxn>
                </a:cxnLst>
                <a:rect l="T9" t="T10" r="T11" b="T12"/>
                <a:pathLst>
                  <a:path w="13" h="21">
                    <a:moveTo>
                      <a:pt x="0" y="0"/>
                    </a:moveTo>
                    <a:lnTo>
                      <a:pt x="13" y="21"/>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29" name="Freeform 217"/>
              <p:cNvSpPr>
                <a:spLocks/>
              </p:cNvSpPr>
              <p:nvPr/>
            </p:nvSpPr>
            <p:spPr bwMode="auto">
              <a:xfrm>
                <a:off x="4291" y="1265"/>
                <a:ext cx="1" cy="8"/>
              </a:xfrm>
              <a:custGeom>
                <a:avLst/>
                <a:gdLst>
                  <a:gd name="T0" fmla="*/ 0 w 1"/>
                  <a:gd name="T1" fmla="*/ 0 h 8"/>
                  <a:gd name="T2" fmla="*/ 0 w 1"/>
                  <a:gd name="T3" fmla="*/ 8 h 8"/>
                  <a:gd name="T4" fmla="*/ 0 w 1"/>
                  <a:gd name="T5" fmla="*/ 0 h 8"/>
                  <a:gd name="T6" fmla="*/ 0 60000 65536"/>
                  <a:gd name="T7" fmla="*/ 0 60000 65536"/>
                  <a:gd name="T8" fmla="*/ 0 60000 65536"/>
                  <a:gd name="T9" fmla="*/ 0 w 1"/>
                  <a:gd name="T10" fmla="*/ 0 h 8"/>
                  <a:gd name="T11" fmla="*/ 1 w 1"/>
                  <a:gd name="T12" fmla="*/ 8 h 8"/>
                </a:gdLst>
                <a:ahLst/>
                <a:cxnLst>
                  <a:cxn ang="T6">
                    <a:pos x="T0" y="T1"/>
                  </a:cxn>
                  <a:cxn ang="T7">
                    <a:pos x="T2" y="T3"/>
                  </a:cxn>
                  <a:cxn ang="T8">
                    <a:pos x="T4" y="T5"/>
                  </a:cxn>
                </a:cxnLst>
                <a:rect l="T9" t="T10" r="T11" b="T12"/>
                <a:pathLst>
                  <a:path w="1" h="8">
                    <a:moveTo>
                      <a:pt x="0" y="0"/>
                    </a:moveTo>
                    <a:lnTo>
                      <a:pt x="0" y="8"/>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30" name="Freeform 218"/>
              <p:cNvSpPr>
                <a:spLocks/>
              </p:cNvSpPr>
              <p:nvPr/>
            </p:nvSpPr>
            <p:spPr bwMode="auto">
              <a:xfrm>
                <a:off x="4291" y="1265"/>
                <a:ext cx="1" cy="8"/>
              </a:xfrm>
              <a:custGeom>
                <a:avLst/>
                <a:gdLst>
                  <a:gd name="T0" fmla="*/ 0 w 1"/>
                  <a:gd name="T1" fmla="*/ 0 h 8"/>
                  <a:gd name="T2" fmla="*/ 0 w 1"/>
                  <a:gd name="T3" fmla="*/ 8 h 8"/>
                  <a:gd name="T4" fmla="*/ 0 w 1"/>
                  <a:gd name="T5" fmla="*/ 0 h 8"/>
                  <a:gd name="T6" fmla="*/ 0 60000 65536"/>
                  <a:gd name="T7" fmla="*/ 0 60000 65536"/>
                  <a:gd name="T8" fmla="*/ 0 60000 65536"/>
                  <a:gd name="T9" fmla="*/ 0 w 1"/>
                  <a:gd name="T10" fmla="*/ 0 h 8"/>
                  <a:gd name="T11" fmla="*/ 1 w 1"/>
                  <a:gd name="T12" fmla="*/ 8 h 8"/>
                </a:gdLst>
                <a:ahLst/>
                <a:cxnLst>
                  <a:cxn ang="T6">
                    <a:pos x="T0" y="T1"/>
                  </a:cxn>
                  <a:cxn ang="T7">
                    <a:pos x="T2" y="T3"/>
                  </a:cxn>
                  <a:cxn ang="T8">
                    <a:pos x="T4" y="T5"/>
                  </a:cxn>
                </a:cxnLst>
                <a:rect l="T9" t="T10" r="T11" b="T12"/>
                <a:pathLst>
                  <a:path w="1" h="8">
                    <a:moveTo>
                      <a:pt x="0" y="0"/>
                    </a:moveTo>
                    <a:lnTo>
                      <a:pt x="0" y="8"/>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31" name="Freeform 219"/>
              <p:cNvSpPr>
                <a:spLocks/>
              </p:cNvSpPr>
              <p:nvPr/>
            </p:nvSpPr>
            <p:spPr bwMode="auto">
              <a:xfrm>
                <a:off x="4810" y="1710"/>
                <a:ext cx="19" cy="41"/>
              </a:xfrm>
              <a:custGeom>
                <a:avLst/>
                <a:gdLst>
                  <a:gd name="T0" fmla="*/ 12 w 19"/>
                  <a:gd name="T1" fmla="*/ 0 h 41"/>
                  <a:gd name="T2" fmla="*/ 12 w 19"/>
                  <a:gd name="T3" fmla="*/ 28 h 41"/>
                  <a:gd name="T4" fmla="*/ 19 w 19"/>
                  <a:gd name="T5" fmla="*/ 41 h 41"/>
                  <a:gd name="T6" fmla="*/ 12 w 19"/>
                  <a:gd name="T7" fmla="*/ 28 h 41"/>
                  <a:gd name="T8" fmla="*/ 0 w 19"/>
                  <a:gd name="T9" fmla="*/ 22 h 41"/>
                  <a:gd name="T10" fmla="*/ 12 w 19"/>
                  <a:gd name="T11" fmla="*/ 22 h 41"/>
                  <a:gd name="T12" fmla="*/ 12 w 19"/>
                  <a:gd name="T13" fmla="*/ 0 h 41"/>
                  <a:gd name="T14" fmla="*/ 0 60000 65536"/>
                  <a:gd name="T15" fmla="*/ 0 60000 65536"/>
                  <a:gd name="T16" fmla="*/ 0 60000 65536"/>
                  <a:gd name="T17" fmla="*/ 0 60000 65536"/>
                  <a:gd name="T18" fmla="*/ 0 60000 65536"/>
                  <a:gd name="T19" fmla="*/ 0 60000 65536"/>
                  <a:gd name="T20" fmla="*/ 0 60000 65536"/>
                  <a:gd name="T21" fmla="*/ 0 w 19"/>
                  <a:gd name="T22" fmla="*/ 0 h 41"/>
                  <a:gd name="T23" fmla="*/ 19 w 19"/>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41">
                    <a:moveTo>
                      <a:pt x="12" y="0"/>
                    </a:moveTo>
                    <a:lnTo>
                      <a:pt x="12" y="28"/>
                    </a:lnTo>
                    <a:lnTo>
                      <a:pt x="19" y="41"/>
                    </a:lnTo>
                    <a:lnTo>
                      <a:pt x="12" y="28"/>
                    </a:lnTo>
                    <a:lnTo>
                      <a:pt x="0" y="22"/>
                    </a:lnTo>
                    <a:lnTo>
                      <a:pt x="12" y="22"/>
                    </a:lnTo>
                    <a:lnTo>
                      <a:pt x="12"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32" name="Freeform 220"/>
              <p:cNvSpPr>
                <a:spLocks/>
              </p:cNvSpPr>
              <p:nvPr/>
            </p:nvSpPr>
            <p:spPr bwMode="auto">
              <a:xfrm>
                <a:off x="4810" y="1710"/>
                <a:ext cx="19" cy="41"/>
              </a:xfrm>
              <a:custGeom>
                <a:avLst/>
                <a:gdLst>
                  <a:gd name="T0" fmla="*/ 12 w 19"/>
                  <a:gd name="T1" fmla="*/ 0 h 41"/>
                  <a:gd name="T2" fmla="*/ 12 w 19"/>
                  <a:gd name="T3" fmla="*/ 28 h 41"/>
                  <a:gd name="T4" fmla="*/ 19 w 19"/>
                  <a:gd name="T5" fmla="*/ 41 h 41"/>
                  <a:gd name="T6" fmla="*/ 12 w 19"/>
                  <a:gd name="T7" fmla="*/ 28 h 41"/>
                  <a:gd name="T8" fmla="*/ 0 w 19"/>
                  <a:gd name="T9" fmla="*/ 22 h 41"/>
                  <a:gd name="T10" fmla="*/ 12 w 19"/>
                  <a:gd name="T11" fmla="*/ 22 h 41"/>
                  <a:gd name="T12" fmla="*/ 12 w 19"/>
                  <a:gd name="T13" fmla="*/ 0 h 41"/>
                  <a:gd name="T14" fmla="*/ 0 60000 65536"/>
                  <a:gd name="T15" fmla="*/ 0 60000 65536"/>
                  <a:gd name="T16" fmla="*/ 0 60000 65536"/>
                  <a:gd name="T17" fmla="*/ 0 60000 65536"/>
                  <a:gd name="T18" fmla="*/ 0 60000 65536"/>
                  <a:gd name="T19" fmla="*/ 0 60000 65536"/>
                  <a:gd name="T20" fmla="*/ 0 60000 65536"/>
                  <a:gd name="T21" fmla="*/ 0 w 19"/>
                  <a:gd name="T22" fmla="*/ 0 h 41"/>
                  <a:gd name="T23" fmla="*/ 19 w 19"/>
                  <a:gd name="T24" fmla="*/ 41 h 4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41">
                    <a:moveTo>
                      <a:pt x="12" y="0"/>
                    </a:moveTo>
                    <a:lnTo>
                      <a:pt x="12" y="28"/>
                    </a:lnTo>
                    <a:lnTo>
                      <a:pt x="19" y="41"/>
                    </a:lnTo>
                    <a:lnTo>
                      <a:pt x="12" y="28"/>
                    </a:lnTo>
                    <a:lnTo>
                      <a:pt x="0" y="22"/>
                    </a:lnTo>
                    <a:lnTo>
                      <a:pt x="12" y="22"/>
                    </a:lnTo>
                    <a:lnTo>
                      <a:pt x="12"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33" name="Freeform 221"/>
              <p:cNvSpPr>
                <a:spLocks/>
              </p:cNvSpPr>
              <p:nvPr/>
            </p:nvSpPr>
            <p:spPr bwMode="auto">
              <a:xfrm>
                <a:off x="4967" y="1710"/>
                <a:ext cx="7" cy="8"/>
              </a:xfrm>
              <a:custGeom>
                <a:avLst/>
                <a:gdLst>
                  <a:gd name="T0" fmla="*/ 7 w 7"/>
                  <a:gd name="T1" fmla="*/ 0 h 8"/>
                  <a:gd name="T2" fmla="*/ 0 w 7"/>
                  <a:gd name="T3" fmla="*/ 8 h 8"/>
                  <a:gd name="T4" fmla="*/ 7 w 7"/>
                  <a:gd name="T5" fmla="*/ 0 h 8"/>
                  <a:gd name="T6" fmla="*/ 0 60000 65536"/>
                  <a:gd name="T7" fmla="*/ 0 60000 65536"/>
                  <a:gd name="T8" fmla="*/ 0 60000 65536"/>
                  <a:gd name="T9" fmla="*/ 0 w 7"/>
                  <a:gd name="T10" fmla="*/ 0 h 8"/>
                  <a:gd name="T11" fmla="*/ 7 w 7"/>
                  <a:gd name="T12" fmla="*/ 8 h 8"/>
                </a:gdLst>
                <a:ahLst/>
                <a:cxnLst>
                  <a:cxn ang="T6">
                    <a:pos x="T0" y="T1"/>
                  </a:cxn>
                  <a:cxn ang="T7">
                    <a:pos x="T2" y="T3"/>
                  </a:cxn>
                  <a:cxn ang="T8">
                    <a:pos x="T4" y="T5"/>
                  </a:cxn>
                </a:cxnLst>
                <a:rect l="T9" t="T10" r="T11" b="T12"/>
                <a:pathLst>
                  <a:path w="7" h="8">
                    <a:moveTo>
                      <a:pt x="7" y="0"/>
                    </a:moveTo>
                    <a:lnTo>
                      <a:pt x="0" y="8"/>
                    </a:lnTo>
                    <a:lnTo>
                      <a:pt x="7"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34" name="Freeform 222"/>
              <p:cNvSpPr>
                <a:spLocks/>
              </p:cNvSpPr>
              <p:nvPr/>
            </p:nvSpPr>
            <p:spPr bwMode="auto">
              <a:xfrm>
                <a:off x="4967" y="1710"/>
                <a:ext cx="7" cy="8"/>
              </a:xfrm>
              <a:custGeom>
                <a:avLst/>
                <a:gdLst>
                  <a:gd name="T0" fmla="*/ 7 w 7"/>
                  <a:gd name="T1" fmla="*/ 0 h 8"/>
                  <a:gd name="T2" fmla="*/ 0 w 7"/>
                  <a:gd name="T3" fmla="*/ 8 h 8"/>
                  <a:gd name="T4" fmla="*/ 7 w 7"/>
                  <a:gd name="T5" fmla="*/ 0 h 8"/>
                  <a:gd name="T6" fmla="*/ 0 60000 65536"/>
                  <a:gd name="T7" fmla="*/ 0 60000 65536"/>
                  <a:gd name="T8" fmla="*/ 0 60000 65536"/>
                  <a:gd name="T9" fmla="*/ 0 w 7"/>
                  <a:gd name="T10" fmla="*/ 0 h 8"/>
                  <a:gd name="T11" fmla="*/ 7 w 7"/>
                  <a:gd name="T12" fmla="*/ 8 h 8"/>
                </a:gdLst>
                <a:ahLst/>
                <a:cxnLst>
                  <a:cxn ang="T6">
                    <a:pos x="T0" y="T1"/>
                  </a:cxn>
                  <a:cxn ang="T7">
                    <a:pos x="T2" y="T3"/>
                  </a:cxn>
                  <a:cxn ang="T8">
                    <a:pos x="T4" y="T5"/>
                  </a:cxn>
                </a:cxnLst>
                <a:rect l="T9" t="T10" r="T11" b="T12"/>
                <a:pathLst>
                  <a:path w="7" h="8">
                    <a:moveTo>
                      <a:pt x="7" y="0"/>
                    </a:moveTo>
                    <a:lnTo>
                      <a:pt x="0" y="8"/>
                    </a:lnTo>
                    <a:lnTo>
                      <a:pt x="7"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35" name="Freeform 223"/>
              <p:cNvSpPr>
                <a:spLocks/>
              </p:cNvSpPr>
              <p:nvPr/>
            </p:nvSpPr>
            <p:spPr bwMode="auto">
              <a:xfrm>
                <a:off x="4667" y="1724"/>
                <a:ext cx="25" cy="27"/>
              </a:xfrm>
              <a:custGeom>
                <a:avLst/>
                <a:gdLst>
                  <a:gd name="T0" fmla="*/ 0 w 25"/>
                  <a:gd name="T1" fmla="*/ 0 h 27"/>
                  <a:gd name="T2" fmla="*/ 25 w 25"/>
                  <a:gd name="T3" fmla="*/ 27 h 27"/>
                  <a:gd name="T4" fmla="*/ 17 w 25"/>
                  <a:gd name="T5" fmla="*/ 27 h 27"/>
                  <a:gd name="T6" fmla="*/ 0 w 25"/>
                  <a:gd name="T7" fmla="*/ 0 h 27"/>
                  <a:gd name="T8" fmla="*/ 0 60000 65536"/>
                  <a:gd name="T9" fmla="*/ 0 60000 65536"/>
                  <a:gd name="T10" fmla="*/ 0 60000 65536"/>
                  <a:gd name="T11" fmla="*/ 0 60000 65536"/>
                  <a:gd name="T12" fmla="*/ 0 w 25"/>
                  <a:gd name="T13" fmla="*/ 0 h 27"/>
                  <a:gd name="T14" fmla="*/ 25 w 25"/>
                  <a:gd name="T15" fmla="*/ 27 h 27"/>
                </a:gdLst>
                <a:ahLst/>
                <a:cxnLst>
                  <a:cxn ang="T8">
                    <a:pos x="T0" y="T1"/>
                  </a:cxn>
                  <a:cxn ang="T9">
                    <a:pos x="T2" y="T3"/>
                  </a:cxn>
                  <a:cxn ang="T10">
                    <a:pos x="T4" y="T5"/>
                  </a:cxn>
                  <a:cxn ang="T11">
                    <a:pos x="T6" y="T7"/>
                  </a:cxn>
                </a:cxnLst>
                <a:rect l="T12" t="T13" r="T14" b="T15"/>
                <a:pathLst>
                  <a:path w="25" h="27">
                    <a:moveTo>
                      <a:pt x="0" y="0"/>
                    </a:moveTo>
                    <a:lnTo>
                      <a:pt x="25" y="27"/>
                    </a:lnTo>
                    <a:lnTo>
                      <a:pt x="17" y="27"/>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36" name="Freeform 224"/>
              <p:cNvSpPr>
                <a:spLocks/>
              </p:cNvSpPr>
              <p:nvPr/>
            </p:nvSpPr>
            <p:spPr bwMode="auto">
              <a:xfrm>
                <a:off x="4667" y="1724"/>
                <a:ext cx="25" cy="27"/>
              </a:xfrm>
              <a:custGeom>
                <a:avLst/>
                <a:gdLst>
                  <a:gd name="T0" fmla="*/ 0 w 25"/>
                  <a:gd name="T1" fmla="*/ 0 h 27"/>
                  <a:gd name="T2" fmla="*/ 25 w 25"/>
                  <a:gd name="T3" fmla="*/ 27 h 27"/>
                  <a:gd name="T4" fmla="*/ 17 w 25"/>
                  <a:gd name="T5" fmla="*/ 27 h 27"/>
                  <a:gd name="T6" fmla="*/ 0 w 25"/>
                  <a:gd name="T7" fmla="*/ 0 h 27"/>
                  <a:gd name="T8" fmla="*/ 0 60000 65536"/>
                  <a:gd name="T9" fmla="*/ 0 60000 65536"/>
                  <a:gd name="T10" fmla="*/ 0 60000 65536"/>
                  <a:gd name="T11" fmla="*/ 0 60000 65536"/>
                  <a:gd name="T12" fmla="*/ 0 w 25"/>
                  <a:gd name="T13" fmla="*/ 0 h 27"/>
                  <a:gd name="T14" fmla="*/ 25 w 25"/>
                  <a:gd name="T15" fmla="*/ 27 h 27"/>
                </a:gdLst>
                <a:ahLst/>
                <a:cxnLst>
                  <a:cxn ang="T8">
                    <a:pos x="T0" y="T1"/>
                  </a:cxn>
                  <a:cxn ang="T9">
                    <a:pos x="T2" y="T3"/>
                  </a:cxn>
                  <a:cxn ang="T10">
                    <a:pos x="T4" y="T5"/>
                  </a:cxn>
                  <a:cxn ang="T11">
                    <a:pos x="T6" y="T7"/>
                  </a:cxn>
                </a:cxnLst>
                <a:rect l="T12" t="T13" r="T14" b="T15"/>
                <a:pathLst>
                  <a:path w="25" h="27">
                    <a:moveTo>
                      <a:pt x="0" y="0"/>
                    </a:moveTo>
                    <a:lnTo>
                      <a:pt x="25" y="27"/>
                    </a:lnTo>
                    <a:lnTo>
                      <a:pt x="17" y="27"/>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37" name="Freeform 225"/>
              <p:cNvSpPr>
                <a:spLocks/>
              </p:cNvSpPr>
              <p:nvPr/>
            </p:nvSpPr>
            <p:spPr bwMode="auto">
              <a:xfrm>
                <a:off x="4772" y="1746"/>
                <a:ext cx="1" cy="13"/>
              </a:xfrm>
              <a:custGeom>
                <a:avLst/>
                <a:gdLst>
                  <a:gd name="T0" fmla="*/ 0 w 1"/>
                  <a:gd name="T1" fmla="*/ 0 h 13"/>
                  <a:gd name="T2" fmla="*/ 0 w 1"/>
                  <a:gd name="T3" fmla="*/ 13 h 13"/>
                  <a:gd name="T4" fmla="*/ 0 w 1"/>
                  <a:gd name="T5" fmla="*/ 0 h 13"/>
                  <a:gd name="T6" fmla="*/ 0 60000 65536"/>
                  <a:gd name="T7" fmla="*/ 0 60000 65536"/>
                  <a:gd name="T8" fmla="*/ 0 60000 65536"/>
                  <a:gd name="T9" fmla="*/ 0 w 1"/>
                  <a:gd name="T10" fmla="*/ 0 h 13"/>
                  <a:gd name="T11" fmla="*/ 1 w 1"/>
                  <a:gd name="T12" fmla="*/ 13 h 13"/>
                </a:gdLst>
                <a:ahLst/>
                <a:cxnLst>
                  <a:cxn ang="T6">
                    <a:pos x="T0" y="T1"/>
                  </a:cxn>
                  <a:cxn ang="T7">
                    <a:pos x="T2" y="T3"/>
                  </a:cxn>
                  <a:cxn ang="T8">
                    <a:pos x="T4" y="T5"/>
                  </a:cxn>
                </a:cxnLst>
                <a:rect l="T9" t="T10" r="T11" b="T12"/>
                <a:pathLst>
                  <a:path w="1" h="13">
                    <a:moveTo>
                      <a:pt x="0" y="0"/>
                    </a:moveTo>
                    <a:lnTo>
                      <a:pt x="0" y="13"/>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38" name="Freeform 226"/>
              <p:cNvSpPr>
                <a:spLocks/>
              </p:cNvSpPr>
              <p:nvPr/>
            </p:nvSpPr>
            <p:spPr bwMode="auto">
              <a:xfrm>
                <a:off x="4772" y="1746"/>
                <a:ext cx="1" cy="13"/>
              </a:xfrm>
              <a:custGeom>
                <a:avLst/>
                <a:gdLst>
                  <a:gd name="T0" fmla="*/ 0 w 1"/>
                  <a:gd name="T1" fmla="*/ 0 h 13"/>
                  <a:gd name="T2" fmla="*/ 0 w 1"/>
                  <a:gd name="T3" fmla="*/ 13 h 13"/>
                  <a:gd name="T4" fmla="*/ 0 w 1"/>
                  <a:gd name="T5" fmla="*/ 0 h 13"/>
                  <a:gd name="T6" fmla="*/ 0 60000 65536"/>
                  <a:gd name="T7" fmla="*/ 0 60000 65536"/>
                  <a:gd name="T8" fmla="*/ 0 60000 65536"/>
                  <a:gd name="T9" fmla="*/ 0 w 1"/>
                  <a:gd name="T10" fmla="*/ 0 h 13"/>
                  <a:gd name="T11" fmla="*/ 1 w 1"/>
                  <a:gd name="T12" fmla="*/ 13 h 13"/>
                </a:gdLst>
                <a:ahLst/>
                <a:cxnLst>
                  <a:cxn ang="T6">
                    <a:pos x="T0" y="T1"/>
                  </a:cxn>
                  <a:cxn ang="T7">
                    <a:pos x="T2" y="T3"/>
                  </a:cxn>
                  <a:cxn ang="T8">
                    <a:pos x="T4" y="T5"/>
                  </a:cxn>
                </a:cxnLst>
                <a:rect l="T9" t="T10" r="T11" b="T12"/>
                <a:pathLst>
                  <a:path w="1" h="13">
                    <a:moveTo>
                      <a:pt x="0" y="0"/>
                    </a:moveTo>
                    <a:lnTo>
                      <a:pt x="0" y="13"/>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39" name="Freeform 227"/>
              <p:cNvSpPr>
                <a:spLocks/>
              </p:cNvSpPr>
              <p:nvPr/>
            </p:nvSpPr>
            <p:spPr bwMode="auto">
              <a:xfrm>
                <a:off x="4929" y="1746"/>
                <a:ext cx="20" cy="54"/>
              </a:xfrm>
              <a:custGeom>
                <a:avLst/>
                <a:gdLst>
                  <a:gd name="T0" fmla="*/ 20 w 20"/>
                  <a:gd name="T1" fmla="*/ 0 h 54"/>
                  <a:gd name="T2" fmla="*/ 7 w 20"/>
                  <a:gd name="T3" fmla="*/ 19 h 54"/>
                  <a:gd name="T4" fmla="*/ 20 w 20"/>
                  <a:gd name="T5" fmla="*/ 54 h 54"/>
                  <a:gd name="T6" fmla="*/ 7 w 20"/>
                  <a:gd name="T7" fmla="*/ 41 h 54"/>
                  <a:gd name="T8" fmla="*/ 0 w 20"/>
                  <a:gd name="T9" fmla="*/ 41 h 54"/>
                  <a:gd name="T10" fmla="*/ 7 w 20"/>
                  <a:gd name="T11" fmla="*/ 33 h 54"/>
                  <a:gd name="T12" fmla="*/ 0 w 20"/>
                  <a:gd name="T13" fmla="*/ 19 h 54"/>
                  <a:gd name="T14" fmla="*/ 20 w 20"/>
                  <a:gd name="T15" fmla="*/ 0 h 54"/>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54"/>
                  <a:gd name="T26" fmla="*/ 20 w 20"/>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54">
                    <a:moveTo>
                      <a:pt x="20" y="0"/>
                    </a:moveTo>
                    <a:lnTo>
                      <a:pt x="7" y="19"/>
                    </a:lnTo>
                    <a:lnTo>
                      <a:pt x="20" y="54"/>
                    </a:lnTo>
                    <a:lnTo>
                      <a:pt x="7" y="41"/>
                    </a:lnTo>
                    <a:lnTo>
                      <a:pt x="0" y="41"/>
                    </a:lnTo>
                    <a:lnTo>
                      <a:pt x="7" y="33"/>
                    </a:lnTo>
                    <a:lnTo>
                      <a:pt x="0" y="19"/>
                    </a:lnTo>
                    <a:lnTo>
                      <a:pt x="2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40" name="Freeform 228"/>
              <p:cNvSpPr>
                <a:spLocks/>
              </p:cNvSpPr>
              <p:nvPr/>
            </p:nvSpPr>
            <p:spPr bwMode="auto">
              <a:xfrm>
                <a:off x="4929" y="1746"/>
                <a:ext cx="20" cy="54"/>
              </a:xfrm>
              <a:custGeom>
                <a:avLst/>
                <a:gdLst>
                  <a:gd name="T0" fmla="*/ 20 w 20"/>
                  <a:gd name="T1" fmla="*/ 0 h 54"/>
                  <a:gd name="T2" fmla="*/ 7 w 20"/>
                  <a:gd name="T3" fmla="*/ 19 h 54"/>
                  <a:gd name="T4" fmla="*/ 20 w 20"/>
                  <a:gd name="T5" fmla="*/ 54 h 54"/>
                  <a:gd name="T6" fmla="*/ 7 w 20"/>
                  <a:gd name="T7" fmla="*/ 41 h 54"/>
                  <a:gd name="T8" fmla="*/ 0 w 20"/>
                  <a:gd name="T9" fmla="*/ 41 h 54"/>
                  <a:gd name="T10" fmla="*/ 7 w 20"/>
                  <a:gd name="T11" fmla="*/ 33 h 54"/>
                  <a:gd name="T12" fmla="*/ 0 w 20"/>
                  <a:gd name="T13" fmla="*/ 19 h 54"/>
                  <a:gd name="T14" fmla="*/ 20 w 20"/>
                  <a:gd name="T15" fmla="*/ 0 h 54"/>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54"/>
                  <a:gd name="T26" fmla="*/ 20 w 20"/>
                  <a:gd name="T27" fmla="*/ 54 h 5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54">
                    <a:moveTo>
                      <a:pt x="20" y="0"/>
                    </a:moveTo>
                    <a:lnTo>
                      <a:pt x="7" y="19"/>
                    </a:lnTo>
                    <a:lnTo>
                      <a:pt x="20" y="54"/>
                    </a:lnTo>
                    <a:lnTo>
                      <a:pt x="7" y="41"/>
                    </a:lnTo>
                    <a:lnTo>
                      <a:pt x="0" y="41"/>
                    </a:lnTo>
                    <a:lnTo>
                      <a:pt x="7" y="33"/>
                    </a:lnTo>
                    <a:lnTo>
                      <a:pt x="0" y="19"/>
                    </a:lnTo>
                    <a:lnTo>
                      <a:pt x="2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41" name="Freeform 229"/>
              <p:cNvSpPr>
                <a:spLocks/>
              </p:cNvSpPr>
              <p:nvPr/>
            </p:nvSpPr>
            <p:spPr bwMode="auto">
              <a:xfrm>
                <a:off x="4979" y="1751"/>
                <a:ext cx="7" cy="1"/>
              </a:xfrm>
              <a:custGeom>
                <a:avLst/>
                <a:gdLst>
                  <a:gd name="T0" fmla="*/ 0 w 7"/>
                  <a:gd name="T1" fmla="*/ 0 h 1"/>
                  <a:gd name="T2" fmla="*/ 7 w 7"/>
                  <a:gd name="T3" fmla="*/ 0 h 1"/>
                  <a:gd name="T4" fmla="*/ 0 w 7"/>
                  <a:gd name="T5" fmla="*/ 0 h 1"/>
                  <a:gd name="T6" fmla="*/ 0 60000 65536"/>
                  <a:gd name="T7" fmla="*/ 0 60000 65536"/>
                  <a:gd name="T8" fmla="*/ 0 60000 65536"/>
                  <a:gd name="T9" fmla="*/ 0 w 7"/>
                  <a:gd name="T10" fmla="*/ 0 h 1"/>
                  <a:gd name="T11" fmla="*/ 7 w 7"/>
                  <a:gd name="T12" fmla="*/ 1 h 1"/>
                </a:gdLst>
                <a:ahLst/>
                <a:cxnLst>
                  <a:cxn ang="T6">
                    <a:pos x="T0" y="T1"/>
                  </a:cxn>
                  <a:cxn ang="T7">
                    <a:pos x="T2" y="T3"/>
                  </a:cxn>
                  <a:cxn ang="T8">
                    <a:pos x="T4" y="T5"/>
                  </a:cxn>
                </a:cxnLst>
                <a:rect l="T9" t="T10" r="T11" b="T12"/>
                <a:pathLst>
                  <a:path w="7" h="1">
                    <a:moveTo>
                      <a:pt x="0" y="0"/>
                    </a:moveTo>
                    <a:lnTo>
                      <a:pt x="7" y="0"/>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42" name="Freeform 230"/>
              <p:cNvSpPr>
                <a:spLocks/>
              </p:cNvSpPr>
              <p:nvPr/>
            </p:nvSpPr>
            <p:spPr bwMode="auto">
              <a:xfrm>
                <a:off x="4979" y="1751"/>
                <a:ext cx="7" cy="1"/>
              </a:xfrm>
              <a:custGeom>
                <a:avLst/>
                <a:gdLst>
                  <a:gd name="T0" fmla="*/ 0 w 7"/>
                  <a:gd name="T1" fmla="*/ 0 h 1"/>
                  <a:gd name="T2" fmla="*/ 7 w 7"/>
                  <a:gd name="T3" fmla="*/ 0 h 1"/>
                  <a:gd name="T4" fmla="*/ 0 w 7"/>
                  <a:gd name="T5" fmla="*/ 0 h 1"/>
                  <a:gd name="T6" fmla="*/ 0 60000 65536"/>
                  <a:gd name="T7" fmla="*/ 0 60000 65536"/>
                  <a:gd name="T8" fmla="*/ 0 60000 65536"/>
                  <a:gd name="T9" fmla="*/ 0 w 7"/>
                  <a:gd name="T10" fmla="*/ 0 h 1"/>
                  <a:gd name="T11" fmla="*/ 7 w 7"/>
                  <a:gd name="T12" fmla="*/ 1 h 1"/>
                </a:gdLst>
                <a:ahLst/>
                <a:cxnLst>
                  <a:cxn ang="T6">
                    <a:pos x="T0" y="T1"/>
                  </a:cxn>
                  <a:cxn ang="T7">
                    <a:pos x="T2" y="T3"/>
                  </a:cxn>
                  <a:cxn ang="T8">
                    <a:pos x="T4" y="T5"/>
                  </a:cxn>
                </a:cxnLst>
                <a:rect l="T9" t="T10" r="T11" b="T12"/>
                <a:pathLst>
                  <a:path w="7" h="1">
                    <a:moveTo>
                      <a:pt x="0" y="0"/>
                    </a:moveTo>
                    <a:lnTo>
                      <a:pt x="7" y="0"/>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43" name="Freeform 231"/>
              <p:cNvSpPr>
                <a:spLocks/>
              </p:cNvSpPr>
              <p:nvPr/>
            </p:nvSpPr>
            <p:spPr bwMode="auto">
              <a:xfrm>
                <a:off x="4697" y="1759"/>
                <a:ext cx="57" cy="61"/>
              </a:xfrm>
              <a:custGeom>
                <a:avLst/>
                <a:gdLst>
                  <a:gd name="T0" fmla="*/ 0 w 57"/>
                  <a:gd name="T1" fmla="*/ 0 h 61"/>
                  <a:gd name="T2" fmla="*/ 57 w 57"/>
                  <a:gd name="T3" fmla="*/ 61 h 61"/>
                  <a:gd name="T4" fmla="*/ 25 w 57"/>
                  <a:gd name="T5" fmla="*/ 34 h 61"/>
                  <a:gd name="T6" fmla="*/ 0 w 57"/>
                  <a:gd name="T7" fmla="*/ 0 h 61"/>
                  <a:gd name="T8" fmla="*/ 0 60000 65536"/>
                  <a:gd name="T9" fmla="*/ 0 60000 65536"/>
                  <a:gd name="T10" fmla="*/ 0 60000 65536"/>
                  <a:gd name="T11" fmla="*/ 0 60000 65536"/>
                  <a:gd name="T12" fmla="*/ 0 w 57"/>
                  <a:gd name="T13" fmla="*/ 0 h 61"/>
                  <a:gd name="T14" fmla="*/ 57 w 57"/>
                  <a:gd name="T15" fmla="*/ 61 h 61"/>
                </a:gdLst>
                <a:ahLst/>
                <a:cxnLst>
                  <a:cxn ang="T8">
                    <a:pos x="T0" y="T1"/>
                  </a:cxn>
                  <a:cxn ang="T9">
                    <a:pos x="T2" y="T3"/>
                  </a:cxn>
                  <a:cxn ang="T10">
                    <a:pos x="T4" y="T5"/>
                  </a:cxn>
                  <a:cxn ang="T11">
                    <a:pos x="T6" y="T7"/>
                  </a:cxn>
                </a:cxnLst>
                <a:rect l="T12" t="T13" r="T14" b="T15"/>
                <a:pathLst>
                  <a:path w="57" h="61">
                    <a:moveTo>
                      <a:pt x="0" y="0"/>
                    </a:moveTo>
                    <a:lnTo>
                      <a:pt x="57" y="61"/>
                    </a:lnTo>
                    <a:lnTo>
                      <a:pt x="25" y="34"/>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44" name="Freeform 232"/>
              <p:cNvSpPr>
                <a:spLocks/>
              </p:cNvSpPr>
              <p:nvPr/>
            </p:nvSpPr>
            <p:spPr bwMode="auto">
              <a:xfrm>
                <a:off x="4697" y="1759"/>
                <a:ext cx="57" cy="61"/>
              </a:xfrm>
              <a:custGeom>
                <a:avLst/>
                <a:gdLst>
                  <a:gd name="T0" fmla="*/ 0 w 57"/>
                  <a:gd name="T1" fmla="*/ 0 h 61"/>
                  <a:gd name="T2" fmla="*/ 57 w 57"/>
                  <a:gd name="T3" fmla="*/ 61 h 61"/>
                  <a:gd name="T4" fmla="*/ 25 w 57"/>
                  <a:gd name="T5" fmla="*/ 34 h 61"/>
                  <a:gd name="T6" fmla="*/ 0 w 57"/>
                  <a:gd name="T7" fmla="*/ 0 h 61"/>
                  <a:gd name="T8" fmla="*/ 0 60000 65536"/>
                  <a:gd name="T9" fmla="*/ 0 60000 65536"/>
                  <a:gd name="T10" fmla="*/ 0 60000 65536"/>
                  <a:gd name="T11" fmla="*/ 0 60000 65536"/>
                  <a:gd name="T12" fmla="*/ 0 w 57"/>
                  <a:gd name="T13" fmla="*/ 0 h 61"/>
                  <a:gd name="T14" fmla="*/ 57 w 57"/>
                  <a:gd name="T15" fmla="*/ 61 h 61"/>
                </a:gdLst>
                <a:ahLst/>
                <a:cxnLst>
                  <a:cxn ang="T8">
                    <a:pos x="T0" y="T1"/>
                  </a:cxn>
                  <a:cxn ang="T9">
                    <a:pos x="T2" y="T3"/>
                  </a:cxn>
                  <a:cxn ang="T10">
                    <a:pos x="T4" y="T5"/>
                  </a:cxn>
                  <a:cxn ang="T11">
                    <a:pos x="T6" y="T7"/>
                  </a:cxn>
                </a:cxnLst>
                <a:rect l="T12" t="T13" r="T14" b="T15"/>
                <a:pathLst>
                  <a:path w="57" h="61">
                    <a:moveTo>
                      <a:pt x="0" y="0"/>
                    </a:moveTo>
                    <a:lnTo>
                      <a:pt x="57" y="61"/>
                    </a:lnTo>
                    <a:lnTo>
                      <a:pt x="25" y="34"/>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45" name="Freeform 233"/>
              <p:cNvSpPr>
                <a:spLocks/>
              </p:cNvSpPr>
              <p:nvPr/>
            </p:nvSpPr>
            <p:spPr bwMode="auto">
              <a:xfrm>
                <a:off x="4836" y="1759"/>
                <a:ext cx="6" cy="143"/>
              </a:xfrm>
              <a:custGeom>
                <a:avLst/>
                <a:gdLst>
                  <a:gd name="T0" fmla="*/ 0 w 6"/>
                  <a:gd name="T1" fmla="*/ 0 h 143"/>
                  <a:gd name="T2" fmla="*/ 0 w 6"/>
                  <a:gd name="T3" fmla="*/ 102 h 143"/>
                  <a:gd name="T4" fmla="*/ 6 w 6"/>
                  <a:gd name="T5" fmla="*/ 82 h 143"/>
                  <a:gd name="T6" fmla="*/ 6 w 6"/>
                  <a:gd name="T7" fmla="*/ 110 h 143"/>
                  <a:gd name="T8" fmla="*/ 0 w 6"/>
                  <a:gd name="T9" fmla="*/ 143 h 143"/>
                  <a:gd name="T10" fmla="*/ 0 w 6"/>
                  <a:gd name="T11" fmla="*/ 0 h 143"/>
                  <a:gd name="T12" fmla="*/ 0 60000 65536"/>
                  <a:gd name="T13" fmla="*/ 0 60000 65536"/>
                  <a:gd name="T14" fmla="*/ 0 60000 65536"/>
                  <a:gd name="T15" fmla="*/ 0 60000 65536"/>
                  <a:gd name="T16" fmla="*/ 0 60000 65536"/>
                  <a:gd name="T17" fmla="*/ 0 60000 65536"/>
                  <a:gd name="T18" fmla="*/ 0 w 6"/>
                  <a:gd name="T19" fmla="*/ 0 h 143"/>
                  <a:gd name="T20" fmla="*/ 6 w 6"/>
                  <a:gd name="T21" fmla="*/ 143 h 143"/>
                </a:gdLst>
                <a:ahLst/>
                <a:cxnLst>
                  <a:cxn ang="T12">
                    <a:pos x="T0" y="T1"/>
                  </a:cxn>
                  <a:cxn ang="T13">
                    <a:pos x="T2" y="T3"/>
                  </a:cxn>
                  <a:cxn ang="T14">
                    <a:pos x="T4" y="T5"/>
                  </a:cxn>
                  <a:cxn ang="T15">
                    <a:pos x="T6" y="T7"/>
                  </a:cxn>
                  <a:cxn ang="T16">
                    <a:pos x="T8" y="T9"/>
                  </a:cxn>
                  <a:cxn ang="T17">
                    <a:pos x="T10" y="T11"/>
                  </a:cxn>
                </a:cxnLst>
                <a:rect l="T18" t="T19" r="T20" b="T21"/>
                <a:pathLst>
                  <a:path w="6" h="143">
                    <a:moveTo>
                      <a:pt x="0" y="0"/>
                    </a:moveTo>
                    <a:lnTo>
                      <a:pt x="0" y="102"/>
                    </a:lnTo>
                    <a:lnTo>
                      <a:pt x="6" y="82"/>
                    </a:lnTo>
                    <a:lnTo>
                      <a:pt x="6" y="110"/>
                    </a:lnTo>
                    <a:lnTo>
                      <a:pt x="0" y="143"/>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46" name="Freeform 234"/>
              <p:cNvSpPr>
                <a:spLocks/>
              </p:cNvSpPr>
              <p:nvPr/>
            </p:nvSpPr>
            <p:spPr bwMode="auto">
              <a:xfrm>
                <a:off x="4836" y="1759"/>
                <a:ext cx="6" cy="143"/>
              </a:xfrm>
              <a:custGeom>
                <a:avLst/>
                <a:gdLst>
                  <a:gd name="T0" fmla="*/ 0 w 6"/>
                  <a:gd name="T1" fmla="*/ 0 h 143"/>
                  <a:gd name="T2" fmla="*/ 0 w 6"/>
                  <a:gd name="T3" fmla="*/ 102 h 143"/>
                  <a:gd name="T4" fmla="*/ 6 w 6"/>
                  <a:gd name="T5" fmla="*/ 82 h 143"/>
                  <a:gd name="T6" fmla="*/ 6 w 6"/>
                  <a:gd name="T7" fmla="*/ 110 h 143"/>
                  <a:gd name="T8" fmla="*/ 0 w 6"/>
                  <a:gd name="T9" fmla="*/ 143 h 143"/>
                  <a:gd name="T10" fmla="*/ 0 w 6"/>
                  <a:gd name="T11" fmla="*/ 0 h 143"/>
                  <a:gd name="T12" fmla="*/ 0 60000 65536"/>
                  <a:gd name="T13" fmla="*/ 0 60000 65536"/>
                  <a:gd name="T14" fmla="*/ 0 60000 65536"/>
                  <a:gd name="T15" fmla="*/ 0 60000 65536"/>
                  <a:gd name="T16" fmla="*/ 0 60000 65536"/>
                  <a:gd name="T17" fmla="*/ 0 60000 65536"/>
                  <a:gd name="T18" fmla="*/ 0 w 6"/>
                  <a:gd name="T19" fmla="*/ 0 h 143"/>
                  <a:gd name="T20" fmla="*/ 6 w 6"/>
                  <a:gd name="T21" fmla="*/ 143 h 143"/>
                </a:gdLst>
                <a:ahLst/>
                <a:cxnLst>
                  <a:cxn ang="T12">
                    <a:pos x="T0" y="T1"/>
                  </a:cxn>
                  <a:cxn ang="T13">
                    <a:pos x="T2" y="T3"/>
                  </a:cxn>
                  <a:cxn ang="T14">
                    <a:pos x="T4" y="T5"/>
                  </a:cxn>
                  <a:cxn ang="T15">
                    <a:pos x="T6" y="T7"/>
                  </a:cxn>
                  <a:cxn ang="T16">
                    <a:pos x="T8" y="T9"/>
                  </a:cxn>
                  <a:cxn ang="T17">
                    <a:pos x="T10" y="T11"/>
                  </a:cxn>
                </a:cxnLst>
                <a:rect l="T18" t="T19" r="T20" b="T21"/>
                <a:pathLst>
                  <a:path w="6" h="143">
                    <a:moveTo>
                      <a:pt x="0" y="0"/>
                    </a:moveTo>
                    <a:lnTo>
                      <a:pt x="0" y="102"/>
                    </a:lnTo>
                    <a:lnTo>
                      <a:pt x="6" y="82"/>
                    </a:lnTo>
                    <a:lnTo>
                      <a:pt x="6" y="110"/>
                    </a:lnTo>
                    <a:lnTo>
                      <a:pt x="0" y="143"/>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47" name="Freeform 235"/>
              <p:cNvSpPr>
                <a:spLocks/>
              </p:cNvSpPr>
              <p:nvPr/>
            </p:nvSpPr>
            <p:spPr bwMode="auto">
              <a:xfrm>
                <a:off x="4849" y="1765"/>
                <a:ext cx="5" cy="35"/>
              </a:xfrm>
              <a:custGeom>
                <a:avLst/>
                <a:gdLst>
                  <a:gd name="T0" fmla="*/ 5 w 5"/>
                  <a:gd name="T1" fmla="*/ 0 h 35"/>
                  <a:gd name="T2" fmla="*/ 5 w 5"/>
                  <a:gd name="T3" fmla="*/ 22 h 35"/>
                  <a:gd name="T4" fmla="*/ 0 w 5"/>
                  <a:gd name="T5" fmla="*/ 35 h 35"/>
                  <a:gd name="T6" fmla="*/ 0 w 5"/>
                  <a:gd name="T7" fmla="*/ 14 h 35"/>
                  <a:gd name="T8" fmla="*/ 5 w 5"/>
                  <a:gd name="T9" fmla="*/ 0 h 35"/>
                  <a:gd name="T10" fmla="*/ 0 60000 65536"/>
                  <a:gd name="T11" fmla="*/ 0 60000 65536"/>
                  <a:gd name="T12" fmla="*/ 0 60000 65536"/>
                  <a:gd name="T13" fmla="*/ 0 60000 65536"/>
                  <a:gd name="T14" fmla="*/ 0 60000 65536"/>
                  <a:gd name="T15" fmla="*/ 0 w 5"/>
                  <a:gd name="T16" fmla="*/ 0 h 35"/>
                  <a:gd name="T17" fmla="*/ 5 w 5"/>
                  <a:gd name="T18" fmla="*/ 35 h 35"/>
                </a:gdLst>
                <a:ahLst/>
                <a:cxnLst>
                  <a:cxn ang="T10">
                    <a:pos x="T0" y="T1"/>
                  </a:cxn>
                  <a:cxn ang="T11">
                    <a:pos x="T2" y="T3"/>
                  </a:cxn>
                  <a:cxn ang="T12">
                    <a:pos x="T4" y="T5"/>
                  </a:cxn>
                  <a:cxn ang="T13">
                    <a:pos x="T6" y="T7"/>
                  </a:cxn>
                  <a:cxn ang="T14">
                    <a:pos x="T8" y="T9"/>
                  </a:cxn>
                </a:cxnLst>
                <a:rect l="T15" t="T16" r="T17" b="T18"/>
                <a:pathLst>
                  <a:path w="5" h="35">
                    <a:moveTo>
                      <a:pt x="5" y="0"/>
                    </a:moveTo>
                    <a:lnTo>
                      <a:pt x="5" y="22"/>
                    </a:lnTo>
                    <a:lnTo>
                      <a:pt x="0" y="35"/>
                    </a:lnTo>
                    <a:lnTo>
                      <a:pt x="0" y="14"/>
                    </a:lnTo>
                    <a:lnTo>
                      <a:pt x="5"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48" name="Freeform 236"/>
              <p:cNvSpPr>
                <a:spLocks/>
              </p:cNvSpPr>
              <p:nvPr/>
            </p:nvSpPr>
            <p:spPr bwMode="auto">
              <a:xfrm>
                <a:off x="4849" y="1765"/>
                <a:ext cx="5" cy="35"/>
              </a:xfrm>
              <a:custGeom>
                <a:avLst/>
                <a:gdLst>
                  <a:gd name="T0" fmla="*/ 5 w 5"/>
                  <a:gd name="T1" fmla="*/ 0 h 35"/>
                  <a:gd name="T2" fmla="*/ 5 w 5"/>
                  <a:gd name="T3" fmla="*/ 22 h 35"/>
                  <a:gd name="T4" fmla="*/ 0 w 5"/>
                  <a:gd name="T5" fmla="*/ 35 h 35"/>
                  <a:gd name="T6" fmla="*/ 0 w 5"/>
                  <a:gd name="T7" fmla="*/ 14 h 35"/>
                  <a:gd name="T8" fmla="*/ 5 w 5"/>
                  <a:gd name="T9" fmla="*/ 0 h 35"/>
                  <a:gd name="T10" fmla="*/ 0 60000 65536"/>
                  <a:gd name="T11" fmla="*/ 0 60000 65536"/>
                  <a:gd name="T12" fmla="*/ 0 60000 65536"/>
                  <a:gd name="T13" fmla="*/ 0 60000 65536"/>
                  <a:gd name="T14" fmla="*/ 0 60000 65536"/>
                  <a:gd name="T15" fmla="*/ 0 w 5"/>
                  <a:gd name="T16" fmla="*/ 0 h 35"/>
                  <a:gd name="T17" fmla="*/ 5 w 5"/>
                  <a:gd name="T18" fmla="*/ 35 h 35"/>
                </a:gdLst>
                <a:ahLst/>
                <a:cxnLst>
                  <a:cxn ang="T10">
                    <a:pos x="T0" y="T1"/>
                  </a:cxn>
                  <a:cxn ang="T11">
                    <a:pos x="T2" y="T3"/>
                  </a:cxn>
                  <a:cxn ang="T12">
                    <a:pos x="T4" y="T5"/>
                  </a:cxn>
                  <a:cxn ang="T13">
                    <a:pos x="T6" y="T7"/>
                  </a:cxn>
                  <a:cxn ang="T14">
                    <a:pos x="T8" y="T9"/>
                  </a:cxn>
                </a:cxnLst>
                <a:rect l="T15" t="T16" r="T17" b="T18"/>
                <a:pathLst>
                  <a:path w="5" h="35">
                    <a:moveTo>
                      <a:pt x="5" y="0"/>
                    </a:moveTo>
                    <a:lnTo>
                      <a:pt x="5" y="22"/>
                    </a:lnTo>
                    <a:lnTo>
                      <a:pt x="0" y="35"/>
                    </a:lnTo>
                    <a:lnTo>
                      <a:pt x="0" y="14"/>
                    </a:lnTo>
                    <a:lnTo>
                      <a:pt x="5"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49" name="Freeform 237"/>
              <p:cNvSpPr>
                <a:spLocks/>
              </p:cNvSpPr>
              <p:nvPr/>
            </p:nvSpPr>
            <p:spPr bwMode="auto">
              <a:xfrm>
                <a:off x="4999" y="1765"/>
                <a:ext cx="5" cy="14"/>
              </a:xfrm>
              <a:custGeom>
                <a:avLst/>
                <a:gdLst>
                  <a:gd name="T0" fmla="*/ 0 w 5"/>
                  <a:gd name="T1" fmla="*/ 0 h 14"/>
                  <a:gd name="T2" fmla="*/ 5 w 5"/>
                  <a:gd name="T3" fmla="*/ 14 h 14"/>
                  <a:gd name="T4" fmla="*/ 0 w 5"/>
                  <a:gd name="T5" fmla="*/ 0 h 14"/>
                  <a:gd name="T6" fmla="*/ 0 60000 65536"/>
                  <a:gd name="T7" fmla="*/ 0 60000 65536"/>
                  <a:gd name="T8" fmla="*/ 0 60000 65536"/>
                  <a:gd name="T9" fmla="*/ 0 w 5"/>
                  <a:gd name="T10" fmla="*/ 0 h 14"/>
                  <a:gd name="T11" fmla="*/ 5 w 5"/>
                  <a:gd name="T12" fmla="*/ 14 h 14"/>
                </a:gdLst>
                <a:ahLst/>
                <a:cxnLst>
                  <a:cxn ang="T6">
                    <a:pos x="T0" y="T1"/>
                  </a:cxn>
                  <a:cxn ang="T7">
                    <a:pos x="T2" y="T3"/>
                  </a:cxn>
                  <a:cxn ang="T8">
                    <a:pos x="T4" y="T5"/>
                  </a:cxn>
                </a:cxnLst>
                <a:rect l="T9" t="T10" r="T11" b="T12"/>
                <a:pathLst>
                  <a:path w="5" h="14">
                    <a:moveTo>
                      <a:pt x="0" y="0"/>
                    </a:moveTo>
                    <a:lnTo>
                      <a:pt x="5" y="14"/>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50" name="Freeform 238"/>
              <p:cNvSpPr>
                <a:spLocks/>
              </p:cNvSpPr>
              <p:nvPr/>
            </p:nvSpPr>
            <p:spPr bwMode="auto">
              <a:xfrm>
                <a:off x="4999" y="1765"/>
                <a:ext cx="5" cy="14"/>
              </a:xfrm>
              <a:custGeom>
                <a:avLst/>
                <a:gdLst>
                  <a:gd name="T0" fmla="*/ 0 w 5"/>
                  <a:gd name="T1" fmla="*/ 0 h 14"/>
                  <a:gd name="T2" fmla="*/ 5 w 5"/>
                  <a:gd name="T3" fmla="*/ 14 h 14"/>
                  <a:gd name="T4" fmla="*/ 0 w 5"/>
                  <a:gd name="T5" fmla="*/ 0 h 14"/>
                  <a:gd name="T6" fmla="*/ 0 60000 65536"/>
                  <a:gd name="T7" fmla="*/ 0 60000 65536"/>
                  <a:gd name="T8" fmla="*/ 0 60000 65536"/>
                  <a:gd name="T9" fmla="*/ 0 w 5"/>
                  <a:gd name="T10" fmla="*/ 0 h 14"/>
                  <a:gd name="T11" fmla="*/ 5 w 5"/>
                  <a:gd name="T12" fmla="*/ 14 h 14"/>
                </a:gdLst>
                <a:ahLst/>
                <a:cxnLst>
                  <a:cxn ang="T6">
                    <a:pos x="T0" y="T1"/>
                  </a:cxn>
                  <a:cxn ang="T7">
                    <a:pos x="T2" y="T3"/>
                  </a:cxn>
                  <a:cxn ang="T8">
                    <a:pos x="T4" y="T5"/>
                  </a:cxn>
                </a:cxnLst>
                <a:rect l="T9" t="T10" r="T11" b="T12"/>
                <a:pathLst>
                  <a:path w="5" h="14">
                    <a:moveTo>
                      <a:pt x="0" y="0"/>
                    </a:moveTo>
                    <a:lnTo>
                      <a:pt x="5" y="14"/>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51" name="Freeform 239"/>
              <p:cNvSpPr>
                <a:spLocks/>
              </p:cNvSpPr>
              <p:nvPr/>
            </p:nvSpPr>
            <p:spPr bwMode="auto">
              <a:xfrm>
                <a:off x="4779" y="1779"/>
                <a:ext cx="6" cy="27"/>
              </a:xfrm>
              <a:custGeom>
                <a:avLst/>
                <a:gdLst>
                  <a:gd name="T0" fmla="*/ 0 w 6"/>
                  <a:gd name="T1" fmla="*/ 0 h 27"/>
                  <a:gd name="T2" fmla="*/ 6 w 6"/>
                  <a:gd name="T3" fmla="*/ 27 h 27"/>
                  <a:gd name="T4" fmla="*/ 0 w 6"/>
                  <a:gd name="T5" fmla="*/ 0 h 27"/>
                  <a:gd name="T6" fmla="*/ 0 60000 65536"/>
                  <a:gd name="T7" fmla="*/ 0 60000 65536"/>
                  <a:gd name="T8" fmla="*/ 0 60000 65536"/>
                  <a:gd name="T9" fmla="*/ 0 w 6"/>
                  <a:gd name="T10" fmla="*/ 0 h 27"/>
                  <a:gd name="T11" fmla="*/ 6 w 6"/>
                  <a:gd name="T12" fmla="*/ 27 h 27"/>
                </a:gdLst>
                <a:ahLst/>
                <a:cxnLst>
                  <a:cxn ang="T6">
                    <a:pos x="T0" y="T1"/>
                  </a:cxn>
                  <a:cxn ang="T7">
                    <a:pos x="T2" y="T3"/>
                  </a:cxn>
                  <a:cxn ang="T8">
                    <a:pos x="T4" y="T5"/>
                  </a:cxn>
                </a:cxnLst>
                <a:rect l="T9" t="T10" r="T11" b="T12"/>
                <a:pathLst>
                  <a:path w="6" h="27">
                    <a:moveTo>
                      <a:pt x="0" y="0"/>
                    </a:moveTo>
                    <a:lnTo>
                      <a:pt x="6" y="27"/>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52" name="Freeform 240"/>
              <p:cNvSpPr>
                <a:spLocks/>
              </p:cNvSpPr>
              <p:nvPr/>
            </p:nvSpPr>
            <p:spPr bwMode="auto">
              <a:xfrm>
                <a:off x="4779" y="1779"/>
                <a:ext cx="6" cy="27"/>
              </a:xfrm>
              <a:custGeom>
                <a:avLst/>
                <a:gdLst>
                  <a:gd name="T0" fmla="*/ 0 w 6"/>
                  <a:gd name="T1" fmla="*/ 0 h 27"/>
                  <a:gd name="T2" fmla="*/ 6 w 6"/>
                  <a:gd name="T3" fmla="*/ 27 h 27"/>
                  <a:gd name="T4" fmla="*/ 0 w 6"/>
                  <a:gd name="T5" fmla="*/ 0 h 27"/>
                  <a:gd name="T6" fmla="*/ 0 60000 65536"/>
                  <a:gd name="T7" fmla="*/ 0 60000 65536"/>
                  <a:gd name="T8" fmla="*/ 0 60000 65536"/>
                  <a:gd name="T9" fmla="*/ 0 w 6"/>
                  <a:gd name="T10" fmla="*/ 0 h 27"/>
                  <a:gd name="T11" fmla="*/ 6 w 6"/>
                  <a:gd name="T12" fmla="*/ 27 h 27"/>
                </a:gdLst>
                <a:ahLst/>
                <a:cxnLst>
                  <a:cxn ang="T6">
                    <a:pos x="T0" y="T1"/>
                  </a:cxn>
                  <a:cxn ang="T7">
                    <a:pos x="T2" y="T3"/>
                  </a:cxn>
                  <a:cxn ang="T8">
                    <a:pos x="T4" y="T5"/>
                  </a:cxn>
                </a:cxnLst>
                <a:rect l="T9" t="T10" r="T11" b="T12"/>
                <a:pathLst>
                  <a:path w="6" h="27">
                    <a:moveTo>
                      <a:pt x="0" y="0"/>
                    </a:moveTo>
                    <a:lnTo>
                      <a:pt x="6" y="27"/>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53" name="Freeform 241"/>
              <p:cNvSpPr>
                <a:spLocks/>
              </p:cNvSpPr>
              <p:nvPr/>
            </p:nvSpPr>
            <p:spPr bwMode="auto">
              <a:xfrm>
                <a:off x="5011" y="1787"/>
                <a:ext cx="6" cy="19"/>
              </a:xfrm>
              <a:custGeom>
                <a:avLst/>
                <a:gdLst>
                  <a:gd name="T0" fmla="*/ 0 w 6"/>
                  <a:gd name="T1" fmla="*/ 0 h 19"/>
                  <a:gd name="T2" fmla="*/ 6 w 6"/>
                  <a:gd name="T3" fmla="*/ 19 h 19"/>
                  <a:gd name="T4" fmla="*/ 0 w 6"/>
                  <a:gd name="T5" fmla="*/ 0 h 19"/>
                  <a:gd name="T6" fmla="*/ 0 60000 65536"/>
                  <a:gd name="T7" fmla="*/ 0 60000 65536"/>
                  <a:gd name="T8" fmla="*/ 0 60000 65536"/>
                  <a:gd name="T9" fmla="*/ 0 w 6"/>
                  <a:gd name="T10" fmla="*/ 0 h 19"/>
                  <a:gd name="T11" fmla="*/ 6 w 6"/>
                  <a:gd name="T12" fmla="*/ 19 h 19"/>
                </a:gdLst>
                <a:ahLst/>
                <a:cxnLst>
                  <a:cxn ang="T6">
                    <a:pos x="T0" y="T1"/>
                  </a:cxn>
                  <a:cxn ang="T7">
                    <a:pos x="T2" y="T3"/>
                  </a:cxn>
                  <a:cxn ang="T8">
                    <a:pos x="T4" y="T5"/>
                  </a:cxn>
                </a:cxnLst>
                <a:rect l="T9" t="T10" r="T11" b="T12"/>
                <a:pathLst>
                  <a:path w="6" h="19">
                    <a:moveTo>
                      <a:pt x="0" y="0"/>
                    </a:moveTo>
                    <a:lnTo>
                      <a:pt x="6" y="19"/>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54" name="Freeform 242"/>
              <p:cNvSpPr>
                <a:spLocks/>
              </p:cNvSpPr>
              <p:nvPr/>
            </p:nvSpPr>
            <p:spPr bwMode="auto">
              <a:xfrm>
                <a:off x="5011" y="1787"/>
                <a:ext cx="6" cy="19"/>
              </a:xfrm>
              <a:custGeom>
                <a:avLst/>
                <a:gdLst>
                  <a:gd name="T0" fmla="*/ 0 w 6"/>
                  <a:gd name="T1" fmla="*/ 0 h 19"/>
                  <a:gd name="T2" fmla="*/ 6 w 6"/>
                  <a:gd name="T3" fmla="*/ 19 h 19"/>
                  <a:gd name="T4" fmla="*/ 0 w 6"/>
                  <a:gd name="T5" fmla="*/ 0 h 19"/>
                  <a:gd name="T6" fmla="*/ 0 60000 65536"/>
                  <a:gd name="T7" fmla="*/ 0 60000 65536"/>
                  <a:gd name="T8" fmla="*/ 0 60000 65536"/>
                  <a:gd name="T9" fmla="*/ 0 w 6"/>
                  <a:gd name="T10" fmla="*/ 0 h 19"/>
                  <a:gd name="T11" fmla="*/ 6 w 6"/>
                  <a:gd name="T12" fmla="*/ 19 h 19"/>
                </a:gdLst>
                <a:ahLst/>
                <a:cxnLst>
                  <a:cxn ang="T6">
                    <a:pos x="T0" y="T1"/>
                  </a:cxn>
                  <a:cxn ang="T7">
                    <a:pos x="T2" y="T3"/>
                  </a:cxn>
                  <a:cxn ang="T8">
                    <a:pos x="T4" y="T5"/>
                  </a:cxn>
                </a:cxnLst>
                <a:rect l="T9" t="T10" r="T11" b="T12"/>
                <a:pathLst>
                  <a:path w="6" h="19">
                    <a:moveTo>
                      <a:pt x="0" y="0"/>
                    </a:moveTo>
                    <a:lnTo>
                      <a:pt x="6" y="19"/>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55" name="Freeform 243"/>
              <p:cNvSpPr>
                <a:spLocks/>
              </p:cNvSpPr>
              <p:nvPr/>
            </p:nvSpPr>
            <p:spPr bwMode="auto">
              <a:xfrm>
                <a:off x="4697" y="1806"/>
                <a:ext cx="12" cy="14"/>
              </a:xfrm>
              <a:custGeom>
                <a:avLst/>
                <a:gdLst>
                  <a:gd name="T0" fmla="*/ 0 w 12"/>
                  <a:gd name="T1" fmla="*/ 0 h 14"/>
                  <a:gd name="T2" fmla="*/ 7 w 12"/>
                  <a:gd name="T3" fmla="*/ 0 h 14"/>
                  <a:gd name="T4" fmla="*/ 12 w 12"/>
                  <a:gd name="T5" fmla="*/ 14 h 14"/>
                  <a:gd name="T6" fmla="*/ 0 w 12"/>
                  <a:gd name="T7" fmla="*/ 0 h 14"/>
                  <a:gd name="T8" fmla="*/ 0 60000 65536"/>
                  <a:gd name="T9" fmla="*/ 0 60000 65536"/>
                  <a:gd name="T10" fmla="*/ 0 60000 65536"/>
                  <a:gd name="T11" fmla="*/ 0 60000 65536"/>
                  <a:gd name="T12" fmla="*/ 0 w 12"/>
                  <a:gd name="T13" fmla="*/ 0 h 14"/>
                  <a:gd name="T14" fmla="*/ 12 w 12"/>
                  <a:gd name="T15" fmla="*/ 14 h 14"/>
                </a:gdLst>
                <a:ahLst/>
                <a:cxnLst>
                  <a:cxn ang="T8">
                    <a:pos x="T0" y="T1"/>
                  </a:cxn>
                  <a:cxn ang="T9">
                    <a:pos x="T2" y="T3"/>
                  </a:cxn>
                  <a:cxn ang="T10">
                    <a:pos x="T4" y="T5"/>
                  </a:cxn>
                  <a:cxn ang="T11">
                    <a:pos x="T6" y="T7"/>
                  </a:cxn>
                </a:cxnLst>
                <a:rect l="T12" t="T13" r="T14" b="T15"/>
                <a:pathLst>
                  <a:path w="12" h="14">
                    <a:moveTo>
                      <a:pt x="0" y="0"/>
                    </a:moveTo>
                    <a:lnTo>
                      <a:pt x="7" y="0"/>
                    </a:lnTo>
                    <a:lnTo>
                      <a:pt x="12" y="14"/>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56" name="Freeform 244"/>
              <p:cNvSpPr>
                <a:spLocks/>
              </p:cNvSpPr>
              <p:nvPr/>
            </p:nvSpPr>
            <p:spPr bwMode="auto">
              <a:xfrm>
                <a:off x="4697" y="1806"/>
                <a:ext cx="12" cy="14"/>
              </a:xfrm>
              <a:custGeom>
                <a:avLst/>
                <a:gdLst>
                  <a:gd name="T0" fmla="*/ 0 w 12"/>
                  <a:gd name="T1" fmla="*/ 0 h 14"/>
                  <a:gd name="T2" fmla="*/ 7 w 12"/>
                  <a:gd name="T3" fmla="*/ 0 h 14"/>
                  <a:gd name="T4" fmla="*/ 12 w 12"/>
                  <a:gd name="T5" fmla="*/ 14 h 14"/>
                  <a:gd name="T6" fmla="*/ 0 w 12"/>
                  <a:gd name="T7" fmla="*/ 0 h 14"/>
                  <a:gd name="T8" fmla="*/ 0 60000 65536"/>
                  <a:gd name="T9" fmla="*/ 0 60000 65536"/>
                  <a:gd name="T10" fmla="*/ 0 60000 65536"/>
                  <a:gd name="T11" fmla="*/ 0 60000 65536"/>
                  <a:gd name="T12" fmla="*/ 0 w 12"/>
                  <a:gd name="T13" fmla="*/ 0 h 14"/>
                  <a:gd name="T14" fmla="*/ 12 w 12"/>
                  <a:gd name="T15" fmla="*/ 14 h 14"/>
                </a:gdLst>
                <a:ahLst/>
                <a:cxnLst>
                  <a:cxn ang="T8">
                    <a:pos x="T0" y="T1"/>
                  </a:cxn>
                  <a:cxn ang="T9">
                    <a:pos x="T2" y="T3"/>
                  </a:cxn>
                  <a:cxn ang="T10">
                    <a:pos x="T4" y="T5"/>
                  </a:cxn>
                  <a:cxn ang="T11">
                    <a:pos x="T6" y="T7"/>
                  </a:cxn>
                </a:cxnLst>
                <a:rect l="T12" t="T13" r="T14" b="T15"/>
                <a:pathLst>
                  <a:path w="12" h="14">
                    <a:moveTo>
                      <a:pt x="0" y="0"/>
                    </a:moveTo>
                    <a:lnTo>
                      <a:pt x="7" y="0"/>
                    </a:lnTo>
                    <a:lnTo>
                      <a:pt x="12" y="14"/>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57" name="Freeform 245"/>
              <p:cNvSpPr>
                <a:spLocks/>
              </p:cNvSpPr>
              <p:nvPr/>
            </p:nvSpPr>
            <p:spPr bwMode="auto">
              <a:xfrm>
                <a:off x="4849" y="1814"/>
                <a:ext cx="1" cy="20"/>
              </a:xfrm>
              <a:custGeom>
                <a:avLst/>
                <a:gdLst>
                  <a:gd name="T0" fmla="*/ 0 w 1"/>
                  <a:gd name="T1" fmla="*/ 0 h 20"/>
                  <a:gd name="T2" fmla="*/ 0 w 1"/>
                  <a:gd name="T3" fmla="*/ 20 h 20"/>
                  <a:gd name="T4" fmla="*/ 0 w 1"/>
                  <a:gd name="T5" fmla="*/ 0 h 20"/>
                  <a:gd name="T6" fmla="*/ 0 60000 65536"/>
                  <a:gd name="T7" fmla="*/ 0 60000 65536"/>
                  <a:gd name="T8" fmla="*/ 0 60000 65536"/>
                  <a:gd name="T9" fmla="*/ 0 w 1"/>
                  <a:gd name="T10" fmla="*/ 0 h 20"/>
                  <a:gd name="T11" fmla="*/ 1 w 1"/>
                  <a:gd name="T12" fmla="*/ 20 h 20"/>
                </a:gdLst>
                <a:ahLst/>
                <a:cxnLst>
                  <a:cxn ang="T6">
                    <a:pos x="T0" y="T1"/>
                  </a:cxn>
                  <a:cxn ang="T7">
                    <a:pos x="T2" y="T3"/>
                  </a:cxn>
                  <a:cxn ang="T8">
                    <a:pos x="T4" y="T5"/>
                  </a:cxn>
                </a:cxnLst>
                <a:rect l="T9" t="T10" r="T11" b="T12"/>
                <a:pathLst>
                  <a:path w="1" h="20">
                    <a:moveTo>
                      <a:pt x="0" y="0"/>
                    </a:moveTo>
                    <a:lnTo>
                      <a:pt x="0" y="20"/>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58" name="Freeform 246"/>
              <p:cNvSpPr>
                <a:spLocks/>
              </p:cNvSpPr>
              <p:nvPr/>
            </p:nvSpPr>
            <p:spPr bwMode="auto">
              <a:xfrm>
                <a:off x="4849" y="1814"/>
                <a:ext cx="1" cy="20"/>
              </a:xfrm>
              <a:custGeom>
                <a:avLst/>
                <a:gdLst>
                  <a:gd name="T0" fmla="*/ 0 w 1"/>
                  <a:gd name="T1" fmla="*/ 0 h 20"/>
                  <a:gd name="T2" fmla="*/ 0 w 1"/>
                  <a:gd name="T3" fmla="*/ 20 h 20"/>
                  <a:gd name="T4" fmla="*/ 0 w 1"/>
                  <a:gd name="T5" fmla="*/ 0 h 20"/>
                  <a:gd name="T6" fmla="*/ 0 60000 65536"/>
                  <a:gd name="T7" fmla="*/ 0 60000 65536"/>
                  <a:gd name="T8" fmla="*/ 0 60000 65536"/>
                  <a:gd name="T9" fmla="*/ 0 w 1"/>
                  <a:gd name="T10" fmla="*/ 0 h 20"/>
                  <a:gd name="T11" fmla="*/ 1 w 1"/>
                  <a:gd name="T12" fmla="*/ 20 h 20"/>
                </a:gdLst>
                <a:ahLst/>
                <a:cxnLst>
                  <a:cxn ang="T6">
                    <a:pos x="T0" y="T1"/>
                  </a:cxn>
                  <a:cxn ang="T7">
                    <a:pos x="T2" y="T3"/>
                  </a:cxn>
                  <a:cxn ang="T8">
                    <a:pos x="T4" y="T5"/>
                  </a:cxn>
                </a:cxnLst>
                <a:rect l="T9" t="T10" r="T11" b="T12"/>
                <a:pathLst>
                  <a:path w="1" h="20">
                    <a:moveTo>
                      <a:pt x="0" y="0"/>
                    </a:moveTo>
                    <a:lnTo>
                      <a:pt x="0" y="20"/>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59" name="Freeform 247"/>
              <p:cNvSpPr>
                <a:spLocks/>
              </p:cNvSpPr>
              <p:nvPr/>
            </p:nvSpPr>
            <p:spPr bwMode="auto">
              <a:xfrm>
                <a:off x="5024" y="1814"/>
                <a:ext cx="1" cy="6"/>
              </a:xfrm>
              <a:custGeom>
                <a:avLst/>
                <a:gdLst>
                  <a:gd name="T0" fmla="*/ 0 w 1"/>
                  <a:gd name="T1" fmla="*/ 0 h 6"/>
                  <a:gd name="T2" fmla="*/ 0 w 1"/>
                  <a:gd name="T3" fmla="*/ 6 h 6"/>
                  <a:gd name="T4" fmla="*/ 0 w 1"/>
                  <a:gd name="T5" fmla="*/ 0 h 6"/>
                  <a:gd name="T6" fmla="*/ 0 60000 65536"/>
                  <a:gd name="T7" fmla="*/ 0 60000 65536"/>
                  <a:gd name="T8" fmla="*/ 0 60000 65536"/>
                  <a:gd name="T9" fmla="*/ 0 w 1"/>
                  <a:gd name="T10" fmla="*/ 0 h 6"/>
                  <a:gd name="T11" fmla="*/ 1 w 1"/>
                  <a:gd name="T12" fmla="*/ 6 h 6"/>
                </a:gdLst>
                <a:ahLst/>
                <a:cxnLst>
                  <a:cxn ang="T6">
                    <a:pos x="T0" y="T1"/>
                  </a:cxn>
                  <a:cxn ang="T7">
                    <a:pos x="T2" y="T3"/>
                  </a:cxn>
                  <a:cxn ang="T8">
                    <a:pos x="T4" y="T5"/>
                  </a:cxn>
                </a:cxnLst>
                <a:rect l="T9" t="T10" r="T11" b="T12"/>
                <a:pathLst>
                  <a:path w="1" h="6">
                    <a:moveTo>
                      <a:pt x="0" y="0"/>
                    </a:moveTo>
                    <a:lnTo>
                      <a:pt x="0" y="6"/>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60" name="Freeform 248"/>
              <p:cNvSpPr>
                <a:spLocks/>
              </p:cNvSpPr>
              <p:nvPr/>
            </p:nvSpPr>
            <p:spPr bwMode="auto">
              <a:xfrm>
                <a:off x="5024" y="1814"/>
                <a:ext cx="1" cy="6"/>
              </a:xfrm>
              <a:custGeom>
                <a:avLst/>
                <a:gdLst>
                  <a:gd name="T0" fmla="*/ 0 w 1"/>
                  <a:gd name="T1" fmla="*/ 0 h 6"/>
                  <a:gd name="T2" fmla="*/ 0 w 1"/>
                  <a:gd name="T3" fmla="*/ 6 h 6"/>
                  <a:gd name="T4" fmla="*/ 0 w 1"/>
                  <a:gd name="T5" fmla="*/ 0 h 6"/>
                  <a:gd name="T6" fmla="*/ 0 60000 65536"/>
                  <a:gd name="T7" fmla="*/ 0 60000 65536"/>
                  <a:gd name="T8" fmla="*/ 0 60000 65536"/>
                  <a:gd name="T9" fmla="*/ 0 w 1"/>
                  <a:gd name="T10" fmla="*/ 0 h 6"/>
                  <a:gd name="T11" fmla="*/ 1 w 1"/>
                  <a:gd name="T12" fmla="*/ 6 h 6"/>
                </a:gdLst>
                <a:ahLst/>
                <a:cxnLst>
                  <a:cxn ang="T6">
                    <a:pos x="T0" y="T1"/>
                  </a:cxn>
                  <a:cxn ang="T7">
                    <a:pos x="T2" y="T3"/>
                  </a:cxn>
                  <a:cxn ang="T8">
                    <a:pos x="T4" y="T5"/>
                  </a:cxn>
                </a:cxnLst>
                <a:rect l="T9" t="T10" r="T11" b="T12"/>
                <a:pathLst>
                  <a:path w="1" h="6">
                    <a:moveTo>
                      <a:pt x="0" y="0"/>
                    </a:moveTo>
                    <a:lnTo>
                      <a:pt x="0" y="6"/>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61" name="Freeform 249"/>
              <p:cNvSpPr>
                <a:spLocks/>
              </p:cNvSpPr>
              <p:nvPr/>
            </p:nvSpPr>
            <p:spPr bwMode="auto">
              <a:xfrm>
                <a:off x="4954" y="1820"/>
                <a:ext cx="7" cy="8"/>
              </a:xfrm>
              <a:custGeom>
                <a:avLst/>
                <a:gdLst>
                  <a:gd name="T0" fmla="*/ 0 w 7"/>
                  <a:gd name="T1" fmla="*/ 0 h 8"/>
                  <a:gd name="T2" fmla="*/ 7 w 7"/>
                  <a:gd name="T3" fmla="*/ 8 h 8"/>
                  <a:gd name="T4" fmla="*/ 0 w 7"/>
                  <a:gd name="T5" fmla="*/ 0 h 8"/>
                  <a:gd name="T6" fmla="*/ 0 60000 65536"/>
                  <a:gd name="T7" fmla="*/ 0 60000 65536"/>
                  <a:gd name="T8" fmla="*/ 0 60000 65536"/>
                  <a:gd name="T9" fmla="*/ 0 w 7"/>
                  <a:gd name="T10" fmla="*/ 0 h 8"/>
                  <a:gd name="T11" fmla="*/ 7 w 7"/>
                  <a:gd name="T12" fmla="*/ 8 h 8"/>
                </a:gdLst>
                <a:ahLst/>
                <a:cxnLst>
                  <a:cxn ang="T6">
                    <a:pos x="T0" y="T1"/>
                  </a:cxn>
                  <a:cxn ang="T7">
                    <a:pos x="T2" y="T3"/>
                  </a:cxn>
                  <a:cxn ang="T8">
                    <a:pos x="T4" y="T5"/>
                  </a:cxn>
                </a:cxnLst>
                <a:rect l="T9" t="T10" r="T11" b="T12"/>
                <a:pathLst>
                  <a:path w="7" h="8">
                    <a:moveTo>
                      <a:pt x="0" y="0"/>
                    </a:moveTo>
                    <a:lnTo>
                      <a:pt x="7" y="8"/>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62" name="Freeform 250"/>
              <p:cNvSpPr>
                <a:spLocks/>
              </p:cNvSpPr>
              <p:nvPr/>
            </p:nvSpPr>
            <p:spPr bwMode="auto">
              <a:xfrm>
                <a:off x="4954" y="1820"/>
                <a:ext cx="7" cy="8"/>
              </a:xfrm>
              <a:custGeom>
                <a:avLst/>
                <a:gdLst>
                  <a:gd name="T0" fmla="*/ 0 w 7"/>
                  <a:gd name="T1" fmla="*/ 0 h 8"/>
                  <a:gd name="T2" fmla="*/ 7 w 7"/>
                  <a:gd name="T3" fmla="*/ 8 h 8"/>
                  <a:gd name="T4" fmla="*/ 0 w 7"/>
                  <a:gd name="T5" fmla="*/ 0 h 8"/>
                  <a:gd name="T6" fmla="*/ 0 60000 65536"/>
                  <a:gd name="T7" fmla="*/ 0 60000 65536"/>
                  <a:gd name="T8" fmla="*/ 0 60000 65536"/>
                  <a:gd name="T9" fmla="*/ 0 w 7"/>
                  <a:gd name="T10" fmla="*/ 0 h 8"/>
                  <a:gd name="T11" fmla="*/ 7 w 7"/>
                  <a:gd name="T12" fmla="*/ 8 h 8"/>
                </a:gdLst>
                <a:ahLst/>
                <a:cxnLst>
                  <a:cxn ang="T6">
                    <a:pos x="T0" y="T1"/>
                  </a:cxn>
                  <a:cxn ang="T7">
                    <a:pos x="T2" y="T3"/>
                  </a:cxn>
                  <a:cxn ang="T8">
                    <a:pos x="T4" y="T5"/>
                  </a:cxn>
                </a:cxnLst>
                <a:rect l="T9" t="T10" r="T11" b="T12"/>
                <a:pathLst>
                  <a:path w="7" h="8">
                    <a:moveTo>
                      <a:pt x="0" y="0"/>
                    </a:moveTo>
                    <a:lnTo>
                      <a:pt x="7" y="8"/>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63" name="Freeform 251"/>
              <p:cNvSpPr>
                <a:spLocks/>
              </p:cNvSpPr>
              <p:nvPr/>
            </p:nvSpPr>
            <p:spPr bwMode="auto">
              <a:xfrm>
                <a:off x="5036" y="1820"/>
                <a:ext cx="6" cy="27"/>
              </a:xfrm>
              <a:custGeom>
                <a:avLst/>
                <a:gdLst>
                  <a:gd name="T0" fmla="*/ 6 w 6"/>
                  <a:gd name="T1" fmla="*/ 27 h 27"/>
                  <a:gd name="T2" fmla="*/ 6 w 6"/>
                  <a:gd name="T3" fmla="*/ 14 h 27"/>
                  <a:gd name="T4" fmla="*/ 0 w 6"/>
                  <a:gd name="T5" fmla="*/ 0 h 27"/>
                  <a:gd name="T6" fmla="*/ 6 w 6"/>
                  <a:gd name="T7" fmla="*/ 27 h 27"/>
                  <a:gd name="T8" fmla="*/ 0 60000 65536"/>
                  <a:gd name="T9" fmla="*/ 0 60000 65536"/>
                  <a:gd name="T10" fmla="*/ 0 60000 65536"/>
                  <a:gd name="T11" fmla="*/ 0 60000 65536"/>
                  <a:gd name="T12" fmla="*/ 0 w 6"/>
                  <a:gd name="T13" fmla="*/ 0 h 27"/>
                  <a:gd name="T14" fmla="*/ 6 w 6"/>
                  <a:gd name="T15" fmla="*/ 27 h 27"/>
                </a:gdLst>
                <a:ahLst/>
                <a:cxnLst>
                  <a:cxn ang="T8">
                    <a:pos x="T0" y="T1"/>
                  </a:cxn>
                  <a:cxn ang="T9">
                    <a:pos x="T2" y="T3"/>
                  </a:cxn>
                  <a:cxn ang="T10">
                    <a:pos x="T4" y="T5"/>
                  </a:cxn>
                  <a:cxn ang="T11">
                    <a:pos x="T6" y="T7"/>
                  </a:cxn>
                </a:cxnLst>
                <a:rect l="T12" t="T13" r="T14" b="T15"/>
                <a:pathLst>
                  <a:path w="6" h="27">
                    <a:moveTo>
                      <a:pt x="6" y="27"/>
                    </a:moveTo>
                    <a:lnTo>
                      <a:pt x="6" y="14"/>
                    </a:lnTo>
                    <a:lnTo>
                      <a:pt x="0" y="0"/>
                    </a:lnTo>
                    <a:lnTo>
                      <a:pt x="6" y="27"/>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64" name="Freeform 252"/>
              <p:cNvSpPr>
                <a:spLocks/>
              </p:cNvSpPr>
              <p:nvPr/>
            </p:nvSpPr>
            <p:spPr bwMode="auto">
              <a:xfrm>
                <a:off x="4717" y="1828"/>
                <a:ext cx="1" cy="6"/>
              </a:xfrm>
              <a:custGeom>
                <a:avLst/>
                <a:gdLst>
                  <a:gd name="T0" fmla="*/ 0 w 1"/>
                  <a:gd name="T1" fmla="*/ 0 h 6"/>
                  <a:gd name="T2" fmla="*/ 0 w 1"/>
                  <a:gd name="T3" fmla="*/ 6 h 6"/>
                  <a:gd name="T4" fmla="*/ 0 w 1"/>
                  <a:gd name="T5" fmla="*/ 0 h 6"/>
                  <a:gd name="T6" fmla="*/ 0 60000 65536"/>
                  <a:gd name="T7" fmla="*/ 0 60000 65536"/>
                  <a:gd name="T8" fmla="*/ 0 60000 65536"/>
                  <a:gd name="T9" fmla="*/ 0 w 1"/>
                  <a:gd name="T10" fmla="*/ 0 h 6"/>
                  <a:gd name="T11" fmla="*/ 1 w 1"/>
                  <a:gd name="T12" fmla="*/ 6 h 6"/>
                </a:gdLst>
                <a:ahLst/>
                <a:cxnLst>
                  <a:cxn ang="T6">
                    <a:pos x="T0" y="T1"/>
                  </a:cxn>
                  <a:cxn ang="T7">
                    <a:pos x="T2" y="T3"/>
                  </a:cxn>
                  <a:cxn ang="T8">
                    <a:pos x="T4" y="T5"/>
                  </a:cxn>
                </a:cxnLst>
                <a:rect l="T9" t="T10" r="T11" b="T12"/>
                <a:pathLst>
                  <a:path w="1" h="6">
                    <a:moveTo>
                      <a:pt x="0" y="0"/>
                    </a:moveTo>
                    <a:lnTo>
                      <a:pt x="0" y="6"/>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65" name="Freeform 253"/>
              <p:cNvSpPr>
                <a:spLocks/>
              </p:cNvSpPr>
              <p:nvPr/>
            </p:nvSpPr>
            <p:spPr bwMode="auto">
              <a:xfrm>
                <a:off x="4717" y="1828"/>
                <a:ext cx="1" cy="6"/>
              </a:xfrm>
              <a:custGeom>
                <a:avLst/>
                <a:gdLst>
                  <a:gd name="T0" fmla="*/ 0 w 1"/>
                  <a:gd name="T1" fmla="*/ 0 h 6"/>
                  <a:gd name="T2" fmla="*/ 0 w 1"/>
                  <a:gd name="T3" fmla="*/ 6 h 6"/>
                  <a:gd name="T4" fmla="*/ 0 w 1"/>
                  <a:gd name="T5" fmla="*/ 0 h 6"/>
                  <a:gd name="T6" fmla="*/ 0 60000 65536"/>
                  <a:gd name="T7" fmla="*/ 0 60000 65536"/>
                  <a:gd name="T8" fmla="*/ 0 60000 65536"/>
                  <a:gd name="T9" fmla="*/ 0 w 1"/>
                  <a:gd name="T10" fmla="*/ 0 h 6"/>
                  <a:gd name="T11" fmla="*/ 1 w 1"/>
                  <a:gd name="T12" fmla="*/ 6 h 6"/>
                </a:gdLst>
                <a:ahLst/>
                <a:cxnLst>
                  <a:cxn ang="T6">
                    <a:pos x="T0" y="T1"/>
                  </a:cxn>
                  <a:cxn ang="T7">
                    <a:pos x="T2" y="T3"/>
                  </a:cxn>
                  <a:cxn ang="T8">
                    <a:pos x="T4" y="T5"/>
                  </a:cxn>
                </a:cxnLst>
                <a:rect l="T9" t="T10" r="T11" b="T12"/>
                <a:pathLst>
                  <a:path w="1" h="6">
                    <a:moveTo>
                      <a:pt x="0" y="0"/>
                    </a:moveTo>
                    <a:lnTo>
                      <a:pt x="0" y="6"/>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66" name="Freeform 254"/>
              <p:cNvSpPr>
                <a:spLocks/>
              </p:cNvSpPr>
              <p:nvPr/>
            </p:nvSpPr>
            <p:spPr bwMode="auto">
              <a:xfrm>
                <a:off x="4266" y="1388"/>
                <a:ext cx="1" cy="21"/>
              </a:xfrm>
              <a:custGeom>
                <a:avLst/>
                <a:gdLst>
                  <a:gd name="T0" fmla="*/ 0 w 1"/>
                  <a:gd name="T1" fmla="*/ 0 h 21"/>
                  <a:gd name="T2" fmla="*/ 0 w 1"/>
                  <a:gd name="T3" fmla="*/ 21 h 21"/>
                  <a:gd name="T4" fmla="*/ 0 w 1"/>
                  <a:gd name="T5" fmla="*/ 0 h 21"/>
                  <a:gd name="T6" fmla="*/ 0 60000 65536"/>
                  <a:gd name="T7" fmla="*/ 0 60000 65536"/>
                  <a:gd name="T8" fmla="*/ 0 60000 65536"/>
                  <a:gd name="T9" fmla="*/ 0 w 1"/>
                  <a:gd name="T10" fmla="*/ 0 h 21"/>
                  <a:gd name="T11" fmla="*/ 1 w 1"/>
                  <a:gd name="T12" fmla="*/ 21 h 21"/>
                </a:gdLst>
                <a:ahLst/>
                <a:cxnLst>
                  <a:cxn ang="T6">
                    <a:pos x="T0" y="T1"/>
                  </a:cxn>
                  <a:cxn ang="T7">
                    <a:pos x="T2" y="T3"/>
                  </a:cxn>
                  <a:cxn ang="T8">
                    <a:pos x="T4" y="T5"/>
                  </a:cxn>
                </a:cxnLst>
                <a:rect l="T9" t="T10" r="T11" b="T12"/>
                <a:pathLst>
                  <a:path w="1" h="21">
                    <a:moveTo>
                      <a:pt x="0" y="0"/>
                    </a:moveTo>
                    <a:lnTo>
                      <a:pt x="0" y="21"/>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67" name="Freeform 255"/>
              <p:cNvSpPr>
                <a:spLocks/>
              </p:cNvSpPr>
              <p:nvPr/>
            </p:nvSpPr>
            <p:spPr bwMode="auto">
              <a:xfrm>
                <a:off x="4266" y="1388"/>
                <a:ext cx="1" cy="21"/>
              </a:xfrm>
              <a:custGeom>
                <a:avLst/>
                <a:gdLst>
                  <a:gd name="T0" fmla="*/ 0 w 1"/>
                  <a:gd name="T1" fmla="*/ 0 h 21"/>
                  <a:gd name="T2" fmla="*/ 0 w 1"/>
                  <a:gd name="T3" fmla="*/ 21 h 21"/>
                  <a:gd name="T4" fmla="*/ 0 w 1"/>
                  <a:gd name="T5" fmla="*/ 0 h 21"/>
                  <a:gd name="T6" fmla="*/ 0 60000 65536"/>
                  <a:gd name="T7" fmla="*/ 0 60000 65536"/>
                  <a:gd name="T8" fmla="*/ 0 60000 65536"/>
                  <a:gd name="T9" fmla="*/ 0 w 1"/>
                  <a:gd name="T10" fmla="*/ 0 h 21"/>
                  <a:gd name="T11" fmla="*/ 1 w 1"/>
                  <a:gd name="T12" fmla="*/ 21 h 21"/>
                </a:gdLst>
                <a:ahLst/>
                <a:cxnLst>
                  <a:cxn ang="T6">
                    <a:pos x="T0" y="T1"/>
                  </a:cxn>
                  <a:cxn ang="T7">
                    <a:pos x="T2" y="T3"/>
                  </a:cxn>
                  <a:cxn ang="T8">
                    <a:pos x="T4" y="T5"/>
                  </a:cxn>
                </a:cxnLst>
                <a:rect l="T9" t="T10" r="T11" b="T12"/>
                <a:pathLst>
                  <a:path w="1" h="21">
                    <a:moveTo>
                      <a:pt x="0" y="0"/>
                    </a:moveTo>
                    <a:lnTo>
                      <a:pt x="0" y="21"/>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68" name="Freeform 256"/>
              <p:cNvSpPr>
                <a:spLocks/>
              </p:cNvSpPr>
              <p:nvPr/>
            </p:nvSpPr>
            <p:spPr bwMode="auto">
              <a:xfrm>
                <a:off x="4785" y="1834"/>
                <a:ext cx="12" cy="27"/>
              </a:xfrm>
              <a:custGeom>
                <a:avLst/>
                <a:gdLst>
                  <a:gd name="T0" fmla="*/ 0 w 12"/>
                  <a:gd name="T1" fmla="*/ 0 h 27"/>
                  <a:gd name="T2" fmla="*/ 0 w 12"/>
                  <a:gd name="T3" fmla="*/ 7 h 27"/>
                  <a:gd name="T4" fmla="*/ 12 w 12"/>
                  <a:gd name="T5" fmla="*/ 7 h 27"/>
                  <a:gd name="T6" fmla="*/ 0 w 12"/>
                  <a:gd name="T7" fmla="*/ 7 h 27"/>
                  <a:gd name="T8" fmla="*/ 0 w 12"/>
                  <a:gd name="T9" fmla="*/ 27 h 27"/>
                  <a:gd name="T10" fmla="*/ 0 w 12"/>
                  <a:gd name="T11" fmla="*/ 0 h 27"/>
                  <a:gd name="T12" fmla="*/ 0 60000 65536"/>
                  <a:gd name="T13" fmla="*/ 0 60000 65536"/>
                  <a:gd name="T14" fmla="*/ 0 60000 65536"/>
                  <a:gd name="T15" fmla="*/ 0 60000 65536"/>
                  <a:gd name="T16" fmla="*/ 0 60000 65536"/>
                  <a:gd name="T17" fmla="*/ 0 60000 65536"/>
                  <a:gd name="T18" fmla="*/ 0 w 12"/>
                  <a:gd name="T19" fmla="*/ 0 h 27"/>
                  <a:gd name="T20" fmla="*/ 12 w 12"/>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12" h="27">
                    <a:moveTo>
                      <a:pt x="0" y="0"/>
                    </a:moveTo>
                    <a:lnTo>
                      <a:pt x="0" y="7"/>
                    </a:lnTo>
                    <a:lnTo>
                      <a:pt x="12" y="7"/>
                    </a:lnTo>
                    <a:lnTo>
                      <a:pt x="0" y="7"/>
                    </a:lnTo>
                    <a:lnTo>
                      <a:pt x="0" y="27"/>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69" name="Freeform 257"/>
              <p:cNvSpPr>
                <a:spLocks/>
              </p:cNvSpPr>
              <p:nvPr/>
            </p:nvSpPr>
            <p:spPr bwMode="auto">
              <a:xfrm>
                <a:off x="4785" y="1834"/>
                <a:ext cx="12" cy="27"/>
              </a:xfrm>
              <a:custGeom>
                <a:avLst/>
                <a:gdLst>
                  <a:gd name="T0" fmla="*/ 0 w 12"/>
                  <a:gd name="T1" fmla="*/ 0 h 27"/>
                  <a:gd name="T2" fmla="*/ 0 w 12"/>
                  <a:gd name="T3" fmla="*/ 7 h 27"/>
                  <a:gd name="T4" fmla="*/ 12 w 12"/>
                  <a:gd name="T5" fmla="*/ 7 h 27"/>
                  <a:gd name="T6" fmla="*/ 0 w 12"/>
                  <a:gd name="T7" fmla="*/ 7 h 27"/>
                  <a:gd name="T8" fmla="*/ 0 w 12"/>
                  <a:gd name="T9" fmla="*/ 27 h 27"/>
                  <a:gd name="T10" fmla="*/ 0 w 12"/>
                  <a:gd name="T11" fmla="*/ 0 h 27"/>
                  <a:gd name="T12" fmla="*/ 0 60000 65536"/>
                  <a:gd name="T13" fmla="*/ 0 60000 65536"/>
                  <a:gd name="T14" fmla="*/ 0 60000 65536"/>
                  <a:gd name="T15" fmla="*/ 0 60000 65536"/>
                  <a:gd name="T16" fmla="*/ 0 60000 65536"/>
                  <a:gd name="T17" fmla="*/ 0 60000 65536"/>
                  <a:gd name="T18" fmla="*/ 0 w 12"/>
                  <a:gd name="T19" fmla="*/ 0 h 27"/>
                  <a:gd name="T20" fmla="*/ 12 w 12"/>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12" h="27">
                    <a:moveTo>
                      <a:pt x="0" y="0"/>
                    </a:moveTo>
                    <a:lnTo>
                      <a:pt x="0" y="7"/>
                    </a:lnTo>
                    <a:lnTo>
                      <a:pt x="12" y="7"/>
                    </a:lnTo>
                    <a:lnTo>
                      <a:pt x="0" y="7"/>
                    </a:lnTo>
                    <a:lnTo>
                      <a:pt x="0" y="27"/>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70" name="Freeform 258"/>
              <p:cNvSpPr>
                <a:spLocks/>
              </p:cNvSpPr>
              <p:nvPr/>
            </p:nvSpPr>
            <p:spPr bwMode="auto">
              <a:xfrm>
                <a:off x="3872" y="1396"/>
                <a:ext cx="5" cy="13"/>
              </a:xfrm>
              <a:custGeom>
                <a:avLst/>
                <a:gdLst>
                  <a:gd name="T0" fmla="*/ 0 w 5"/>
                  <a:gd name="T1" fmla="*/ 0 h 13"/>
                  <a:gd name="T2" fmla="*/ 5 w 5"/>
                  <a:gd name="T3" fmla="*/ 13 h 13"/>
                  <a:gd name="T4" fmla="*/ 0 w 5"/>
                  <a:gd name="T5" fmla="*/ 0 h 13"/>
                  <a:gd name="T6" fmla="*/ 0 60000 65536"/>
                  <a:gd name="T7" fmla="*/ 0 60000 65536"/>
                  <a:gd name="T8" fmla="*/ 0 60000 65536"/>
                  <a:gd name="T9" fmla="*/ 0 w 5"/>
                  <a:gd name="T10" fmla="*/ 0 h 13"/>
                  <a:gd name="T11" fmla="*/ 5 w 5"/>
                  <a:gd name="T12" fmla="*/ 13 h 13"/>
                </a:gdLst>
                <a:ahLst/>
                <a:cxnLst>
                  <a:cxn ang="T6">
                    <a:pos x="T0" y="T1"/>
                  </a:cxn>
                  <a:cxn ang="T7">
                    <a:pos x="T2" y="T3"/>
                  </a:cxn>
                  <a:cxn ang="T8">
                    <a:pos x="T4" y="T5"/>
                  </a:cxn>
                </a:cxnLst>
                <a:rect l="T9" t="T10" r="T11" b="T12"/>
                <a:pathLst>
                  <a:path w="5" h="13">
                    <a:moveTo>
                      <a:pt x="0" y="0"/>
                    </a:moveTo>
                    <a:lnTo>
                      <a:pt x="5" y="13"/>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71" name="Freeform 259"/>
              <p:cNvSpPr>
                <a:spLocks/>
              </p:cNvSpPr>
              <p:nvPr/>
            </p:nvSpPr>
            <p:spPr bwMode="auto">
              <a:xfrm>
                <a:off x="3872" y="1396"/>
                <a:ext cx="5" cy="13"/>
              </a:xfrm>
              <a:custGeom>
                <a:avLst/>
                <a:gdLst>
                  <a:gd name="T0" fmla="*/ 0 w 5"/>
                  <a:gd name="T1" fmla="*/ 0 h 13"/>
                  <a:gd name="T2" fmla="*/ 5 w 5"/>
                  <a:gd name="T3" fmla="*/ 13 h 13"/>
                  <a:gd name="T4" fmla="*/ 0 w 5"/>
                  <a:gd name="T5" fmla="*/ 0 h 13"/>
                  <a:gd name="T6" fmla="*/ 0 60000 65536"/>
                  <a:gd name="T7" fmla="*/ 0 60000 65536"/>
                  <a:gd name="T8" fmla="*/ 0 60000 65536"/>
                  <a:gd name="T9" fmla="*/ 0 w 5"/>
                  <a:gd name="T10" fmla="*/ 0 h 13"/>
                  <a:gd name="T11" fmla="*/ 5 w 5"/>
                  <a:gd name="T12" fmla="*/ 13 h 13"/>
                </a:gdLst>
                <a:ahLst/>
                <a:cxnLst>
                  <a:cxn ang="T6">
                    <a:pos x="T0" y="T1"/>
                  </a:cxn>
                  <a:cxn ang="T7">
                    <a:pos x="T2" y="T3"/>
                  </a:cxn>
                  <a:cxn ang="T8">
                    <a:pos x="T4" y="T5"/>
                  </a:cxn>
                </a:cxnLst>
                <a:rect l="T9" t="T10" r="T11" b="T12"/>
                <a:pathLst>
                  <a:path w="5" h="13">
                    <a:moveTo>
                      <a:pt x="0" y="0"/>
                    </a:moveTo>
                    <a:lnTo>
                      <a:pt x="5" y="13"/>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72" name="Freeform 260"/>
              <p:cNvSpPr>
                <a:spLocks/>
              </p:cNvSpPr>
              <p:nvPr/>
            </p:nvSpPr>
            <p:spPr bwMode="auto">
              <a:xfrm>
                <a:off x="4722" y="1841"/>
                <a:ext cx="7" cy="14"/>
              </a:xfrm>
              <a:custGeom>
                <a:avLst/>
                <a:gdLst>
                  <a:gd name="T0" fmla="*/ 0 w 7"/>
                  <a:gd name="T1" fmla="*/ 0 h 14"/>
                  <a:gd name="T2" fmla="*/ 7 w 7"/>
                  <a:gd name="T3" fmla="*/ 14 h 14"/>
                  <a:gd name="T4" fmla="*/ 0 w 7"/>
                  <a:gd name="T5" fmla="*/ 0 h 14"/>
                  <a:gd name="T6" fmla="*/ 0 60000 65536"/>
                  <a:gd name="T7" fmla="*/ 0 60000 65536"/>
                  <a:gd name="T8" fmla="*/ 0 60000 65536"/>
                  <a:gd name="T9" fmla="*/ 0 w 7"/>
                  <a:gd name="T10" fmla="*/ 0 h 14"/>
                  <a:gd name="T11" fmla="*/ 7 w 7"/>
                  <a:gd name="T12" fmla="*/ 14 h 14"/>
                </a:gdLst>
                <a:ahLst/>
                <a:cxnLst>
                  <a:cxn ang="T6">
                    <a:pos x="T0" y="T1"/>
                  </a:cxn>
                  <a:cxn ang="T7">
                    <a:pos x="T2" y="T3"/>
                  </a:cxn>
                  <a:cxn ang="T8">
                    <a:pos x="T4" y="T5"/>
                  </a:cxn>
                </a:cxnLst>
                <a:rect l="T9" t="T10" r="T11" b="T12"/>
                <a:pathLst>
                  <a:path w="7" h="14">
                    <a:moveTo>
                      <a:pt x="0" y="0"/>
                    </a:moveTo>
                    <a:lnTo>
                      <a:pt x="7" y="14"/>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73" name="Freeform 261"/>
              <p:cNvSpPr>
                <a:spLocks/>
              </p:cNvSpPr>
              <p:nvPr/>
            </p:nvSpPr>
            <p:spPr bwMode="auto">
              <a:xfrm>
                <a:off x="4722" y="1841"/>
                <a:ext cx="7" cy="14"/>
              </a:xfrm>
              <a:custGeom>
                <a:avLst/>
                <a:gdLst>
                  <a:gd name="T0" fmla="*/ 0 w 7"/>
                  <a:gd name="T1" fmla="*/ 0 h 14"/>
                  <a:gd name="T2" fmla="*/ 7 w 7"/>
                  <a:gd name="T3" fmla="*/ 14 h 14"/>
                  <a:gd name="T4" fmla="*/ 0 w 7"/>
                  <a:gd name="T5" fmla="*/ 0 h 14"/>
                  <a:gd name="T6" fmla="*/ 0 60000 65536"/>
                  <a:gd name="T7" fmla="*/ 0 60000 65536"/>
                  <a:gd name="T8" fmla="*/ 0 60000 65536"/>
                  <a:gd name="T9" fmla="*/ 0 w 7"/>
                  <a:gd name="T10" fmla="*/ 0 h 14"/>
                  <a:gd name="T11" fmla="*/ 7 w 7"/>
                  <a:gd name="T12" fmla="*/ 14 h 14"/>
                </a:gdLst>
                <a:ahLst/>
                <a:cxnLst>
                  <a:cxn ang="T6">
                    <a:pos x="T0" y="T1"/>
                  </a:cxn>
                  <a:cxn ang="T7">
                    <a:pos x="T2" y="T3"/>
                  </a:cxn>
                  <a:cxn ang="T8">
                    <a:pos x="T4" y="T5"/>
                  </a:cxn>
                </a:cxnLst>
                <a:rect l="T9" t="T10" r="T11" b="T12"/>
                <a:pathLst>
                  <a:path w="7" h="14">
                    <a:moveTo>
                      <a:pt x="0" y="0"/>
                    </a:moveTo>
                    <a:lnTo>
                      <a:pt x="7" y="14"/>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74" name="Freeform 262"/>
              <p:cNvSpPr>
                <a:spLocks/>
              </p:cNvSpPr>
              <p:nvPr/>
            </p:nvSpPr>
            <p:spPr bwMode="auto">
              <a:xfrm>
                <a:off x="4967" y="1847"/>
                <a:ext cx="7" cy="14"/>
              </a:xfrm>
              <a:custGeom>
                <a:avLst/>
                <a:gdLst>
                  <a:gd name="T0" fmla="*/ 0 w 7"/>
                  <a:gd name="T1" fmla="*/ 0 h 14"/>
                  <a:gd name="T2" fmla="*/ 7 w 7"/>
                  <a:gd name="T3" fmla="*/ 14 h 14"/>
                  <a:gd name="T4" fmla="*/ 0 w 7"/>
                  <a:gd name="T5" fmla="*/ 0 h 14"/>
                  <a:gd name="T6" fmla="*/ 0 60000 65536"/>
                  <a:gd name="T7" fmla="*/ 0 60000 65536"/>
                  <a:gd name="T8" fmla="*/ 0 60000 65536"/>
                  <a:gd name="T9" fmla="*/ 0 w 7"/>
                  <a:gd name="T10" fmla="*/ 0 h 14"/>
                  <a:gd name="T11" fmla="*/ 7 w 7"/>
                  <a:gd name="T12" fmla="*/ 14 h 14"/>
                </a:gdLst>
                <a:ahLst/>
                <a:cxnLst>
                  <a:cxn ang="T6">
                    <a:pos x="T0" y="T1"/>
                  </a:cxn>
                  <a:cxn ang="T7">
                    <a:pos x="T2" y="T3"/>
                  </a:cxn>
                  <a:cxn ang="T8">
                    <a:pos x="T4" y="T5"/>
                  </a:cxn>
                </a:cxnLst>
                <a:rect l="T9" t="T10" r="T11" b="T12"/>
                <a:pathLst>
                  <a:path w="7" h="14">
                    <a:moveTo>
                      <a:pt x="0" y="0"/>
                    </a:moveTo>
                    <a:lnTo>
                      <a:pt x="7" y="14"/>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75" name="Freeform 263"/>
              <p:cNvSpPr>
                <a:spLocks/>
              </p:cNvSpPr>
              <p:nvPr/>
            </p:nvSpPr>
            <p:spPr bwMode="auto">
              <a:xfrm>
                <a:off x="4967" y="1847"/>
                <a:ext cx="7" cy="14"/>
              </a:xfrm>
              <a:custGeom>
                <a:avLst/>
                <a:gdLst>
                  <a:gd name="T0" fmla="*/ 0 w 7"/>
                  <a:gd name="T1" fmla="*/ 0 h 14"/>
                  <a:gd name="T2" fmla="*/ 7 w 7"/>
                  <a:gd name="T3" fmla="*/ 14 h 14"/>
                  <a:gd name="T4" fmla="*/ 0 w 7"/>
                  <a:gd name="T5" fmla="*/ 0 h 14"/>
                  <a:gd name="T6" fmla="*/ 0 60000 65536"/>
                  <a:gd name="T7" fmla="*/ 0 60000 65536"/>
                  <a:gd name="T8" fmla="*/ 0 60000 65536"/>
                  <a:gd name="T9" fmla="*/ 0 w 7"/>
                  <a:gd name="T10" fmla="*/ 0 h 14"/>
                  <a:gd name="T11" fmla="*/ 7 w 7"/>
                  <a:gd name="T12" fmla="*/ 14 h 14"/>
                </a:gdLst>
                <a:ahLst/>
                <a:cxnLst>
                  <a:cxn ang="T6">
                    <a:pos x="T0" y="T1"/>
                  </a:cxn>
                  <a:cxn ang="T7">
                    <a:pos x="T2" y="T3"/>
                  </a:cxn>
                  <a:cxn ang="T8">
                    <a:pos x="T4" y="T5"/>
                  </a:cxn>
                </a:cxnLst>
                <a:rect l="T9" t="T10" r="T11" b="T12"/>
                <a:pathLst>
                  <a:path w="7" h="14">
                    <a:moveTo>
                      <a:pt x="0" y="0"/>
                    </a:moveTo>
                    <a:lnTo>
                      <a:pt x="7" y="14"/>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76" name="Freeform 264"/>
              <p:cNvSpPr>
                <a:spLocks/>
              </p:cNvSpPr>
              <p:nvPr/>
            </p:nvSpPr>
            <p:spPr bwMode="auto">
              <a:xfrm>
                <a:off x="4917" y="1847"/>
                <a:ext cx="7" cy="22"/>
              </a:xfrm>
              <a:custGeom>
                <a:avLst/>
                <a:gdLst>
                  <a:gd name="T0" fmla="*/ 0 w 7"/>
                  <a:gd name="T1" fmla="*/ 0 h 22"/>
                  <a:gd name="T2" fmla="*/ 7 w 7"/>
                  <a:gd name="T3" fmla="*/ 22 h 22"/>
                  <a:gd name="T4" fmla="*/ 0 w 7"/>
                  <a:gd name="T5" fmla="*/ 0 h 22"/>
                  <a:gd name="T6" fmla="*/ 0 60000 65536"/>
                  <a:gd name="T7" fmla="*/ 0 60000 65536"/>
                  <a:gd name="T8" fmla="*/ 0 60000 65536"/>
                  <a:gd name="T9" fmla="*/ 0 w 7"/>
                  <a:gd name="T10" fmla="*/ 0 h 22"/>
                  <a:gd name="T11" fmla="*/ 7 w 7"/>
                  <a:gd name="T12" fmla="*/ 22 h 22"/>
                </a:gdLst>
                <a:ahLst/>
                <a:cxnLst>
                  <a:cxn ang="T6">
                    <a:pos x="T0" y="T1"/>
                  </a:cxn>
                  <a:cxn ang="T7">
                    <a:pos x="T2" y="T3"/>
                  </a:cxn>
                  <a:cxn ang="T8">
                    <a:pos x="T4" y="T5"/>
                  </a:cxn>
                </a:cxnLst>
                <a:rect l="T9" t="T10" r="T11" b="T12"/>
                <a:pathLst>
                  <a:path w="7" h="22">
                    <a:moveTo>
                      <a:pt x="0" y="0"/>
                    </a:moveTo>
                    <a:lnTo>
                      <a:pt x="7" y="22"/>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77" name="Freeform 265"/>
              <p:cNvSpPr>
                <a:spLocks/>
              </p:cNvSpPr>
              <p:nvPr/>
            </p:nvSpPr>
            <p:spPr bwMode="auto">
              <a:xfrm>
                <a:off x="4917" y="1847"/>
                <a:ext cx="7" cy="22"/>
              </a:xfrm>
              <a:custGeom>
                <a:avLst/>
                <a:gdLst>
                  <a:gd name="T0" fmla="*/ 0 w 7"/>
                  <a:gd name="T1" fmla="*/ 0 h 22"/>
                  <a:gd name="T2" fmla="*/ 7 w 7"/>
                  <a:gd name="T3" fmla="*/ 22 h 22"/>
                  <a:gd name="T4" fmla="*/ 0 w 7"/>
                  <a:gd name="T5" fmla="*/ 0 h 22"/>
                  <a:gd name="T6" fmla="*/ 0 60000 65536"/>
                  <a:gd name="T7" fmla="*/ 0 60000 65536"/>
                  <a:gd name="T8" fmla="*/ 0 60000 65536"/>
                  <a:gd name="T9" fmla="*/ 0 w 7"/>
                  <a:gd name="T10" fmla="*/ 0 h 22"/>
                  <a:gd name="T11" fmla="*/ 7 w 7"/>
                  <a:gd name="T12" fmla="*/ 22 h 22"/>
                </a:gdLst>
                <a:ahLst/>
                <a:cxnLst>
                  <a:cxn ang="T6">
                    <a:pos x="T0" y="T1"/>
                  </a:cxn>
                  <a:cxn ang="T7">
                    <a:pos x="T2" y="T3"/>
                  </a:cxn>
                  <a:cxn ang="T8">
                    <a:pos x="T4" y="T5"/>
                  </a:cxn>
                </a:cxnLst>
                <a:rect l="T9" t="T10" r="T11" b="T12"/>
                <a:pathLst>
                  <a:path w="7" h="22">
                    <a:moveTo>
                      <a:pt x="0" y="0"/>
                    </a:moveTo>
                    <a:lnTo>
                      <a:pt x="7" y="22"/>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78" name="Freeform 266"/>
              <p:cNvSpPr>
                <a:spLocks/>
              </p:cNvSpPr>
              <p:nvPr/>
            </p:nvSpPr>
            <p:spPr bwMode="auto">
              <a:xfrm>
                <a:off x="4729" y="1861"/>
                <a:ext cx="31" cy="49"/>
              </a:xfrm>
              <a:custGeom>
                <a:avLst/>
                <a:gdLst>
                  <a:gd name="T0" fmla="*/ 0 w 31"/>
                  <a:gd name="T1" fmla="*/ 0 h 49"/>
                  <a:gd name="T2" fmla="*/ 5 w 31"/>
                  <a:gd name="T3" fmla="*/ 14 h 49"/>
                  <a:gd name="T4" fmla="*/ 25 w 31"/>
                  <a:gd name="T5" fmla="*/ 41 h 49"/>
                  <a:gd name="T6" fmla="*/ 31 w 31"/>
                  <a:gd name="T7" fmla="*/ 21 h 49"/>
                  <a:gd name="T8" fmla="*/ 31 w 31"/>
                  <a:gd name="T9" fmla="*/ 35 h 49"/>
                  <a:gd name="T10" fmla="*/ 25 w 31"/>
                  <a:gd name="T11" fmla="*/ 49 h 49"/>
                  <a:gd name="T12" fmla="*/ 5 w 31"/>
                  <a:gd name="T13" fmla="*/ 14 h 49"/>
                  <a:gd name="T14" fmla="*/ 0 w 31"/>
                  <a:gd name="T15" fmla="*/ 0 h 49"/>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49"/>
                  <a:gd name="T26" fmla="*/ 31 w 31"/>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49">
                    <a:moveTo>
                      <a:pt x="0" y="0"/>
                    </a:moveTo>
                    <a:lnTo>
                      <a:pt x="5" y="14"/>
                    </a:lnTo>
                    <a:lnTo>
                      <a:pt x="25" y="41"/>
                    </a:lnTo>
                    <a:lnTo>
                      <a:pt x="31" y="21"/>
                    </a:lnTo>
                    <a:lnTo>
                      <a:pt x="31" y="35"/>
                    </a:lnTo>
                    <a:lnTo>
                      <a:pt x="25" y="49"/>
                    </a:lnTo>
                    <a:lnTo>
                      <a:pt x="5" y="14"/>
                    </a:lnTo>
                    <a:lnTo>
                      <a:pt x="0" y="0"/>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79" name="Freeform 267"/>
              <p:cNvSpPr>
                <a:spLocks/>
              </p:cNvSpPr>
              <p:nvPr/>
            </p:nvSpPr>
            <p:spPr bwMode="auto">
              <a:xfrm>
                <a:off x="4729" y="1861"/>
                <a:ext cx="31" cy="49"/>
              </a:xfrm>
              <a:custGeom>
                <a:avLst/>
                <a:gdLst>
                  <a:gd name="T0" fmla="*/ 0 w 31"/>
                  <a:gd name="T1" fmla="*/ 0 h 49"/>
                  <a:gd name="T2" fmla="*/ 5 w 31"/>
                  <a:gd name="T3" fmla="*/ 14 h 49"/>
                  <a:gd name="T4" fmla="*/ 25 w 31"/>
                  <a:gd name="T5" fmla="*/ 41 h 49"/>
                  <a:gd name="T6" fmla="*/ 31 w 31"/>
                  <a:gd name="T7" fmla="*/ 21 h 49"/>
                  <a:gd name="T8" fmla="*/ 31 w 31"/>
                  <a:gd name="T9" fmla="*/ 35 h 49"/>
                  <a:gd name="T10" fmla="*/ 25 w 31"/>
                  <a:gd name="T11" fmla="*/ 49 h 49"/>
                  <a:gd name="T12" fmla="*/ 5 w 31"/>
                  <a:gd name="T13" fmla="*/ 14 h 49"/>
                  <a:gd name="T14" fmla="*/ 0 w 31"/>
                  <a:gd name="T15" fmla="*/ 0 h 49"/>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49"/>
                  <a:gd name="T26" fmla="*/ 31 w 31"/>
                  <a:gd name="T27" fmla="*/ 49 h 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49">
                    <a:moveTo>
                      <a:pt x="0" y="0"/>
                    </a:moveTo>
                    <a:lnTo>
                      <a:pt x="5" y="14"/>
                    </a:lnTo>
                    <a:lnTo>
                      <a:pt x="25" y="41"/>
                    </a:lnTo>
                    <a:lnTo>
                      <a:pt x="31" y="21"/>
                    </a:lnTo>
                    <a:lnTo>
                      <a:pt x="31" y="35"/>
                    </a:lnTo>
                    <a:lnTo>
                      <a:pt x="25" y="49"/>
                    </a:lnTo>
                    <a:lnTo>
                      <a:pt x="5" y="14"/>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80" name="Freeform 268"/>
              <p:cNvSpPr>
                <a:spLocks/>
              </p:cNvSpPr>
              <p:nvPr/>
            </p:nvSpPr>
            <p:spPr bwMode="auto">
              <a:xfrm>
                <a:off x="5049" y="1861"/>
                <a:ext cx="1" cy="8"/>
              </a:xfrm>
              <a:custGeom>
                <a:avLst/>
                <a:gdLst>
                  <a:gd name="T0" fmla="*/ 0 w 1"/>
                  <a:gd name="T1" fmla="*/ 0 h 8"/>
                  <a:gd name="T2" fmla="*/ 0 w 1"/>
                  <a:gd name="T3" fmla="*/ 8 h 8"/>
                  <a:gd name="T4" fmla="*/ 0 w 1"/>
                  <a:gd name="T5" fmla="*/ 0 h 8"/>
                  <a:gd name="T6" fmla="*/ 0 60000 65536"/>
                  <a:gd name="T7" fmla="*/ 0 60000 65536"/>
                  <a:gd name="T8" fmla="*/ 0 60000 65536"/>
                  <a:gd name="T9" fmla="*/ 0 w 1"/>
                  <a:gd name="T10" fmla="*/ 0 h 8"/>
                  <a:gd name="T11" fmla="*/ 1 w 1"/>
                  <a:gd name="T12" fmla="*/ 8 h 8"/>
                </a:gdLst>
                <a:ahLst/>
                <a:cxnLst>
                  <a:cxn ang="T6">
                    <a:pos x="T0" y="T1"/>
                  </a:cxn>
                  <a:cxn ang="T7">
                    <a:pos x="T2" y="T3"/>
                  </a:cxn>
                  <a:cxn ang="T8">
                    <a:pos x="T4" y="T5"/>
                  </a:cxn>
                </a:cxnLst>
                <a:rect l="T9" t="T10" r="T11" b="T12"/>
                <a:pathLst>
                  <a:path w="1" h="8">
                    <a:moveTo>
                      <a:pt x="0" y="0"/>
                    </a:moveTo>
                    <a:lnTo>
                      <a:pt x="0" y="8"/>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81" name="Freeform 269"/>
              <p:cNvSpPr>
                <a:spLocks/>
              </p:cNvSpPr>
              <p:nvPr/>
            </p:nvSpPr>
            <p:spPr bwMode="auto">
              <a:xfrm>
                <a:off x="5049" y="1861"/>
                <a:ext cx="1" cy="8"/>
              </a:xfrm>
              <a:custGeom>
                <a:avLst/>
                <a:gdLst>
                  <a:gd name="T0" fmla="*/ 0 w 1"/>
                  <a:gd name="T1" fmla="*/ 0 h 8"/>
                  <a:gd name="T2" fmla="*/ 0 w 1"/>
                  <a:gd name="T3" fmla="*/ 8 h 8"/>
                  <a:gd name="T4" fmla="*/ 0 w 1"/>
                  <a:gd name="T5" fmla="*/ 0 h 8"/>
                  <a:gd name="T6" fmla="*/ 0 60000 65536"/>
                  <a:gd name="T7" fmla="*/ 0 60000 65536"/>
                  <a:gd name="T8" fmla="*/ 0 60000 65536"/>
                  <a:gd name="T9" fmla="*/ 0 w 1"/>
                  <a:gd name="T10" fmla="*/ 0 h 8"/>
                  <a:gd name="T11" fmla="*/ 1 w 1"/>
                  <a:gd name="T12" fmla="*/ 8 h 8"/>
                </a:gdLst>
                <a:ahLst/>
                <a:cxnLst>
                  <a:cxn ang="T6">
                    <a:pos x="T0" y="T1"/>
                  </a:cxn>
                  <a:cxn ang="T7">
                    <a:pos x="T2" y="T3"/>
                  </a:cxn>
                  <a:cxn ang="T8">
                    <a:pos x="T4" y="T5"/>
                  </a:cxn>
                </a:cxnLst>
                <a:rect l="T9" t="T10" r="T11" b="T12"/>
                <a:pathLst>
                  <a:path w="1" h="8">
                    <a:moveTo>
                      <a:pt x="0" y="0"/>
                    </a:moveTo>
                    <a:lnTo>
                      <a:pt x="0" y="8"/>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82" name="Freeform 270"/>
              <p:cNvSpPr>
                <a:spLocks/>
              </p:cNvSpPr>
              <p:nvPr/>
            </p:nvSpPr>
            <p:spPr bwMode="auto">
              <a:xfrm>
                <a:off x="4792" y="1869"/>
                <a:ext cx="5" cy="27"/>
              </a:xfrm>
              <a:custGeom>
                <a:avLst/>
                <a:gdLst>
                  <a:gd name="T0" fmla="*/ 0 w 5"/>
                  <a:gd name="T1" fmla="*/ 0 h 27"/>
                  <a:gd name="T2" fmla="*/ 5 w 5"/>
                  <a:gd name="T3" fmla="*/ 6 h 27"/>
                  <a:gd name="T4" fmla="*/ 5 w 5"/>
                  <a:gd name="T5" fmla="*/ 27 h 27"/>
                  <a:gd name="T6" fmla="*/ 5 w 5"/>
                  <a:gd name="T7" fmla="*/ 19 h 27"/>
                  <a:gd name="T8" fmla="*/ 0 w 5"/>
                  <a:gd name="T9" fmla="*/ 6 h 27"/>
                  <a:gd name="T10" fmla="*/ 0 w 5"/>
                  <a:gd name="T11" fmla="*/ 0 h 27"/>
                  <a:gd name="T12" fmla="*/ 0 60000 65536"/>
                  <a:gd name="T13" fmla="*/ 0 60000 65536"/>
                  <a:gd name="T14" fmla="*/ 0 60000 65536"/>
                  <a:gd name="T15" fmla="*/ 0 60000 65536"/>
                  <a:gd name="T16" fmla="*/ 0 60000 65536"/>
                  <a:gd name="T17" fmla="*/ 0 60000 65536"/>
                  <a:gd name="T18" fmla="*/ 0 w 5"/>
                  <a:gd name="T19" fmla="*/ 0 h 27"/>
                  <a:gd name="T20" fmla="*/ 5 w 5"/>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5" h="27">
                    <a:moveTo>
                      <a:pt x="0" y="0"/>
                    </a:moveTo>
                    <a:lnTo>
                      <a:pt x="5" y="6"/>
                    </a:lnTo>
                    <a:lnTo>
                      <a:pt x="5" y="27"/>
                    </a:lnTo>
                    <a:lnTo>
                      <a:pt x="5" y="19"/>
                    </a:lnTo>
                    <a:lnTo>
                      <a:pt x="0" y="6"/>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83" name="Freeform 271"/>
              <p:cNvSpPr>
                <a:spLocks/>
              </p:cNvSpPr>
              <p:nvPr/>
            </p:nvSpPr>
            <p:spPr bwMode="auto">
              <a:xfrm>
                <a:off x="4792" y="1869"/>
                <a:ext cx="5" cy="27"/>
              </a:xfrm>
              <a:custGeom>
                <a:avLst/>
                <a:gdLst>
                  <a:gd name="T0" fmla="*/ 0 w 5"/>
                  <a:gd name="T1" fmla="*/ 0 h 27"/>
                  <a:gd name="T2" fmla="*/ 5 w 5"/>
                  <a:gd name="T3" fmla="*/ 6 h 27"/>
                  <a:gd name="T4" fmla="*/ 5 w 5"/>
                  <a:gd name="T5" fmla="*/ 27 h 27"/>
                  <a:gd name="T6" fmla="*/ 5 w 5"/>
                  <a:gd name="T7" fmla="*/ 19 h 27"/>
                  <a:gd name="T8" fmla="*/ 0 w 5"/>
                  <a:gd name="T9" fmla="*/ 6 h 27"/>
                  <a:gd name="T10" fmla="*/ 0 w 5"/>
                  <a:gd name="T11" fmla="*/ 0 h 27"/>
                  <a:gd name="T12" fmla="*/ 0 60000 65536"/>
                  <a:gd name="T13" fmla="*/ 0 60000 65536"/>
                  <a:gd name="T14" fmla="*/ 0 60000 65536"/>
                  <a:gd name="T15" fmla="*/ 0 60000 65536"/>
                  <a:gd name="T16" fmla="*/ 0 60000 65536"/>
                  <a:gd name="T17" fmla="*/ 0 60000 65536"/>
                  <a:gd name="T18" fmla="*/ 0 w 5"/>
                  <a:gd name="T19" fmla="*/ 0 h 27"/>
                  <a:gd name="T20" fmla="*/ 5 w 5"/>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5" h="27">
                    <a:moveTo>
                      <a:pt x="0" y="0"/>
                    </a:moveTo>
                    <a:lnTo>
                      <a:pt x="5" y="6"/>
                    </a:lnTo>
                    <a:lnTo>
                      <a:pt x="5" y="27"/>
                    </a:lnTo>
                    <a:lnTo>
                      <a:pt x="5" y="19"/>
                    </a:lnTo>
                    <a:lnTo>
                      <a:pt x="0" y="6"/>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84" name="Freeform 272"/>
              <p:cNvSpPr>
                <a:spLocks/>
              </p:cNvSpPr>
              <p:nvPr/>
            </p:nvSpPr>
            <p:spPr bwMode="auto">
              <a:xfrm>
                <a:off x="4609" y="1875"/>
                <a:ext cx="20" cy="7"/>
              </a:xfrm>
              <a:custGeom>
                <a:avLst/>
                <a:gdLst>
                  <a:gd name="T0" fmla="*/ 0 w 20"/>
                  <a:gd name="T1" fmla="*/ 0 h 7"/>
                  <a:gd name="T2" fmla="*/ 13 w 20"/>
                  <a:gd name="T3" fmla="*/ 0 h 7"/>
                  <a:gd name="T4" fmla="*/ 20 w 20"/>
                  <a:gd name="T5" fmla="*/ 7 h 7"/>
                  <a:gd name="T6" fmla="*/ 13 w 20"/>
                  <a:gd name="T7" fmla="*/ 7 h 7"/>
                  <a:gd name="T8" fmla="*/ 0 w 20"/>
                  <a:gd name="T9" fmla="*/ 0 h 7"/>
                  <a:gd name="T10" fmla="*/ 0 60000 65536"/>
                  <a:gd name="T11" fmla="*/ 0 60000 65536"/>
                  <a:gd name="T12" fmla="*/ 0 60000 65536"/>
                  <a:gd name="T13" fmla="*/ 0 60000 65536"/>
                  <a:gd name="T14" fmla="*/ 0 60000 65536"/>
                  <a:gd name="T15" fmla="*/ 0 w 20"/>
                  <a:gd name="T16" fmla="*/ 0 h 7"/>
                  <a:gd name="T17" fmla="*/ 20 w 20"/>
                  <a:gd name="T18" fmla="*/ 7 h 7"/>
                </a:gdLst>
                <a:ahLst/>
                <a:cxnLst>
                  <a:cxn ang="T10">
                    <a:pos x="T0" y="T1"/>
                  </a:cxn>
                  <a:cxn ang="T11">
                    <a:pos x="T2" y="T3"/>
                  </a:cxn>
                  <a:cxn ang="T12">
                    <a:pos x="T4" y="T5"/>
                  </a:cxn>
                  <a:cxn ang="T13">
                    <a:pos x="T6" y="T7"/>
                  </a:cxn>
                  <a:cxn ang="T14">
                    <a:pos x="T8" y="T9"/>
                  </a:cxn>
                </a:cxnLst>
                <a:rect l="T15" t="T16" r="T17" b="T18"/>
                <a:pathLst>
                  <a:path w="20" h="7">
                    <a:moveTo>
                      <a:pt x="0" y="0"/>
                    </a:moveTo>
                    <a:lnTo>
                      <a:pt x="13" y="0"/>
                    </a:lnTo>
                    <a:lnTo>
                      <a:pt x="20" y="7"/>
                    </a:lnTo>
                    <a:lnTo>
                      <a:pt x="13" y="7"/>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85" name="Freeform 273"/>
              <p:cNvSpPr>
                <a:spLocks/>
              </p:cNvSpPr>
              <p:nvPr/>
            </p:nvSpPr>
            <p:spPr bwMode="auto">
              <a:xfrm>
                <a:off x="4609" y="1875"/>
                <a:ext cx="20" cy="7"/>
              </a:xfrm>
              <a:custGeom>
                <a:avLst/>
                <a:gdLst>
                  <a:gd name="T0" fmla="*/ 0 w 20"/>
                  <a:gd name="T1" fmla="*/ 0 h 7"/>
                  <a:gd name="T2" fmla="*/ 13 w 20"/>
                  <a:gd name="T3" fmla="*/ 0 h 7"/>
                  <a:gd name="T4" fmla="*/ 20 w 20"/>
                  <a:gd name="T5" fmla="*/ 7 h 7"/>
                  <a:gd name="T6" fmla="*/ 13 w 20"/>
                  <a:gd name="T7" fmla="*/ 7 h 7"/>
                  <a:gd name="T8" fmla="*/ 0 w 20"/>
                  <a:gd name="T9" fmla="*/ 0 h 7"/>
                  <a:gd name="T10" fmla="*/ 0 60000 65536"/>
                  <a:gd name="T11" fmla="*/ 0 60000 65536"/>
                  <a:gd name="T12" fmla="*/ 0 60000 65536"/>
                  <a:gd name="T13" fmla="*/ 0 60000 65536"/>
                  <a:gd name="T14" fmla="*/ 0 60000 65536"/>
                  <a:gd name="T15" fmla="*/ 0 w 20"/>
                  <a:gd name="T16" fmla="*/ 0 h 7"/>
                  <a:gd name="T17" fmla="*/ 20 w 20"/>
                  <a:gd name="T18" fmla="*/ 7 h 7"/>
                </a:gdLst>
                <a:ahLst/>
                <a:cxnLst>
                  <a:cxn ang="T10">
                    <a:pos x="T0" y="T1"/>
                  </a:cxn>
                  <a:cxn ang="T11">
                    <a:pos x="T2" y="T3"/>
                  </a:cxn>
                  <a:cxn ang="T12">
                    <a:pos x="T4" y="T5"/>
                  </a:cxn>
                  <a:cxn ang="T13">
                    <a:pos x="T6" y="T7"/>
                  </a:cxn>
                  <a:cxn ang="T14">
                    <a:pos x="T8" y="T9"/>
                  </a:cxn>
                </a:cxnLst>
                <a:rect l="T15" t="T16" r="T17" b="T18"/>
                <a:pathLst>
                  <a:path w="20" h="7">
                    <a:moveTo>
                      <a:pt x="0" y="0"/>
                    </a:moveTo>
                    <a:lnTo>
                      <a:pt x="13" y="0"/>
                    </a:lnTo>
                    <a:lnTo>
                      <a:pt x="20" y="7"/>
                    </a:lnTo>
                    <a:lnTo>
                      <a:pt x="13" y="7"/>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86" name="Freeform 274"/>
              <p:cNvSpPr>
                <a:spLocks/>
              </p:cNvSpPr>
              <p:nvPr/>
            </p:nvSpPr>
            <p:spPr bwMode="auto">
              <a:xfrm>
                <a:off x="4709" y="1875"/>
                <a:ext cx="8" cy="7"/>
              </a:xfrm>
              <a:custGeom>
                <a:avLst/>
                <a:gdLst>
                  <a:gd name="T0" fmla="*/ 0 w 8"/>
                  <a:gd name="T1" fmla="*/ 0 h 7"/>
                  <a:gd name="T2" fmla="*/ 8 w 8"/>
                  <a:gd name="T3" fmla="*/ 7 h 7"/>
                  <a:gd name="T4" fmla="*/ 0 w 8"/>
                  <a:gd name="T5" fmla="*/ 0 h 7"/>
                  <a:gd name="T6" fmla="*/ 0 60000 65536"/>
                  <a:gd name="T7" fmla="*/ 0 60000 65536"/>
                  <a:gd name="T8" fmla="*/ 0 60000 65536"/>
                  <a:gd name="T9" fmla="*/ 0 w 8"/>
                  <a:gd name="T10" fmla="*/ 0 h 7"/>
                  <a:gd name="T11" fmla="*/ 8 w 8"/>
                  <a:gd name="T12" fmla="*/ 7 h 7"/>
                </a:gdLst>
                <a:ahLst/>
                <a:cxnLst>
                  <a:cxn ang="T6">
                    <a:pos x="T0" y="T1"/>
                  </a:cxn>
                  <a:cxn ang="T7">
                    <a:pos x="T2" y="T3"/>
                  </a:cxn>
                  <a:cxn ang="T8">
                    <a:pos x="T4" y="T5"/>
                  </a:cxn>
                </a:cxnLst>
                <a:rect l="T9" t="T10" r="T11" b="T12"/>
                <a:pathLst>
                  <a:path w="8" h="7">
                    <a:moveTo>
                      <a:pt x="0" y="0"/>
                    </a:moveTo>
                    <a:lnTo>
                      <a:pt x="8" y="7"/>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87" name="Freeform 275"/>
              <p:cNvSpPr>
                <a:spLocks/>
              </p:cNvSpPr>
              <p:nvPr/>
            </p:nvSpPr>
            <p:spPr bwMode="auto">
              <a:xfrm>
                <a:off x="4709" y="1875"/>
                <a:ext cx="8" cy="7"/>
              </a:xfrm>
              <a:custGeom>
                <a:avLst/>
                <a:gdLst>
                  <a:gd name="T0" fmla="*/ 0 w 8"/>
                  <a:gd name="T1" fmla="*/ 0 h 7"/>
                  <a:gd name="T2" fmla="*/ 8 w 8"/>
                  <a:gd name="T3" fmla="*/ 7 h 7"/>
                  <a:gd name="T4" fmla="*/ 0 w 8"/>
                  <a:gd name="T5" fmla="*/ 0 h 7"/>
                  <a:gd name="T6" fmla="*/ 0 60000 65536"/>
                  <a:gd name="T7" fmla="*/ 0 60000 65536"/>
                  <a:gd name="T8" fmla="*/ 0 60000 65536"/>
                  <a:gd name="T9" fmla="*/ 0 w 8"/>
                  <a:gd name="T10" fmla="*/ 0 h 7"/>
                  <a:gd name="T11" fmla="*/ 8 w 8"/>
                  <a:gd name="T12" fmla="*/ 7 h 7"/>
                </a:gdLst>
                <a:ahLst/>
                <a:cxnLst>
                  <a:cxn ang="T6">
                    <a:pos x="T0" y="T1"/>
                  </a:cxn>
                  <a:cxn ang="T7">
                    <a:pos x="T2" y="T3"/>
                  </a:cxn>
                  <a:cxn ang="T8">
                    <a:pos x="T4" y="T5"/>
                  </a:cxn>
                </a:cxnLst>
                <a:rect l="T9" t="T10" r="T11" b="T12"/>
                <a:pathLst>
                  <a:path w="8" h="7">
                    <a:moveTo>
                      <a:pt x="0" y="0"/>
                    </a:moveTo>
                    <a:lnTo>
                      <a:pt x="8" y="7"/>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88" name="Freeform 276"/>
              <p:cNvSpPr>
                <a:spLocks/>
              </p:cNvSpPr>
              <p:nvPr/>
            </p:nvSpPr>
            <p:spPr bwMode="auto">
              <a:xfrm>
                <a:off x="5049" y="1882"/>
                <a:ext cx="1" cy="6"/>
              </a:xfrm>
              <a:custGeom>
                <a:avLst/>
                <a:gdLst>
                  <a:gd name="T0" fmla="*/ 0 w 1"/>
                  <a:gd name="T1" fmla="*/ 0 h 6"/>
                  <a:gd name="T2" fmla="*/ 0 w 1"/>
                  <a:gd name="T3" fmla="*/ 6 h 6"/>
                  <a:gd name="T4" fmla="*/ 0 w 1"/>
                  <a:gd name="T5" fmla="*/ 0 h 6"/>
                  <a:gd name="T6" fmla="*/ 0 60000 65536"/>
                  <a:gd name="T7" fmla="*/ 0 60000 65536"/>
                  <a:gd name="T8" fmla="*/ 0 60000 65536"/>
                  <a:gd name="T9" fmla="*/ 0 w 1"/>
                  <a:gd name="T10" fmla="*/ 0 h 6"/>
                  <a:gd name="T11" fmla="*/ 1 w 1"/>
                  <a:gd name="T12" fmla="*/ 6 h 6"/>
                </a:gdLst>
                <a:ahLst/>
                <a:cxnLst>
                  <a:cxn ang="T6">
                    <a:pos x="T0" y="T1"/>
                  </a:cxn>
                  <a:cxn ang="T7">
                    <a:pos x="T2" y="T3"/>
                  </a:cxn>
                  <a:cxn ang="T8">
                    <a:pos x="T4" y="T5"/>
                  </a:cxn>
                </a:cxnLst>
                <a:rect l="T9" t="T10" r="T11" b="T12"/>
                <a:pathLst>
                  <a:path w="1" h="6">
                    <a:moveTo>
                      <a:pt x="0" y="0"/>
                    </a:moveTo>
                    <a:lnTo>
                      <a:pt x="0" y="6"/>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89" name="Freeform 277"/>
              <p:cNvSpPr>
                <a:spLocks/>
              </p:cNvSpPr>
              <p:nvPr/>
            </p:nvSpPr>
            <p:spPr bwMode="auto">
              <a:xfrm>
                <a:off x="5049" y="1882"/>
                <a:ext cx="1" cy="6"/>
              </a:xfrm>
              <a:custGeom>
                <a:avLst/>
                <a:gdLst>
                  <a:gd name="T0" fmla="*/ 0 w 1"/>
                  <a:gd name="T1" fmla="*/ 0 h 6"/>
                  <a:gd name="T2" fmla="*/ 0 w 1"/>
                  <a:gd name="T3" fmla="*/ 6 h 6"/>
                  <a:gd name="T4" fmla="*/ 0 w 1"/>
                  <a:gd name="T5" fmla="*/ 0 h 6"/>
                  <a:gd name="T6" fmla="*/ 0 60000 65536"/>
                  <a:gd name="T7" fmla="*/ 0 60000 65536"/>
                  <a:gd name="T8" fmla="*/ 0 60000 65536"/>
                  <a:gd name="T9" fmla="*/ 0 w 1"/>
                  <a:gd name="T10" fmla="*/ 0 h 6"/>
                  <a:gd name="T11" fmla="*/ 1 w 1"/>
                  <a:gd name="T12" fmla="*/ 6 h 6"/>
                </a:gdLst>
                <a:ahLst/>
                <a:cxnLst>
                  <a:cxn ang="T6">
                    <a:pos x="T0" y="T1"/>
                  </a:cxn>
                  <a:cxn ang="T7">
                    <a:pos x="T2" y="T3"/>
                  </a:cxn>
                  <a:cxn ang="T8">
                    <a:pos x="T4" y="T5"/>
                  </a:cxn>
                </a:cxnLst>
                <a:rect l="T9" t="T10" r="T11" b="T12"/>
                <a:pathLst>
                  <a:path w="1" h="6">
                    <a:moveTo>
                      <a:pt x="0" y="0"/>
                    </a:moveTo>
                    <a:lnTo>
                      <a:pt x="0" y="6"/>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90" name="Freeform 278"/>
              <p:cNvSpPr>
                <a:spLocks/>
              </p:cNvSpPr>
              <p:nvPr/>
            </p:nvSpPr>
            <p:spPr bwMode="auto">
              <a:xfrm>
                <a:off x="4659" y="1888"/>
                <a:ext cx="8" cy="8"/>
              </a:xfrm>
              <a:custGeom>
                <a:avLst/>
                <a:gdLst>
                  <a:gd name="T0" fmla="*/ 0 w 8"/>
                  <a:gd name="T1" fmla="*/ 0 h 8"/>
                  <a:gd name="T2" fmla="*/ 8 w 8"/>
                  <a:gd name="T3" fmla="*/ 0 h 8"/>
                  <a:gd name="T4" fmla="*/ 8 w 8"/>
                  <a:gd name="T5" fmla="*/ 8 h 8"/>
                  <a:gd name="T6" fmla="*/ 0 w 8"/>
                  <a:gd name="T7" fmla="*/ 0 h 8"/>
                  <a:gd name="T8" fmla="*/ 0 60000 65536"/>
                  <a:gd name="T9" fmla="*/ 0 60000 65536"/>
                  <a:gd name="T10" fmla="*/ 0 60000 65536"/>
                  <a:gd name="T11" fmla="*/ 0 60000 65536"/>
                  <a:gd name="T12" fmla="*/ 0 w 8"/>
                  <a:gd name="T13" fmla="*/ 0 h 8"/>
                  <a:gd name="T14" fmla="*/ 8 w 8"/>
                  <a:gd name="T15" fmla="*/ 8 h 8"/>
                </a:gdLst>
                <a:ahLst/>
                <a:cxnLst>
                  <a:cxn ang="T8">
                    <a:pos x="T0" y="T1"/>
                  </a:cxn>
                  <a:cxn ang="T9">
                    <a:pos x="T2" y="T3"/>
                  </a:cxn>
                  <a:cxn ang="T10">
                    <a:pos x="T4" y="T5"/>
                  </a:cxn>
                  <a:cxn ang="T11">
                    <a:pos x="T6" y="T7"/>
                  </a:cxn>
                </a:cxnLst>
                <a:rect l="T12" t="T13" r="T14" b="T15"/>
                <a:pathLst>
                  <a:path w="8" h="8">
                    <a:moveTo>
                      <a:pt x="0" y="0"/>
                    </a:moveTo>
                    <a:lnTo>
                      <a:pt x="8" y="0"/>
                    </a:lnTo>
                    <a:lnTo>
                      <a:pt x="8" y="8"/>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91" name="Freeform 279"/>
              <p:cNvSpPr>
                <a:spLocks/>
              </p:cNvSpPr>
              <p:nvPr/>
            </p:nvSpPr>
            <p:spPr bwMode="auto">
              <a:xfrm>
                <a:off x="4659" y="1888"/>
                <a:ext cx="8" cy="8"/>
              </a:xfrm>
              <a:custGeom>
                <a:avLst/>
                <a:gdLst>
                  <a:gd name="T0" fmla="*/ 0 w 8"/>
                  <a:gd name="T1" fmla="*/ 0 h 8"/>
                  <a:gd name="T2" fmla="*/ 8 w 8"/>
                  <a:gd name="T3" fmla="*/ 0 h 8"/>
                  <a:gd name="T4" fmla="*/ 8 w 8"/>
                  <a:gd name="T5" fmla="*/ 8 h 8"/>
                  <a:gd name="T6" fmla="*/ 0 w 8"/>
                  <a:gd name="T7" fmla="*/ 0 h 8"/>
                  <a:gd name="T8" fmla="*/ 0 60000 65536"/>
                  <a:gd name="T9" fmla="*/ 0 60000 65536"/>
                  <a:gd name="T10" fmla="*/ 0 60000 65536"/>
                  <a:gd name="T11" fmla="*/ 0 60000 65536"/>
                  <a:gd name="T12" fmla="*/ 0 w 8"/>
                  <a:gd name="T13" fmla="*/ 0 h 8"/>
                  <a:gd name="T14" fmla="*/ 8 w 8"/>
                  <a:gd name="T15" fmla="*/ 8 h 8"/>
                </a:gdLst>
                <a:ahLst/>
                <a:cxnLst>
                  <a:cxn ang="T8">
                    <a:pos x="T0" y="T1"/>
                  </a:cxn>
                  <a:cxn ang="T9">
                    <a:pos x="T2" y="T3"/>
                  </a:cxn>
                  <a:cxn ang="T10">
                    <a:pos x="T4" y="T5"/>
                  </a:cxn>
                  <a:cxn ang="T11">
                    <a:pos x="T6" y="T7"/>
                  </a:cxn>
                </a:cxnLst>
                <a:rect l="T12" t="T13" r="T14" b="T15"/>
                <a:pathLst>
                  <a:path w="8" h="8">
                    <a:moveTo>
                      <a:pt x="0" y="0"/>
                    </a:moveTo>
                    <a:lnTo>
                      <a:pt x="8" y="0"/>
                    </a:lnTo>
                    <a:lnTo>
                      <a:pt x="8" y="8"/>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92" name="Freeform 280"/>
              <p:cNvSpPr>
                <a:spLocks/>
              </p:cNvSpPr>
              <p:nvPr/>
            </p:nvSpPr>
            <p:spPr bwMode="auto">
              <a:xfrm>
                <a:off x="4929" y="1888"/>
                <a:ext cx="7" cy="1"/>
              </a:xfrm>
              <a:custGeom>
                <a:avLst/>
                <a:gdLst>
                  <a:gd name="T0" fmla="*/ 0 w 7"/>
                  <a:gd name="T1" fmla="*/ 0 h 1"/>
                  <a:gd name="T2" fmla="*/ 7 w 7"/>
                  <a:gd name="T3" fmla="*/ 0 h 1"/>
                  <a:gd name="T4" fmla="*/ 0 w 7"/>
                  <a:gd name="T5" fmla="*/ 0 h 1"/>
                  <a:gd name="T6" fmla="*/ 0 60000 65536"/>
                  <a:gd name="T7" fmla="*/ 0 60000 65536"/>
                  <a:gd name="T8" fmla="*/ 0 60000 65536"/>
                  <a:gd name="T9" fmla="*/ 0 w 7"/>
                  <a:gd name="T10" fmla="*/ 0 h 1"/>
                  <a:gd name="T11" fmla="*/ 7 w 7"/>
                  <a:gd name="T12" fmla="*/ 1 h 1"/>
                </a:gdLst>
                <a:ahLst/>
                <a:cxnLst>
                  <a:cxn ang="T6">
                    <a:pos x="T0" y="T1"/>
                  </a:cxn>
                  <a:cxn ang="T7">
                    <a:pos x="T2" y="T3"/>
                  </a:cxn>
                  <a:cxn ang="T8">
                    <a:pos x="T4" y="T5"/>
                  </a:cxn>
                </a:cxnLst>
                <a:rect l="T9" t="T10" r="T11" b="T12"/>
                <a:pathLst>
                  <a:path w="7" h="1">
                    <a:moveTo>
                      <a:pt x="0" y="0"/>
                    </a:moveTo>
                    <a:lnTo>
                      <a:pt x="7" y="0"/>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93" name="Freeform 281"/>
              <p:cNvSpPr>
                <a:spLocks/>
              </p:cNvSpPr>
              <p:nvPr/>
            </p:nvSpPr>
            <p:spPr bwMode="auto">
              <a:xfrm>
                <a:off x="4929" y="1888"/>
                <a:ext cx="7" cy="1"/>
              </a:xfrm>
              <a:custGeom>
                <a:avLst/>
                <a:gdLst>
                  <a:gd name="T0" fmla="*/ 0 w 7"/>
                  <a:gd name="T1" fmla="*/ 0 h 1"/>
                  <a:gd name="T2" fmla="*/ 7 w 7"/>
                  <a:gd name="T3" fmla="*/ 0 h 1"/>
                  <a:gd name="T4" fmla="*/ 0 w 7"/>
                  <a:gd name="T5" fmla="*/ 0 h 1"/>
                  <a:gd name="T6" fmla="*/ 0 60000 65536"/>
                  <a:gd name="T7" fmla="*/ 0 60000 65536"/>
                  <a:gd name="T8" fmla="*/ 0 60000 65536"/>
                  <a:gd name="T9" fmla="*/ 0 w 7"/>
                  <a:gd name="T10" fmla="*/ 0 h 1"/>
                  <a:gd name="T11" fmla="*/ 7 w 7"/>
                  <a:gd name="T12" fmla="*/ 1 h 1"/>
                </a:gdLst>
                <a:ahLst/>
                <a:cxnLst>
                  <a:cxn ang="T6">
                    <a:pos x="T0" y="T1"/>
                  </a:cxn>
                  <a:cxn ang="T7">
                    <a:pos x="T2" y="T3"/>
                  </a:cxn>
                  <a:cxn ang="T8">
                    <a:pos x="T4" y="T5"/>
                  </a:cxn>
                </a:cxnLst>
                <a:rect l="T9" t="T10" r="T11" b="T12"/>
                <a:pathLst>
                  <a:path w="7" h="1">
                    <a:moveTo>
                      <a:pt x="0" y="0"/>
                    </a:moveTo>
                    <a:lnTo>
                      <a:pt x="7" y="0"/>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94" name="Freeform 282"/>
              <p:cNvSpPr>
                <a:spLocks/>
              </p:cNvSpPr>
              <p:nvPr/>
            </p:nvSpPr>
            <p:spPr bwMode="auto">
              <a:xfrm>
                <a:off x="4684" y="1888"/>
                <a:ext cx="38" cy="22"/>
              </a:xfrm>
              <a:custGeom>
                <a:avLst/>
                <a:gdLst>
                  <a:gd name="T0" fmla="*/ 33 w 38"/>
                  <a:gd name="T1" fmla="*/ 0 h 22"/>
                  <a:gd name="T2" fmla="*/ 38 w 38"/>
                  <a:gd name="T3" fmla="*/ 22 h 22"/>
                  <a:gd name="T4" fmla="*/ 25 w 38"/>
                  <a:gd name="T5" fmla="*/ 8 h 22"/>
                  <a:gd name="T6" fmla="*/ 0 w 38"/>
                  <a:gd name="T7" fmla="*/ 8 h 22"/>
                  <a:gd name="T8" fmla="*/ 25 w 38"/>
                  <a:gd name="T9" fmla="*/ 8 h 22"/>
                  <a:gd name="T10" fmla="*/ 33 w 38"/>
                  <a:gd name="T11" fmla="*/ 0 h 22"/>
                  <a:gd name="T12" fmla="*/ 0 60000 65536"/>
                  <a:gd name="T13" fmla="*/ 0 60000 65536"/>
                  <a:gd name="T14" fmla="*/ 0 60000 65536"/>
                  <a:gd name="T15" fmla="*/ 0 60000 65536"/>
                  <a:gd name="T16" fmla="*/ 0 60000 65536"/>
                  <a:gd name="T17" fmla="*/ 0 60000 65536"/>
                  <a:gd name="T18" fmla="*/ 0 w 38"/>
                  <a:gd name="T19" fmla="*/ 0 h 22"/>
                  <a:gd name="T20" fmla="*/ 38 w 3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38" h="22">
                    <a:moveTo>
                      <a:pt x="33" y="0"/>
                    </a:moveTo>
                    <a:lnTo>
                      <a:pt x="38" y="22"/>
                    </a:lnTo>
                    <a:lnTo>
                      <a:pt x="25" y="8"/>
                    </a:lnTo>
                    <a:lnTo>
                      <a:pt x="0" y="8"/>
                    </a:lnTo>
                    <a:lnTo>
                      <a:pt x="25" y="8"/>
                    </a:lnTo>
                    <a:lnTo>
                      <a:pt x="33"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95" name="Freeform 283"/>
              <p:cNvSpPr>
                <a:spLocks/>
              </p:cNvSpPr>
              <p:nvPr/>
            </p:nvSpPr>
            <p:spPr bwMode="auto">
              <a:xfrm>
                <a:off x="4684" y="1888"/>
                <a:ext cx="38" cy="22"/>
              </a:xfrm>
              <a:custGeom>
                <a:avLst/>
                <a:gdLst>
                  <a:gd name="T0" fmla="*/ 33 w 38"/>
                  <a:gd name="T1" fmla="*/ 0 h 22"/>
                  <a:gd name="T2" fmla="*/ 38 w 38"/>
                  <a:gd name="T3" fmla="*/ 22 h 22"/>
                  <a:gd name="T4" fmla="*/ 25 w 38"/>
                  <a:gd name="T5" fmla="*/ 8 h 22"/>
                  <a:gd name="T6" fmla="*/ 0 w 38"/>
                  <a:gd name="T7" fmla="*/ 8 h 22"/>
                  <a:gd name="T8" fmla="*/ 25 w 38"/>
                  <a:gd name="T9" fmla="*/ 8 h 22"/>
                  <a:gd name="T10" fmla="*/ 33 w 38"/>
                  <a:gd name="T11" fmla="*/ 0 h 22"/>
                  <a:gd name="T12" fmla="*/ 0 60000 65536"/>
                  <a:gd name="T13" fmla="*/ 0 60000 65536"/>
                  <a:gd name="T14" fmla="*/ 0 60000 65536"/>
                  <a:gd name="T15" fmla="*/ 0 60000 65536"/>
                  <a:gd name="T16" fmla="*/ 0 60000 65536"/>
                  <a:gd name="T17" fmla="*/ 0 60000 65536"/>
                  <a:gd name="T18" fmla="*/ 0 w 38"/>
                  <a:gd name="T19" fmla="*/ 0 h 22"/>
                  <a:gd name="T20" fmla="*/ 38 w 38"/>
                  <a:gd name="T21" fmla="*/ 22 h 22"/>
                </a:gdLst>
                <a:ahLst/>
                <a:cxnLst>
                  <a:cxn ang="T12">
                    <a:pos x="T0" y="T1"/>
                  </a:cxn>
                  <a:cxn ang="T13">
                    <a:pos x="T2" y="T3"/>
                  </a:cxn>
                  <a:cxn ang="T14">
                    <a:pos x="T4" y="T5"/>
                  </a:cxn>
                  <a:cxn ang="T15">
                    <a:pos x="T6" y="T7"/>
                  </a:cxn>
                  <a:cxn ang="T16">
                    <a:pos x="T8" y="T9"/>
                  </a:cxn>
                  <a:cxn ang="T17">
                    <a:pos x="T10" y="T11"/>
                  </a:cxn>
                </a:cxnLst>
                <a:rect l="T18" t="T19" r="T20" b="T21"/>
                <a:pathLst>
                  <a:path w="38" h="22">
                    <a:moveTo>
                      <a:pt x="33" y="0"/>
                    </a:moveTo>
                    <a:lnTo>
                      <a:pt x="38" y="22"/>
                    </a:lnTo>
                    <a:lnTo>
                      <a:pt x="25" y="8"/>
                    </a:lnTo>
                    <a:lnTo>
                      <a:pt x="0" y="8"/>
                    </a:lnTo>
                    <a:lnTo>
                      <a:pt x="25" y="8"/>
                    </a:lnTo>
                    <a:lnTo>
                      <a:pt x="33"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96" name="Freeform 284"/>
              <p:cNvSpPr>
                <a:spLocks/>
              </p:cNvSpPr>
              <p:nvPr/>
            </p:nvSpPr>
            <p:spPr bwMode="auto">
              <a:xfrm>
                <a:off x="4266" y="1456"/>
                <a:ext cx="1" cy="28"/>
              </a:xfrm>
              <a:custGeom>
                <a:avLst/>
                <a:gdLst>
                  <a:gd name="T0" fmla="*/ 0 w 1"/>
                  <a:gd name="T1" fmla="*/ 0 h 28"/>
                  <a:gd name="T2" fmla="*/ 0 w 1"/>
                  <a:gd name="T3" fmla="*/ 28 h 28"/>
                  <a:gd name="T4" fmla="*/ 0 w 1"/>
                  <a:gd name="T5" fmla="*/ 0 h 28"/>
                  <a:gd name="T6" fmla="*/ 0 60000 65536"/>
                  <a:gd name="T7" fmla="*/ 0 60000 65536"/>
                  <a:gd name="T8" fmla="*/ 0 60000 65536"/>
                  <a:gd name="T9" fmla="*/ 0 w 1"/>
                  <a:gd name="T10" fmla="*/ 0 h 28"/>
                  <a:gd name="T11" fmla="*/ 1 w 1"/>
                  <a:gd name="T12" fmla="*/ 28 h 28"/>
                </a:gdLst>
                <a:ahLst/>
                <a:cxnLst>
                  <a:cxn ang="T6">
                    <a:pos x="T0" y="T1"/>
                  </a:cxn>
                  <a:cxn ang="T7">
                    <a:pos x="T2" y="T3"/>
                  </a:cxn>
                  <a:cxn ang="T8">
                    <a:pos x="T4" y="T5"/>
                  </a:cxn>
                </a:cxnLst>
                <a:rect l="T9" t="T10" r="T11" b="T12"/>
                <a:pathLst>
                  <a:path w="1" h="28">
                    <a:moveTo>
                      <a:pt x="0" y="0"/>
                    </a:moveTo>
                    <a:lnTo>
                      <a:pt x="0" y="28"/>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97" name="Freeform 285"/>
              <p:cNvSpPr>
                <a:spLocks/>
              </p:cNvSpPr>
              <p:nvPr/>
            </p:nvSpPr>
            <p:spPr bwMode="auto">
              <a:xfrm>
                <a:off x="4266" y="1456"/>
                <a:ext cx="1" cy="28"/>
              </a:xfrm>
              <a:custGeom>
                <a:avLst/>
                <a:gdLst>
                  <a:gd name="T0" fmla="*/ 0 w 1"/>
                  <a:gd name="T1" fmla="*/ 0 h 28"/>
                  <a:gd name="T2" fmla="*/ 0 w 1"/>
                  <a:gd name="T3" fmla="*/ 28 h 28"/>
                  <a:gd name="T4" fmla="*/ 0 w 1"/>
                  <a:gd name="T5" fmla="*/ 0 h 28"/>
                  <a:gd name="T6" fmla="*/ 0 60000 65536"/>
                  <a:gd name="T7" fmla="*/ 0 60000 65536"/>
                  <a:gd name="T8" fmla="*/ 0 60000 65536"/>
                  <a:gd name="T9" fmla="*/ 0 w 1"/>
                  <a:gd name="T10" fmla="*/ 0 h 28"/>
                  <a:gd name="T11" fmla="*/ 1 w 1"/>
                  <a:gd name="T12" fmla="*/ 28 h 28"/>
                </a:gdLst>
                <a:ahLst/>
                <a:cxnLst>
                  <a:cxn ang="T6">
                    <a:pos x="T0" y="T1"/>
                  </a:cxn>
                  <a:cxn ang="T7">
                    <a:pos x="T2" y="T3"/>
                  </a:cxn>
                  <a:cxn ang="T8">
                    <a:pos x="T4" y="T5"/>
                  </a:cxn>
                </a:cxnLst>
                <a:rect l="T9" t="T10" r="T11" b="T12"/>
                <a:pathLst>
                  <a:path w="1" h="28">
                    <a:moveTo>
                      <a:pt x="0" y="0"/>
                    </a:moveTo>
                    <a:lnTo>
                      <a:pt x="0" y="28"/>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98" name="Freeform 286"/>
              <p:cNvSpPr>
                <a:spLocks/>
              </p:cNvSpPr>
              <p:nvPr/>
            </p:nvSpPr>
            <p:spPr bwMode="auto">
              <a:xfrm>
                <a:off x="5054" y="1896"/>
                <a:ext cx="1" cy="6"/>
              </a:xfrm>
              <a:custGeom>
                <a:avLst/>
                <a:gdLst>
                  <a:gd name="T0" fmla="*/ 0 w 1"/>
                  <a:gd name="T1" fmla="*/ 0 h 6"/>
                  <a:gd name="T2" fmla="*/ 0 w 1"/>
                  <a:gd name="T3" fmla="*/ 6 h 6"/>
                  <a:gd name="T4" fmla="*/ 0 w 1"/>
                  <a:gd name="T5" fmla="*/ 0 h 6"/>
                  <a:gd name="T6" fmla="*/ 0 60000 65536"/>
                  <a:gd name="T7" fmla="*/ 0 60000 65536"/>
                  <a:gd name="T8" fmla="*/ 0 60000 65536"/>
                  <a:gd name="T9" fmla="*/ 0 w 1"/>
                  <a:gd name="T10" fmla="*/ 0 h 6"/>
                  <a:gd name="T11" fmla="*/ 1 w 1"/>
                  <a:gd name="T12" fmla="*/ 6 h 6"/>
                </a:gdLst>
                <a:ahLst/>
                <a:cxnLst>
                  <a:cxn ang="T6">
                    <a:pos x="T0" y="T1"/>
                  </a:cxn>
                  <a:cxn ang="T7">
                    <a:pos x="T2" y="T3"/>
                  </a:cxn>
                  <a:cxn ang="T8">
                    <a:pos x="T4" y="T5"/>
                  </a:cxn>
                </a:cxnLst>
                <a:rect l="T9" t="T10" r="T11" b="T12"/>
                <a:pathLst>
                  <a:path w="1" h="6">
                    <a:moveTo>
                      <a:pt x="0" y="0"/>
                    </a:moveTo>
                    <a:lnTo>
                      <a:pt x="0" y="6"/>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199" name="Freeform 287"/>
              <p:cNvSpPr>
                <a:spLocks/>
              </p:cNvSpPr>
              <p:nvPr/>
            </p:nvSpPr>
            <p:spPr bwMode="auto">
              <a:xfrm>
                <a:off x="5054" y="1896"/>
                <a:ext cx="1" cy="6"/>
              </a:xfrm>
              <a:custGeom>
                <a:avLst/>
                <a:gdLst>
                  <a:gd name="T0" fmla="*/ 0 w 1"/>
                  <a:gd name="T1" fmla="*/ 0 h 6"/>
                  <a:gd name="T2" fmla="*/ 0 w 1"/>
                  <a:gd name="T3" fmla="*/ 6 h 6"/>
                  <a:gd name="T4" fmla="*/ 0 w 1"/>
                  <a:gd name="T5" fmla="*/ 0 h 6"/>
                  <a:gd name="T6" fmla="*/ 0 60000 65536"/>
                  <a:gd name="T7" fmla="*/ 0 60000 65536"/>
                  <a:gd name="T8" fmla="*/ 0 60000 65536"/>
                  <a:gd name="T9" fmla="*/ 0 w 1"/>
                  <a:gd name="T10" fmla="*/ 0 h 6"/>
                  <a:gd name="T11" fmla="*/ 1 w 1"/>
                  <a:gd name="T12" fmla="*/ 6 h 6"/>
                </a:gdLst>
                <a:ahLst/>
                <a:cxnLst>
                  <a:cxn ang="T6">
                    <a:pos x="T0" y="T1"/>
                  </a:cxn>
                  <a:cxn ang="T7">
                    <a:pos x="T2" y="T3"/>
                  </a:cxn>
                  <a:cxn ang="T8">
                    <a:pos x="T4" y="T5"/>
                  </a:cxn>
                </a:cxnLst>
                <a:rect l="T9" t="T10" r="T11" b="T12"/>
                <a:pathLst>
                  <a:path w="1" h="6">
                    <a:moveTo>
                      <a:pt x="0" y="0"/>
                    </a:moveTo>
                    <a:lnTo>
                      <a:pt x="0" y="6"/>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00" name="Freeform 288"/>
              <p:cNvSpPr>
                <a:spLocks/>
              </p:cNvSpPr>
              <p:nvPr/>
            </p:nvSpPr>
            <p:spPr bwMode="auto">
              <a:xfrm>
                <a:off x="4942" y="1902"/>
                <a:ext cx="12" cy="14"/>
              </a:xfrm>
              <a:custGeom>
                <a:avLst/>
                <a:gdLst>
                  <a:gd name="T0" fmla="*/ 0 w 12"/>
                  <a:gd name="T1" fmla="*/ 0 h 14"/>
                  <a:gd name="T2" fmla="*/ 12 w 12"/>
                  <a:gd name="T3" fmla="*/ 14 h 14"/>
                  <a:gd name="T4" fmla="*/ 0 w 12"/>
                  <a:gd name="T5" fmla="*/ 0 h 14"/>
                  <a:gd name="T6" fmla="*/ 0 60000 65536"/>
                  <a:gd name="T7" fmla="*/ 0 60000 65536"/>
                  <a:gd name="T8" fmla="*/ 0 60000 65536"/>
                  <a:gd name="T9" fmla="*/ 0 w 12"/>
                  <a:gd name="T10" fmla="*/ 0 h 14"/>
                  <a:gd name="T11" fmla="*/ 12 w 12"/>
                  <a:gd name="T12" fmla="*/ 14 h 14"/>
                </a:gdLst>
                <a:ahLst/>
                <a:cxnLst>
                  <a:cxn ang="T6">
                    <a:pos x="T0" y="T1"/>
                  </a:cxn>
                  <a:cxn ang="T7">
                    <a:pos x="T2" y="T3"/>
                  </a:cxn>
                  <a:cxn ang="T8">
                    <a:pos x="T4" y="T5"/>
                  </a:cxn>
                </a:cxnLst>
                <a:rect l="T9" t="T10" r="T11" b="T12"/>
                <a:pathLst>
                  <a:path w="12" h="14">
                    <a:moveTo>
                      <a:pt x="0" y="0"/>
                    </a:moveTo>
                    <a:lnTo>
                      <a:pt x="12" y="14"/>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01" name="Freeform 289"/>
              <p:cNvSpPr>
                <a:spLocks/>
              </p:cNvSpPr>
              <p:nvPr/>
            </p:nvSpPr>
            <p:spPr bwMode="auto">
              <a:xfrm>
                <a:off x="4942" y="1902"/>
                <a:ext cx="12" cy="14"/>
              </a:xfrm>
              <a:custGeom>
                <a:avLst/>
                <a:gdLst>
                  <a:gd name="T0" fmla="*/ 0 w 12"/>
                  <a:gd name="T1" fmla="*/ 0 h 14"/>
                  <a:gd name="T2" fmla="*/ 12 w 12"/>
                  <a:gd name="T3" fmla="*/ 14 h 14"/>
                  <a:gd name="T4" fmla="*/ 0 w 12"/>
                  <a:gd name="T5" fmla="*/ 0 h 14"/>
                  <a:gd name="T6" fmla="*/ 0 60000 65536"/>
                  <a:gd name="T7" fmla="*/ 0 60000 65536"/>
                  <a:gd name="T8" fmla="*/ 0 60000 65536"/>
                  <a:gd name="T9" fmla="*/ 0 w 12"/>
                  <a:gd name="T10" fmla="*/ 0 h 14"/>
                  <a:gd name="T11" fmla="*/ 12 w 12"/>
                  <a:gd name="T12" fmla="*/ 14 h 14"/>
                </a:gdLst>
                <a:ahLst/>
                <a:cxnLst>
                  <a:cxn ang="T6">
                    <a:pos x="T0" y="T1"/>
                  </a:cxn>
                  <a:cxn ang="T7">
                    <a:pos x="T2" y="T3"/>
                  </a:cxn>
                  <a:cxn ang="T8">
                    <a:pos x="T4" y="T5"/>
                  </a:cxn>
                </a:cxnLst>
                <a:rect l="T9" t="T10" r="T11" b="T12"/>
                <a:pathLst>
                  <a:path w="12" h="14">
                    <a:moveTo>
                      <a:pt x="0" y="0"/>
                    </a:moveTo>
                    <a:lnTo>
                      <a:pt x="12" y="14"/>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02" name="Freeform 290"/>
              <p:cNvSpPr>
                <a:spLocks/>
              </p:cNvSpPr>
              <p:nvPr/>
            </p:nvSpPr>
            <p:spPr bwMode="auto">
              <a:xfrm>
                <a:off x="4272" y="1505"/>
                <a:ext cx="7" cy="22"/>
              </a:xfrm>
              <a:custGeom>
                <a:avLst/>
                <a:gdLst>
                  <a:gd name="T0" fmla="*/ 0 w 7"/>
                  <a:gd name="T1" fmla="*/ 0 h 22"/>
                  <a:gd name="T2" fmla="*/ 0 w 7"/>
                  <a:gd name="T3" fmla="*/ 14 h 22"/>
                  <a:gd name="T4" fmla="*/ 7 w 7"/>
                  <a:gd name="T5" fmla="*/ 22 h 22"/>
                  <a:gd name="T6" fmla="*/ 0 w 7"/>
                  <a:gd name="T7" fmla="*/ 0 h 22"/>
                  <a:gd name="T8" fmla="*/ 0 60000 65536"/>
                  <a:gd name="T9" fmla="*/ 0 60000 65536"/>
                  <a:gd name="T10" fmla="*/ 0 60000 65536"/>
                  <a:gd name="T11" fmla="*/ 0 60000 65536"/>
                  <a:gd name="T12" fmla="*/ 0 w 7"/>
                  <a:gd name="T13" fmla="*/ 0 h 22"/>
                  <a:gd name="T14" fmla="*/ 7 w 7"/>
                  <a:gd name="T15" fmla="*/ 22 h 22"/>
                </a:gdLst>
                <a:ahLst/>
                <a:cxnLst>
                  <a:cxn ang="T8">
                    <a:pos x="T0" y="T1"/>
                  </a:cxn>
                  <a:cxn ang="T9">
                    <a:pos x="T2" y="T3"/>
                  </a:cxn>
                  <a:cxn ang="T10">
                    <a:pos x="T4" y="T5"/>
                  </a:cxn>
                  <a:cxn ang="T11">
                    <a:pos x="T6" y="T7"/>
                  </a:cxn>
                </a:cxnLst>
                <a:rect l="T12" t="T13" r="T14" b="T15"/>
                <a:pathLst>
                  <a:path w="7" h="22">
                    <a:moveTo>
                      <a:pt x="0" y="0"/>
                    </a:moveTo>
                    <a:lnTo>
                      <a:pt x="0" y="14"/>
                    </a:lnTo>
                    <a:lnTo>
                      <a:pt x="7" y="22"/>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03" name="Freeform 291"/>
              <p:cNvSpPr>
                <a:spLocks/>
              </p:cNvSpPr>
              <p:nvPr/>
            </p:nvSpPr>
            <p:spPr bwMode="auto">
              <a:xfrm>
                <a:off x="4272" y="1505"/>
                <a:ext cx="7" cy="22"/>
              </a:xfrm>
              <a:custGeom>
                <a:avLst/>
                <a:gdLst>
                  <a:gd name="T0" fmla="*/ 0 w 7"/>
                  <a:gd name="T1" fmla="*/ 0 h 22"/>
                  <a:gd name="T2" fmla="*/ 0 w 7"/>
                  <a:gd name="T3" fmla="*/ 14 h 22"/>
                  <a:gd name="T4" fmla="*/ 7 w 7"/>
                  <a:gd name="T5" fmla="*/ 22 h 22"/>
                  <a:gd name="T6" fmla="*/ 0 w 7"/>
                  <a:gd name="T7" fmla="*/ 0 h 22"/>
                  <a:gd name="T8" fmla="*/ 0 60000 65536"/>
                  <a:gd name="T9" fmla="*/ 0 60000 65536"/>
                  <a:gd name="T10" fmla="*/ 0 60000 65536"/>
                  <a:gd name="T11" fmla="*/ 0 60000 65536"/>
                  <a:gd name="T12" fmla="*/ 0 w 7"/>
                  <a:gd name="T13" fmla="*/ 0 h 22"/>
                  <a:gd name="T14" fmla="*/ 7 w 7"/>
                  <a:gd name="T15" fmla="*/ 22 h 22"/>
                </a:gdLst>
                <a:ahLst/>
                <a:cxnLst>
                  <a:cxn ang="T8">
                    <a:pos x="T0" y="T1"/>
                  </a:cxn>
                  <a:cxn ang="T9">
                    <a:pos x="T2" y="T3"/>
                  </a:cxn>
                  <a:cxn ang="T10">
                    <a:pos x="T4" y="T5"/>
                  </a:cxn>
                  <a:cxn ang="T11">
                    <a:pos x="T6" y="T7"/>
                  </a:cxn>
                </a:cxnLst>
                <a:rect l="T12" t="T13" r="T14" b="T15"/>
                <a:pathLst>
                  <a:path w="7" h="22">
                    <a:moveTo>
                      <a:pt x="0" y="0"/>
                    </a:moveTo>
                    <a:lnTo>
                      <a:pt x="0" y="14"/>
                    </a:lnTo>
                    <a:lnTo>
                      <a:pt x="7" y="22"/>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04" name="Freeform 292"/>
              <p:cNvSpPr>
                <a:spLocks/>
              </p:cNvSpPr>
              <p:nvPr/>
            </p:nvSpPr>
            <p:spPr bwMode="auto">
              <a:xfrm>
                <a:off x="4291" y="1554"/>
                <a:ext cx="1" cy="6"/>
              </a:xfrm>
              <a:custGeom>
                <a:avLst/>
                <a:gdLst>
                  <a:gd name="T0" fmla="*/ 0 w 1"/>
                  <a:gd name="T1" fmla="*/ 0 h 6"/>
                  <a:gd name="T2" fmla="*/ 0 w 1"/>
                  <a:gd name="T3" fmla="*/ 6 h 6"/>
                  <a:gd name="T4" fmla="*/ 0 w 1"/>
                  <a:gd name="T5" fmla="*/ 0 h 6"/>
                  <a:gd name="T6" fmla="*/ 0 60000 65536"/>
                  <a:gd name="T7" fmla="*/ 0 60000 65536"/>
                  <a:gd name="T8" fmla="*/ 0 60000 65536"/>
                  <a:gd name="T9" fmla="*/ 0 w 1"/>
                  <a:gd name="T10" fmla="*/ 0 h 6"/>
                  <a:gd name="T11" fmla="*/ 1 w 1"/>
                  <a:gd name="T12" fmla="*/ 6 h 6"/>
                </a:gdLst>
                <a:ahLst/>
                <a:cxnLst>
                  <a:cxn ang="T6">
                    <a:pos x="T0" y="T1"/>
                  </a:cxn>
                  <a:cxn ang="T7">
                    <a:pos x="T2" y="T3"/>
                  </a:cxn>
                  <a:cxn ang="T8">
                    <a:pos x="T4" y="T5"/>
                  </a:cxn>
                </a:cxnLst>
                <a:rect l="T9" t="T10" r="T11" b="T12"/>
                <a:pathLst>
                  <a:path w="1" h="6">
                    <a:moveTo>
                      <a:pt x="0" y="0"/>
                    </a:moveTo>
                    <a:lnTo>
                      <a:pt x="0" y="6"/>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05" name="Freeform 293"/>
              <p:cNvSpPr>
                <a:spLocks/>
              </p:cNvSpPr>
              <p:nvPr/>
            </p:nvSpPr>
            <p:spPr bwMode="auto">
              <a:xfrm>
                <a:off x="4291" y="1554"/>
                <a:ext cx="1" cy="6"/>
              </a:xfrm>
              <a:custGeom>
                <a:avLst/>
                <a:gdLst>
                  <a:gd name="T0" fmla="*/ 0 w 1"/>
                  <a:gd name="T1" fmla="*/ 0 h 6"/>
                  <a:gd name="T2" fmla="*/ 0 w 1"/>
                  <a:gd name="T3" fmla="*/ 6 h 6"/>
                  <a:gd name="T4" fmla="*/ 0 w 1"/>
                  <a:gd name="T5" fmla="*/ 0 h 6"/>
                  <a:gd name="T6" fmla="*/ 0 60000 65536"/>
                  <a:gd name="T7" fmla="*/ 0 60000 65536"/>
                  <a:gd name="T8" fmla="*/ 0 60000 65536"/>
                  <a:gd name="T9" fmla="*/ 0 w 1"/>
                  <a:gd name="T10" fmla="*/ 0 h 6"/>
                  <a:gd name="T11" fmla="*/ 1 w 1"/>
                  <a:gd name="T12" fmla="*/ 6 h 6"/>
                </a:gdLst>
                <a:ahLst/>
                <a:cxnLst>
                  <a:cxn ang="T6">
                    <a:pos x="T0" y="T1"/>
                  </a:cxn>
                  <a:cxn ang="T7">
                    <a:pos x="T2" y="T3"/>
                  </a:cxn>
                  <a:cxn ang="T8">
                    <a:pos x="T4" y="T5"/>
                  </a:cxn>
                </a:cxnLst>
                <a:rect l="T9" t="T10" r="T11" b="T12"/>
                <a:pathLst>
                  <a:path w="1" h="6">
                    <a:moveTo>
                      <a:pt x="0" y="0"/>
                    </a:moveTo>
                    <a:lnTo>
                      <a:pt x="0" y="6"/>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06" name="Freeform 294"/>
              <p:cNvSpPr>
                <a:spLocks/>
              </p:cNvSpPr>
              <p:nvPr/>
            </p:nvSpPr>
            <p:spPr bwMode="auto">
              <a:xfrm>
                <a:off x="4291" y="1568"/>
                <a:ext cx="13" cy="19"/>
              </a:xfrm>
              <a:custGeom>
                <a:avLst/>
                <a:gdLst>
                  <a:gd name="T0" fmla="*/ 0 w 13"/>
                  <a:gd name="T1" fmla="*/ 0 h 19"/>
                  <a:gd name="T2" fmla="*/ 13 w 13"/>
                  <a:gd name="T3" fmla="*/ 19 h 19"/>
                  <a:gd name="T4" fmla="*/ 0 w 13"/>
                  <a:gd name="T5" fmla="*/ 0 h 19"/>
                  <a:gd name="T6" fmla="*/ 0 60000 65536"/>
                  <a:gd name="T7" fmla="*/ 0 60000 65536"/>
                  <a:gd name="T8" fmla="*/ 0 60000 65536"/>
                  <a:gd name="T9" fmla="*/ 0 w 13"/>
                  <a:gd name="T10" fmla="*/ 0 h 19"/>
                  <a:gd name="T11" fmla="*/ 13 w 13"/>
                  <a:gd name="T12" fmla="*/ 19 h 19"/>
                </a:gdLst>
                <a:ahLst/>
                <a:cxnLst>
                  <a:cxn ang="T6">
                    <a:pos x="T0" y="T1"/>
                  </a:cxn>
                  <a:cxn ang="T7">
                    <a:pos x="T2" y="T3"/>
                  </a:cxn>
                  <a:cxn ang="T8">
                    <a:pos x="T4" y="T5"/>
                  </a:cxn>
                </a:cxnLst>
                <a:rect l="T9" t="T10" r="T11" b="T12"/>
                <a:pathLst>
                  <a:path w="13" h="19">
                    <a:moveTo>
                      <a:pt x="0" y="0"/>
                    </a:moveTo>
                    <a:lnTo>
                      <a:pt x="13" y="19"/>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07" name="Freeform 295"/>
              <p:cNvSpPr>
                <a:spLocks/>
              </p:cNvSpPr>
              <p:nvPr/>
            </p:nvSpPr>
            <p:spPr bwMode="auto">
              <a:xfrm>
                <a:off x="4291" y="1568"/>
                <a:ext cx="13" cy="19"/>
              </a:xfrm>
              <a:custGeom>
                <a:avLst/>
                <a:gdLst>
                  <a:gd name="T0" fmla="*/ 0 w 13"/>
                  <a:gd name="T1" fmla="*/ 0 h 19"/>
                  <a:gd name="T2" fmla="*/ 13 w 13"/>
                  <a:gd name="T3" fmla="*/ 19 h 19"/>
                  <a:gd name="T4" fmla="*/ 0 w 13"/>
                  <a:gd name="T5" fmla="*/ 0 h 19"/>
                  <a:gd name="T6" fmla="*/ 0 60000 65536"/>
                  <a:gd name="T7" fmla="*/ 0 60000 65536"/>
                  <a:gd name="T8" fmla="*/ 0 60000 65536"/>
                  <a:gd name="T9" fmla="*/ 0 w 13"/>
                  <a:gd name="T10" fmla="*/ 0 h 19"/>
                  <a:gd name="T11" fmla="*/ 13 w 13"/>
                  <a:gd name="T12" fmla="*/ 19 h 19"/>
                </a:gdLst>
                <a:ahLst/>
                <a:cxnLst>
                  <a:cxn ang="T6">
                    <a:pos x="T0" y="T1"/>
                  </a:cxn>
                  <a:cxn ang="T7">
                    <a:pos x="T2" y="T3"/>
                  </a:cxn>
                  <a:cxn ang="T8">
                    <a:pos x="T4" y="T5"/>
                  </a:cxn>
                </a:cxnLst>
                <a:rect l="T9" t="T10" r="T11" b="T12"/>
                <a:pathLst>
                  <a:path w="13" h="19">
                    <a:moveTo>
                      <a:pt x="0" y="0"/>
                    </a:moveTo>
                    <a:lnTo>
                      <a:pt x="13" y="19"/>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08" name="Freeform 296"/>
              <p:cNvSpPr>
                <a:spLocks/>
              </p:cNvSpPr>
              <p:nvPr/>
            </p:nvSpPr>
            <p:spPr bwMode="auto">
              <a:xfrm>
                <a:off x="4309" y="1595"/>
                <a:ext cx="7" cy="6"/>
              </a:xfrm>
              <a:custGeom>
                <a:avLst/>
                <a:gdLst>
                  <a:gd name="T0" fmla="*/ 0 w 7"/>
                  <a:gd name="T1" fmla="*/ 0 h 6"/>
                  <a:gd name="T2" fmla="*/ 7 w 7"/>
                  <a:gd name="T3" fmla="*/ 6 h 6"/>
                  <a:gd name="T4" fmla="*/ 0 w 7"/>
                  <a:gd name="T5" fmla="*/ 0 h 6"/>
                  <a:gd name="T6" fmla="*/ 0 60000 65536"/>
                  <a:gd name="T7" fmla="*/ 0 60000 65536"/>
                  <a:gd name="T8" fmla="*/ 0 60000 65536"/>
                  <a:gd name="T9" fmla="*/ 0 w 7"/>
                  <a:gd name="T10" fmla="*/ 0 h 6"/>
                  <a:gd name="T11" fmla="*/ 7 w 7"/>
                  <a:gd name="T12" fmla="*/ 6 h 6"/>
                </a:gdLst>
                <a:ahLst/>
                <a:cxnLst>
                  <a:cxn ang="T6">
                    <a:pos x="T0" y="T1"/>
                  </a:cxn>
                  <a:cxn ang="T7">
                    <a:pos x="T2" y="T3"/>
                  </a:cxn>
                  <a:cxn ang="T8">
                    <a:pos x="T4" y="T5"/>
                  </a:cxn>
                </a:cxnLst>
                <a:rect l="T9" t="T10" r="T11" b="T12"/>
                <a:pathLst>
                  <a:path w="7" h="6">
                    <a:moveTo>
                      <a:pt x="0" y="0"/>
                    </a:moveTo>
                    <a:lnTo>
                      <a:pt x="7" y="6"/>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09" name="Freeform 297"/>
              <p:cNvSpPr>
                <a:spLocks/>
              </p:cNvSpPr>
              <p:nvPr/>
            </p:nvSpPr>
            <p:spPr bwMode="auto">
              <a:xfrm>
                <a:off x="4309" y="1595"/>
                <a:ext cx="7" cy="6"/>
              </a:xfrm>
              <a:custGeom>
                <a:avLst/>
                <a:gdLst>
                  <a:gd name="T0" fmla="*/ 0 w 7"/>
                  <a:gd name="T1" fmla="*/ 0 h 6"/>
                  <a:gd name="T2" fmla="*/ 7 w 7"/>
                  <a:gd name="T3" fmla="*/ 6 h 6"/>
                  <a:gd name="T4" fmla="*/ 0 w 7"/>
                  <a:gd name="T5" fmla="*/ 0 h 6"/>
                  <a:gd name="T6" fmla="*/ 0 60000 65536"/>
                  <a:gd name="T7" fmla="*/ 0 60000 65536"/>
                  <a:gd name="T8" fmla="*/ 0 60000 65536"/>
                  <a:gd name="T9" fmla="*/ 0 w 7"/>
                  <a:gd name="T10" fmla="*/ 0 h 6"/>
                  <a:gd name="T11" fmla="*/ 7 w 7"/>
                  <a:gd name="T12" fmla="*/ 6 h 6"/>
                </a:gdLst>
                <a:ahLst/>
                <a:cxnLst>
                  <a:cxn ang="T6">
                    <a:pos x="T0" y="T1"/>
                  </a:cxn>
                  <a:cxn ang="T7">
                    <a:pos x="T2" y="T3"/>
                  </a:cxn>
                  <a:cxn ang="T8">
                    <a:pos x="T4" y="T5"/>
                  </a:cxn>
                </a:cxnLst>
                <a:rect l="T9" t="T10" r="T11" b="T12"/>
                <a:pathLst>
                  <a:path w="7" h="6">
                    <a:moveTo>
                      <a:pt x="0" y="0"/>
                    </a:moveTo>
                    <a:lnTo>
                      <a:pt x="7" y="6"/>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10" name="Freeform 298"/>
              <p:cNvSpPr>
                <a:spLocks/>
              </p:cNvSpPr>
              <p:nvPr/>
            </p:nvSpPr>
            <p:spPr bwMode="auto">
              <a:xfrm>
                <a:off x="4316" y="1615"/>
                <a:ext cx="6" cy="7"/>
              </a:xfrm>
              <a:custGeom>
                <a:avLst/>
                <a:gdLst>
                  <a:gd name="T0" fmla="*/ 0 w 6"/>
                  <a:gd name="T1" fmla="*/ 0 h 7"/>
                  <a:gd name="T2" fmla="*/ 6 w 6"/>
                  <a:gd name="T3" fmla="*/ 7 h 7"/>
                  <a:gd name="T4" fmla="*/ 0 w 6"/>
                  <a:gd name="T5" fmla="*/ 0 h 7"/>
                  <a:gd name="T6" fmla="*/ 0 60000 65536"/>
                  <a:gd name="T7" fmla="*/ 0 60000 65536"/>
                  <a:gd name="T8" fmla="*/ 0 60000 65536"/>
                  <a:gd name="T9" fmla="*/ 0 w 6"/>
                  <a:gd name="T10" fmla="*/ 0 h 7"/>
                  <a:gd name="T11" fmla="*/ 6 w 6"/>
                  <a:gd name="T12" fmla="*/ 7 h 7"/>
                </a:gdLst>
                <a:ahLst/>
                <a:cxnLst>
                  <a:cxn ang="T6">
                    <a:pos x="T0" y="T1"/>
                  </a:cxn>
                  <a:cxn ang="T7">
                    <a:pos x="T2" y="T3"/>
                  </a:cxn>
                  <a:cxn ang="T8">
                    <a:pos x="T4" y="T5"/>
                  </a:cxn>
                </a:cxnLst>
                <a:rect l="T9" t="T10" r="T11" b="T12"/>
                <a:pathLst>
                  <a:path w="6" h="7">
                    <a:moveTo>
                      <a:pt x="0" y="0"/>
                    </a:moveTo>
                    <a:lnTo>
                      <a:pt x="6" y="7"/>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11" name="Freeform 299"/>
              <p:cNvSpPr>
                <a:spLocks/>
              </p:cNvSpPr>
              <p:nvPr/>
            </p:nvSpPr>
            <p:spPr bwMode="auto">
              <a:xfrm>
                <a:off x="4316" y="1615"/>
                <a:ext cx="6" cy="7"/>
              </a:xfrm>
              <a:custGeom>
                <a:avLst/>
                <a:gdLst>
                  <a:gd name="T0" fmla="*/ 0 w 6"/>
                  <a:gd name="T1" fmla="*/ 0 h 7"/>
                  <a:gd name="T2" fmla="*/ 6 w 6"/>
                  <a:gd name="T3" fmla="*/ 7 h 7"/>
                  <a:gd name="T4" fmla="*/ 0 w 6"/>
                  <a:gd name="T5" fmla="*/ 0 h 7"/>
                  <a:gd name="T6" fmla="*/ 0 60000 65536"/>
                  <a:gd name="T7" fmla="*/ 0 60000 65536"/>
                  <a:gd name="T8" fmla="*/ 0 60000 65536"/>
                  <a:gd name="T9" fmla="*/ 0 w 6"/>
                  <a:gd name="T10" fmla="*/ 0 h 7"/>
                  <a:gd name="T11" fmla="*/ 6 w 6"/>
                  <a:gd name="T12" fmla="*/ 7 h 7"/>
                </a:gdLst>
                <a:ahLst/>
                <a:cxnLst>
                  <a:cxn ang="T6">
                    <a:pos x="T0" y="T1"/>
                  </a:cxn>
                  <a:cxn ang="T7">
                    <a:pos x="T2" y="T3"/>
                  </a:cxn>
                  <a:cxn ang="T8">
                    <a:pos x="T4" y="T5"/>
                  </a:cxn>
                </a:cxnLst>
                <a:rect l="T9" t="T10" r="T11" b="T12"/>
                <a:pathLst>
                  <a:path w="6" h="7">
                    <a:moveTo>
                      <a:pt x="0" y="0"/>
                    </a:moveTo>
                    <a:lnTo>
                      <a:pt x="6" y="7"/>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12" name="Freeform 300"/>
              <p:cNvSpPr>
                <a:spLocks/>
              </p:cNvSpPr>
              <p:nvPr/>
            </p:nvSpPr>
            <p:spPr bwMode="auto">
              <a:xfrm>
                <a:off x="4316" y="1636"/>
                <a:ext cx="31" cy="74"/>
              </a:xfrm>
              <a:custGeom>
                <a:avLst/>
                <a:gdLst>
                  <a:gd name="T0" fmla="*/ 13 w 31"/>
                  <a:gd name="T1" fmla="*/ 0 h 74"/>
                  <a:gd name="T2" fmla="*/ 18 w 31"/>
                  <a:gd name="T3" fmla="*/ 0 h 74"/>
                  <a:gd name="T4" fmla="*/ 31 w 31"/>
                  <a:gd name="T5" fmla="*/ 41 h 74"/>
                  <a:gd name="T6" fmla="*/ 31 w 31"/>
                  <a:gd name="T7" fmla="*/ 55 h 74"/>
                  <a:gd name="T8" fmla="*/ 13 w 31"/>
                  <a:gd name="T9" fmla="*/ 74 h 74"/>
                  <a:gd name="T10" fmla="*/ 0 w 31"/>
                  <a:gd name="T11" fmla="*/ 74 h 74"/>
                  <a:gd name="T12" fmla="*/ 0 w 31"/>
                  <a:gd name="T13" fmla="*/ 69 h 74"/>
                  <a:gd name="T14" fmla="*/ 25 w 31"/>
                  <a:gd name="T15" fmla="*/ 69 h 74"/>
                  <a:gd name="T16" fmla="*/ 31 w 31"/>
                  <a:gd name="T17" fmla="*/ 55 h 74"/>
                  <a:gd name="T18" fmla="*/ 31 w 31"/>
                  <a:gd name="T19" fmla="*/ 41 h 74"/>
                  <a:gd name="T20" fmla="*/ 13 w 31"/>
                  <a:gd name="T21" fmla="*/ 0 h 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
                  <a:gd name="T34" fmla="*/ 0 h 74"/>
                  <a:gd name="T35" fmla="*/ 31 w 31"/>
                  <a:gd name="T36" fmla="*/ 74 h 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 h="74">
                    <a:moveTo>
                      <a:pt x="13" y="0"/>
                    </a:moveTo>
                    <a:lnTo>
                      <a:pt x="18" y="0"/>
                    </a:lnTo>
                    <a:lnTo>
                      <a:pt x="31" y="41"/>
                    </a:lnTo>
                    <a:lnTo>
                      <a:pt x="31" y="55"/>
                    </a:lnTo>
                    <a:lnTo>
                      <a:pt x="13" y="74"/>
                    </a:lnTo>
                    <a:lnTo>
                      <a:pt x="0" y="74"/>
                    </a:lnTo>
                    <a:lnTo>
                      <a:pt x="0" y="69"/>
                    </a:lnTo>
                    <a:lnTo>
                      <a:pt x="25" y="69"/>
                    </a:lnTo>
                    <a:lnTo>
                      <a:pt x="31" y="55"/>
                    </a:lnTo>
                    <a:lnTo>
                      <a:pt x="31" y="41"/>
                    </a:lnTo>
                    <a:lnTo>
                      <a:pt x="13" y="0"/>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13" name="Freeform 301"/>
              <p:cNvSpPr>
                <a:spLocks/>
              </p:cNvSpPr>
              <p:nvPr/>
            </p:nvSpPr>
            <p:spPr bwMode="auto">
              <a:xfrm>
                <a:off x="4316" y="1636"/>
                <a:ext cx="31" cy="74"/>
              </a:xfrm>
              <a:custGeom>
                <a:avLst/>
                <a:gdLst>
                  <a:gd name="T0" fmla="*/ 13 w 31"/>
                  <a:gd name="T1" fmla="*/ 0 h 74"/>
                  <a:gd name="T2" fmla="*/ 18 w 31"/>
                  <a:gd name="T3" fmla="*/ 0 h 74"/>
                  <a:gd name="T4" fmla="*/ 31 w 31"/>
                  <a:gd name="T5" fmla="*/ 41 h 74"/>
                  <a:gd name="T6" fmla="*/ 31 w 31"/>
                  <a:gd name="T7" fmla="*/ 55 h 74"/>
                  <a:gd name="T8" fmla="*/ 13 w 31"/>
                  <a:gd name="T9" fmla="*/ 74 h 74"/>
                  <a:gd name="T10" fmla="*/ 0 w 31"/>
                  <a:gd name="T11" fmla="*/ 74 h 74"/>
                  <a:gd name="T12" fmla="*/ 0 w 31"/>
                  <a:gd name="T13" fmla="*/ 69 h 74"/>
                  <a:gd name="T14" fmla="*/ 25 w 31"/>
                  <a:gd name="T15" fmla="*/ 69 h 74"/>
                  <a:gd name="T16" fmla="*/ 31 w 31"/>
                  <a:gd name="T17" fmla="*/ 55 h 74"/>
                  <a:gd name="T18" fmla="*/ 31 w 31"/>
                  <a:gd name="T19" fmla="*/ 41 h 74"/>
                  <a:gd name="T20" fmla="*/ 13 w 31"/>
                  <a:gd name="T21" fmla="*/ 0 h 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
                  <a:gd name="T34" fmla="*/ 0 h 74"/>
                  <a:gd name="T35" fmla="*/ 31 w 31"/>
                  <a:gd name="T36" fmla="*/ 74 h 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 h="74">
                    <a:moveTo>
                      <a:pt x="13" y="0"/>
                    </a:moveTo>
                    <a:lnTo>
                      <a:pt x="18" y="0"/>
                    </a:lnTo>
                    <a:lnTo>
                      <a:pt x="31" y="41"/>
                    </a:lnTo>
                    <a:lnTo>
                      <a:pt x="31" y="55"/>
                    </a:lnTo>
                    <a:lnTo>
                      <a:pt x="13" y="74"/>
                    </a:lnTo>
                    <a:lnTo>
                      <a:pt x="0" y="74"/>
                    </a:lnTo>
                    <a:lnTo>
                      <a:pt x="0" y="69"/>
                    </a:lnTo>
                    <a:lnTo>
                      <a:pt x="25" y="69"/>
                    </a:lnTo>
                    <a:lnTo>
                      <a:pt x="31" y="55"/>
                    </a:lnTo>
                    <a:lnTo>
                      <a:pt x="31" y="41"/>
                    </a:lnTo>
                    <a:lnTo>
                      <a:pt x="13"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14" name="Freeform 302"/>
              <p:cNvSpPr>
                <a:spLocks/>
              </p:cNvSpPr>
              <p:nvPr/>
            </p:nvSpPr>
            <p:spPr bwMode="auto">
              <a:xfrm>
                <a:off x="4284" y="1705"/>
                <a:ext cx="20" cy="13"/>
              </a:xfrm>
              <a:custGeom>
                <a:avLst/>
                <a:gdLst>
                  <a:gd name="T0" fmla="*/ 7 w 20"/>
                  <a:gd name="T1" fmla="*/ 0 h 13"/>
                  <a:gd name="T2" fmla="*/ 7 w 20"/>
                  <a:gd name="T3" fmla="*/ 5 h 13"/>
                  <a:gd name="T4" fmla="*/ 20 w 20"/>
                  <a:gd name="T5" fmla="*/ 5 h 13"/>
                  <a:gd name="T6" fmla="*/ 0 w 20"/>
                  <a:gd name="T7" fmla="*/ 13 h 13"/>
                  <a:gd name="T8" fmla="*/ 7 w 20"/>
                  <a:gd name="T9" fmla="*/ 0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7" y="0"/>
                    </a:moveTo>
                    <a:lnTo>
                      <a:pt x="7" y="5"/>
                    </a:lnTo>
                    <a:lnTo>
                      <a:pt x="20" y="5"/>
                    </a:lnTo>
                    <a:lnTo>
                      <a:pt x="0" y="13"/>
                    </a:lnTo>
                    <a:lnTo>
                      <a:pt x="7"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15" name="Freeform 303"/>
              <p:cNvSpPr>
                <a:spLocks/>
              </p:cNvSpPr>
              <p:nvPr/>
            </p:nvSpPr>
            <p:spPr bwMode="auto">
              <a:xfrm>
                <a:off x="4284" y="1705"/>
                <a:ext cx="20" cy="13"/>
              </a:xfrm>
              <a:custGeom>
                <a:avLst/>
                <a:gdLst>
                  <a:gd name="T0" fmla="*/ 7 w 20"/>
                  <a:gd name="T1" fmla="*/ 0 h 13"/>
                  <a:gd name="T2" fmla="*/ 7 w 20"/>
                  <a:gd name="T3" fmla="*/ 5 h 13"/>
                  <a:gd name="T4" fmla="*/ 20 w 20"/>
                  <a:gd name="T5" fmla="*/ 5 h 13"/>
                  <a:gd name="T6" fmla="*/ 0 w 20"/>
                  <a:gd name="T7" fmla="*/ 13 h 13"/>
                  <a:gd name="T8" fmla="*/ 7 w 20"/>
                  <a:gd name="T9" fmla="*/ 0 h 13"/>
                  <a:gd name="T10" fmla="*/ 0 60000 65536"/>
                  <a:gd name="T11" fmla="*/ 0 60000 65536"/>
                  <a:gd name="T12" fmla="*/ 0 60000 65536"/>
                  <a:gd name="T13" fmla="*/ 0 60000 65536"/>
                  <a:gd name="T14" fmla="*/ 0 60000 65536"/>
                  <a:gd name="T15" fmla="*/ 0 w 20"/>
                  <a:gd name="T16" fmla="*/ 0 h 13"/>
                  <a:gd name="T17" fmla="*/ 20 w 20"/>
                  <a:gd name="T18" fmla="*/ 13 h 13"/>
                </a:gdLst>
                <a:ahLst/>
                <a:cxnLst>
                  <a:cxn ang="T10">
                    <a:pos x="T0" y="T1"/>
                  </a:cxn>
                  <a:cxn ang="T11">
                    <a:pos x="T2" y="T3"/>
                  </a:cxn>
                  <a:cxn ang="T12">
                    <a:pos x="T4" y="T5"/>
                  </a:cxn>
                  <a:cxn ang="T13">
                    <a:pos x="T6" y="T7"/>
                  </a:cxn>
                  <a:cxn ang="T14">
                    <a:pos x="T8" y="T9"/>
                  </a:cxn>
                </a:cxnLst>
                <a:rect l="T15" t="T16" r="T17" b="T18"/>
                <a:pathLst>
                  <a:path w="20" h="13">
                    <a:moveTo>
                      <a:pt x="7" y="0"/>
                    </a:moveTo>
                    <a:lnTo>
                      <a:pt x="7" y="5"/>
                    </a:lnTo>
                    <a:lnTo>
                      <a:pt x="20" y="5"/>
                    </a:lnTo>
                    <a:lnTo>
                      <a:pt x="0" y="13"/>
                    </a:lnTo>
                    <a:lnTo>
                      <a:pt x="7"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16" name="Freeform 304"/>
              <p:cNvSpPr>
                <a:spLocks/>
              </p:cNvSpPr>
              <p:nvPr/>
            </p:nvSpPr>
            <p:spPr bwMode="auto">
              <a:xfrm>
                <a:off x="4266" y="1718"/>
                <a:ext cx="6" cy="20"/>
              </a:xfrm>
              <a:custGeom>
                <a:avLst/>
                <a:gdLst>
                  <a:gd name="T0" fmla="*/ 6 w 6"/>
                  <a:gd name="T1" fmla="*/ 0 h 20"/>
                  <a:gd name="T2" fmla="*/ 0 w 6"/>
                  <a:gd name="T3" fmla="*/ 20 h 20"/>
                  <a:gd name="T4" fmla="*/ 0 w 6"/>
                  <a:gd name="T5" fmla="*/ 6 h 20"/>
                  <a:gd name="T6" fmla="*/ 6 w 6"/>
                  <a:gd name="T7" fmla="*/ 0 h 20"/>
                  <a:gd name="T8" fmla="*/ 0 60000 65536"/>
                  <a:gd name="T9" fmla="*/ 0 60000 65536"/>
                  <a:gd name="T10" fmla="*/ 0 60000 65536"/>
                  <a:gd name="T11" fmla="*/ 0 60000 65536"/>
                  <a:gd name="T12" fmla="*/ 0 w 6"/>
                  <a:gd name="T13" fmla="*/ 0 h 20"/>
                  <a:gd name="T14" fmla="*/ 6 w 6"/>
                  <a:gd name="T15" fmla="*/ 20 h 20"/>
                </a:gdLst>
                <a:ahLst/>
                <a:cxnLst>
                  <a:cxn ang="T8">
                    <a:pos x="T0" y="T1"/>
                  </a:cxn>
                  <a:cxn ang="T9">
                    <a:pos x="T2" y="T3"/>
                  </a:cxn>
                  <a:cxn ang="T10">
                    <a:pos x="T4" y="T5"/>
                  </a:cxn>
                  <a:cxn ang="T11">
                    <a:pos x="T6" y="T7"/>
                  </a:cxn>
                </a:cxnLst>
                <a:rect l="T12" t="T13" r="T14" b="T15"/>
                <a:pathLst>
                  <a:path w="6" h="20">
                    <a:moveTo>
                      <a:pt x="6" y="0"/>
                    </a:moveTo>
                    <a:lnTo>
                      <a:pt x="0" y="20"/>
                    </a:lnTo>
                    <a:lnTo>
                      <a:pt x="0" y="6"/>
                    </a:lnTo>
                    <a:lnTo>
                      <a:pt x="6"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17" name="Freeform 305"/>
              <p:cNvSpPr>
                <a:spLocks/>
              </p:cNvSpPr>
              <p:nvPr/>
            </p:nvSpPr>
            <p:spPr bwMode="auto">
              <a:xfrm>
                <a:off x="4266" y="1718"/>
                <a:ext cx="6" cy="20"/>
              </a:xfrm>
              <a:custGeom>
                <a:avLst/>
                <a:gdLst>
                  <a:gd name="T0" fmla="*/ 6 w 6"/>
                  <a:gd name="T1" fmla="*/ 0 h 20"/>
                  <a:gd name="T2" fmla="*/ 0 w 6"/>
                  <a:gd name="T3" fmla="*/ 20 h 20"/>
                  <a:gd name="T4" fmla="*/ 0 w 6"/>
                  <a:gd name="T5" fmla="*/ 6 h 20"/>
                  <a:gd name="T6" fmla="*/ 6 w 6"/>
                  <a:gd name="T7" fmla="*/ 0 h 20"/>
                  <a:gd name="T8" fmla="*/ 0 60000 65536"/>
                  <a:gd name="T9" fmla="*/ 0 60000 65536"/>
                  <a:gd name="T10" fmla="*/ 0 60000 65536"/>
                  <a:gd name="T11" fmla="*/ 0 60000 65536"/>
                  <a:gd name="T12" fmla="*/ 0 w 6"/>
                  <a:gd name="T13" fmla="*/ 0 h 20"/>
                  <a:gd name="T14" fmla="*/ 6 w 6"/>
                  <a:gd name="T15" fmla="*/ 20 h 20"/>
                </a:gdLst>
                <a:ahLst/>
                <a:cxnLst>
                  <a:cxn ang="T8">
                    <a:pos x="T0" y="T1"/>
                  </a:cxn>
                  <a:cxn ang="T9">
                    <a:pos x="T2" y="T3"/>
                  </a:cxn>
                  <a:cxn ang="T10">
                    <a:pos x="T4" y="T5"/>
                  </a:cxn>
                  <a:cxn ang="T11">
                    <a:pos x="T6" y="T7"/>
                  </a:cxn>
                </a:cxnLst>
                <a:rect l="T12" t="T13" r="T14" b="T15"/>
                <a:pathLst>
                  <a:path w="6" h="20">
                    <a:moveTo>
                      <a:pt x="6" y="0"/>
                    </a:moveTo>
                    <a:lnTo>
                      <a:pt x="0" y="20"/>
                    </a:lnTo>
                    <a:lnTo>
                      <a:pt x="0" y="6"/>
                    </a:lnTo>
                    <a:lnTo>
                      <a:pt x="6"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18" name="Freeform 306"/>
              <p:cNvSpPr>
                <a:spLocks/>
              </p:cNvSpPr>
              <p:nvPr/>
            </p:nvSpPr>
            <p:spPr bwMode="auto">
              <a:xfrm>
                <a:off x="4284" y="1732"/>
                <a:ext cx="70" cy="14"/>
              </a:xfrm>
              <a:custGeom>
                <a:avLst/>
                <a:gdLst>
                  <a:gd name="T0" fmla="*/ 0 w 70"/>
                  <a:gd name="T1" fmla="*/ 0 h 14"/>
                  <a:gd name="T2" fmla="*/ 0 w 70"/>
                  <a:gd name="T3" fmla="*/ 6 h 14"/>
                  <a:gd name="T4" fmla="*/ 13 w 70"/>
                  <a:gd name="T5" fmla="*/ 6 h 14"/>
                  <a:gd name="T6" fmla="*/ 38 w 70"/>
                  <a:gd name="T7" fmla="*/ 14 h 14"/>
                  <a:gd name="T8" fmla="*/ 63 w 70"/>
                  <a:gd name="T9" fmla="*/ 14 h 14"/>
                  <a:gd name="T10" fmla="*/ 70 w 70"/>
                  <a:gd name="T11" fmla="*/ 6 h 14"/>
                  <a:gd name="T12" fmla="*/ 50 w 70"/>
                  <a:gd name="T13" fmla="*/ 14 h 14"/>
                  <a:gd name="T14" fmla="*/ 20 w 70"/>
                  <a:gd name="T15" fmla="*/ 14 h 14"/>
                  <a:gd name="T16" fmla="*/ 0 w 70"/>
                  <a:gd name="T17" fmla="*/ 6 h 14"/>
                  <a:gd name="T18" fmla="*/ 0 w 70"/>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0"/>
                  <a:gd name="T31" fmla="*/ 0 h 14"/>
                  <a:gd name="T32" fmla="*/ 70 w 70"/>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0" h="14">
                    <a:moveTo>
                      <a:pt x="0" y="0"/>
                    </a:moveTo>
                    <a:lnTo>
                      <a:pt x="0" y="6"/>
                    </a:lnTo>
                    <a:lnTo>
                      <a:pt x="13" y="6"/>
                    </a:lnTo>
                    <a:lnTo>
                      <a:pt x="38" y="14"/>
                    </a:lnTo>
                    <a:lnTo>
                      <a:pt x="63" y="14"/>
                    </a:lnTo>
                    <a:lnTo>
                      <a:pt x="70" y="6"/>
                    </a:lnTo>
                    <a:lnTo>
                      <a:pt x="50" y="14"/>
                    </a:lnTo>
                    <a:lnTo>
                      <a:pt x="20" y="14"/>
                    </a:lnTo>
                    <a:lnTo>
                      <a:pt x="0" y="6"/>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19" name="Freeform 307"/>
              <p:cNvSpPr>
                <a:spLocks/>
              </p:cNvSpPr>
              <p:nvPr/>
            </p:nvSpPr>
            <p:spPr bwMode="auto">
              <a:xfrm>
                <a:off x="4284" y="1732"/>
                <a:ext cx="70" cy="14"/>
              </a:xfrm>
              <a:custGeom>
                <a:avLst/>
                <a:gdLst>
                  <a:gd name="T0" fmla="*/ 0 w 70"/>
                  <a:gd name="T1" fmla="*/ 0 h 14"/>
                  <a:gd name="T2" fmla="*/ 0 w 70"/>
                  <a:gd name="T3" fmla="*/ 6 h 14"/>
                  <a:gd name="T4" fmla="*/ 13 w 70"/>
                  <a:gd name="T5" fmla="*/ 6 h 14"/>
                  <a:gd name="T6" fmla="*/ 38 w 70"/>
                  <a:gd name="T7" fmla="*/ 14 h 14"/>
                  <a:gd name="T8" fmla="*/ 63 w 70"/>
                  <a:gd name="T9" fmla="*/ 14 h 14"/>
                  <a:gd name="T10" fmla="*/ 70 w 70"/>
                  <a:gd name="T11" fmla="*/ 6 h 14"/>
                  <a:gd name="T12" fmla="*/ 50 w 70"/>
                  <a:gd name="T13" fmla="*/ 14 h 14"/>
                  <a:gd name="T14" fmla="*/ 20 w 70"/>
                  <a:gd name="T15" fmla="*/ 14 h 14"/>
                  <a:gd name="T16" fmla="*/ 0 w 70"/>
                  <a:gd name="T17" fmla="*/ 6 h 14"/>
                  <a:gd name="T18" fmla="*/ 0 w 70"/>
                  <a:gd name="T19" fmla="*/ 0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0"/>
                  <a:gd name="T31" fmla="*/ 0 h 14"/>
                  <a:gd name="T32" fmla="*/ 70 w 70"/>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0" h="14">
                    <a:moveTo>
                      <a:pt x="0" y="0"/>
                    </a:moveTo>
                    <a:lnTo>
                      <a:pt x="0" y="6"/>
                    </a:lnTo>
                    <a:lnTo>
                      <a:pt x="13" y="6"/>
                    </a:lnTo>
                    <a:lnTo>
                      <a:pt x="38" y="14"/>
                    </a:lnTo>
                    <a:lnTo>
                      <a:pt x="63" y="14"/>
                    </a:lnTo>
                    <a:lnTo>
                      <a:pt x="70" y="6"/>
                    </a:lnTo>
                    <a:lnTo>
                      <a:pt x="50" y="14"/>
                    </a:lnTo>
                    <a:lnTo>
                      <a:pt x="20" y="14"/>
                    </a:lnTo>
                    <a:lnTo>
                      <a:pt x="0" y="6"/>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20" name="Freeform 308"/>
              <p:cNvSpPr>
                <a:spLocks/>
              </p:cNvSpPr>
              <p:nvPr/>
            </p:nvSpPr>
            <p:spPr bwMode="auto">
              <a:xfrm>
                <a:off x="4567" y="1738"/>
                <a:ext cx="162" cy="686"/>
              </a:xfrm>
              <a:custGeom>
                <a:avLst/>
                <a:gdLst>
                  <a:gd name="T0" fmla="*/ 12 w 162"/>
                  <a:gd name="T1" fmla="*/ 0 h 686"/>
                  <a:gd name="T2" fmla="*/ 12 w 162"/>
                  <a:gd name="T3" fmla="*/ 21 h 686"/>
                  <a:gd name="T4" fmla="*/ 5 w 162"/>
                  <a:gd name="T5" fmla="*/ 49 h 686"/>
                  <a:gd name="T6" fmla="*/ 5 w 162"/>
                  <a:gd name="T7" fmla="*/ 109 h 686"/>
                  <a:gd name="T8" fmla="*/ 12 w 162"/>
                  <a:gd name="T9" fmla="*/ 109 h 686"/>
                  <a:gd name="T10" fmla="*/ 17 w 162"/>
                  <a:gd name="T11" fmla="*/ 117 h 686"/>
                  <a:gd name="T12" fmla="*/ 12 w 162"/>
                  <a:gd name="T13" fmla="*/ 117 h 686"/>
                  <a:gd name="T14" fmla="*/ 5 w 162"/>
                  <a:gd name="T15" fmla="*/ 123 h 686"/>
                  <a:gd name="T16" fmla="*/ 12 w 162"/>
                  <a:gd name="T17" fmla="*/ 131 h 686"/>
                  <a:gd name="T18" fmla="*/ 12 w 162"/>
                  <a:gd name="T19" fmla="*/ 150 h 686"/>
                  <a:gd name="T20" fmla="*/ 55 w 162"/>
                  <a:gd name="T21" fmla="*/ 240 h 686"/>
                  <a:gd name="T22" fmla="*/ 62 w 162"/>
                  <a:gd name="T23" fmla="*/ 240 h 686"/>
                  <a:gd name="T24" fmla="*/ 87 w 162"/>
                  <a:gd name="T25" fmla="*/ 268 h 686"/>
                  <a:gd name="T26" fmla="*/ 87 w 162"/>
                  <a:gd name="T27" fmla="*/ 273 h 686"/>
                  <a:gd name="T28" fmla="*/ 105 w 162"/>
                  <a:gd name="T29" fmla="*/ 273 h 686"/>
                  <a:gd name="T30" fmla="*/ 100 w 162"/>
                  <a:gd name="T31" fmla="*/ 273 h 686"/>
                  <a:gd name="T32" fmla="*/ 100 w 162"/>
                  <a:gd name="T33" fmla="*/ 287 h 686"/>
                  <a:gd name="T34" fmla="*/ 112 w 162"/>
                  <a:gd name="T35" fmla="*/ 287 h 686"/>
                  <a:gd name="T36" fmla="*/ 162 w 162"/>
                  <a:gd name="T37" fmla="*/ 314 h 686"/>
                  <a:gd name="T38" fmla="*/ 100 w 162"/>
                  <a:gd name="T39" fmla="*/ 528 h 686"/>
                  <a:gd name="T40" fmla="*/ 100 w 162"/>
                  <a:gd name="T41" fmla="*/ 533 h 686"/>
                  <a:gd name="T42" fmla="*/ 67 w 162"/>
                  <a:gd name="T43" fmla="*/ 610 h 686"/>
                  <a:gd name="T44" fmla="*/ 62 w 162"/>
                  <a:gd name="T45" fmla="*/ 645 h 686"/>
                  <a:gd name="T46" fmla="*/ 50 w 162"/>
                  <a:gd name="T47" fmla="*/ 672 h 686"/>
                  <a:gd name="T48" fmla="*/ 50 w 162"/>
                  <a:gd name="T49" fmla="*/ 678 h 686"/>
                  <a:gd name="T50" fmla="*/ 42 w 162"/>
                  <a:gd name="T51" fmla="*/ 686 h 686"/>
                  <a:gd name="T52" fmla="*/ 42 w 162"/>
                  <a:gd name="T53" fmla="*/ 678 h 686"/>
                  <a:gd name="T54" fmla="*/ 55 w 162"/>
                  <a:gd name="T55" fmla="*/ 651 h 686"/>
                  <a:gd name="T56" fmla="*/ 17 w 162"/>
                  <a:gd name="T57" fmla="*/ 651 h 686"/>
                  <a:gd name="T58" fmla="*/ 37 w 162"/>
                  <a:gd name="T59" fmla="*/ 623 h 686"/>
                  <a:gd name="T60" fmla="*/ 37 w 162"/>
                  <a:gd name="T61" fmla="*/ 610 h 686"/>
                  <a:gd name="T62" fmla="*/ 80 w 162"/>
                  <a:gd name="T63" fmla="*/ 520 h 686"/>
                  <a:gd name="T64" fmla="*/ 80 w 162"/>
                  <a:gd name="T65" fmla="*/ 514 h 686"/>
                  <a:gd name="T66" fmla="*/ 117 w 162"/>
                  <a:gd name="T67" fmla="*/ 410 h 686"/>
                  <a:gd name="T68" fmla="*/ 125 w 162"/>
                  <a:gd name="T69" fmla="*/ 397 h 686"/>
                  <a:gd name="T70" fmla="*/ 125 w 162"/>
                  <a:gd name="T71" fmla="*/ 383 h 686"/>
                  <a:gd name="T72" fmla="*/ 130 w 162"/>
                  <a:gd name="T73" fmla="*/ 377 h 686"/>
                  <a:gd name="T74" fmla="*/ 117 w 162"/>
                  <a:gd name="T75" fmla="*/ 369 h 686"/>
                  <a:gd name="T76" fmla="*/ 117 w 162"/>
                  <a:gd name="T77" fmla="*/ 363 h 686"/>
                  <a:gd name="T78" fmla="*/ 137 w 162"/>
                  <a:gd name="T79" fmla="*/ 342 h 686"/>
                  <a:gd name="T80" fmla="*/ 137 w 162"/>
                  <a:gd name="T81" fmla="*/ 309 h 686"/>
                  <a:gd name="T82" fmla="*/ 130 w 162"/>
                  <a:gd name="T83" fmla="*/ 309 h 686"/>
                  <a:gd name="T84" fmla="*/ 92 w 162"/>
                  <a:gd name="T85" fmla="*/ 281 h 686"/>
                  <a:gd name="T86" fmla="*/ 87 w 162"/>
                  <a:gd name="T87" fmla="*/ 281 h 686"/>
                  <a:gd name="T88" fmla="*/ 87 w 162"/>
                  <a:gd name="T89" fmla="*/ 363 h 686"/>
                  <a:gd name="T90" fmla="*/ 80 w 162"/>
                  <a:gd name="T91" fmla="*/ 363 h 686"/>
                  <a:gd name="T92" fmla="*/ 62 w 162"/>
                  <a:gd name="T93" fmla="*/ 391 h 686"/>
                  <a:gd name="T94" fmla="*/ 80 w 162"/>
                  <a:gd name="T95" fmla="*/ 363 h 686"/>
                  <a:gd name="T96" fmla="*/ 80 w 162"/>
                  <a:gd name="T97" fmla="*/ 350 h 686"/>
                  <a:gd name="T98" fmla="*/ 87 w 162"/>
                  <a:gd name="T99" fmla="*/ 342 h 686"/>
                  <a:gd name="T100" fmla="*/ 80 w 162"/>
                  <a:gd name="T101" fmla="*/ 336 h 686"/>
                  <a:gd name="T102" fmla="*/ 87 w 162"/>
                  <a:gd name="T103" fmla="*/ 287 h 686"/>
                  <a:gd name="T104" fmla="*/ 75 w 162"/>
                  <a:gd name="T105" fmla="*/ 260 h 686"/>
                  <a:gd name="T106" fmla="*/ 67 w 162"/>
                  <a:gd name="T107" fmla="*/ 260 h 686"/>
                  <a:gd name="T108" fmla="*/ 55 w 162"/>
                  <a:gd name="T109" fmla="*/ 232 h 686"/>
                  <a:gd name="T110" fmla="*/ 42 w 162"/>
                  <a:gd name="T111" fmla="*/ 232 h 686"/>
                  <a:gd name="T112" fmla="*/ 5 w 162"/>
                  <a:gd name="T113" fmla="*/ 150 h 686"/>
                  <a:gd name="T114" fmla="*/ 5 w 162"/>
                  <a:gd name="T115" fmla="*/ 82 h 686"/>
                  <a:gd name="T116" fmla="*/ 0 w 162"/>
                  <a:gd name="T117" fmla="*/ 76 h 686"/>
                  <a:gd name="T118" fmla="*/ 12 w 162"/>
                  <a:gd name="T119" fmla="*/ 0 h 68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2"/>
                  <a:gd name="T181" fmla="*/ 0 h 686"/>
                  <a:gd name="T182" fmla="*/ 162 w 162"/>
                  <a:gd name="T183" fmla="*/ 686 h 68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2" h="686">
                    <a:moveTo>
                      <a:pt x="12" y="0"/>
                    </a:moveTo>
                    <a:lnTo>
                      <a:pt x="12" y="21"/>
                    </a:lnTo>
                    <a:lnTo>
                      <a:pt x="5" y="49"/>
                    </a:lnTo>
                    <a:lnTo>
                      <a:pt x="5" y="109"/>
                    </a:lnTo>
                    <a:lnTo>
                      <a:pt x="12" y="109"/>
                    </a:lnTo>
                    <a:lnTo>
                      <a:pt x="17" y="117"/>
                    </a:lnTo>
                    <a:lnTo>
                      <a:pt x="12" y="117"/>
                    </a:lnTo>
                    <a:lnTo>
                      <a:pt x="5" y="123"/>
                    </a:lnTo>
                    <a:lnTo>
                      <a:pt x="12" y="131"/>
                    </a:lnTo>
                    <a:lnTo>
                      <a:pt x="12" y="150"/>
                    </a:lnTo>
                    <a:lnTo>
                      <a:pt x="55" y="240"/>
                    </a:lnTo>
                    <a:lnTo>
                      <a:pt x="62" y="240"/>
                    </a:lnTo>
                    <a:lnTo>
                      <a:pt x="87" y="268"/>
                    </a:lnTo>
                    <a:lnTo>
                      <a:pt x="87" y="273"/>
                    </a:lnTo>
                    <a:lnTo>
                      <a:pt x="105" y="273"/>
                    </a:lnTo>
                    <a:lnTo>
                      <a:pt x="100" y="273"/>
                    </a:lnTo>
                    <a:lnTo>
                      <a:pt x="100" y="287"/>
                    </a:lnTo>
                    <a:lnTo>
                      <a:pt x="112" y="287"/>
                    </a:lnTo>
                    <a:lnTo>
                      <a:pt x="162" y="314"/>
                    </a:lnTo>
                    <a:lnTo>
                      <a:pt x="100" y="528"/>
                    </a:lnTo>
                    <a:lnTo>
                      <a:pt x="100" y="533"/>
                    </a:lnTo>
                    <a:lnTo>
                      <a:pt x="67" y="610"/>
                    </a:lnTo>
                    <a:lnTo>
                      <a:pt x="62" y="645"/>
                    </a:lnTo>
                    <a:lnTo>
                      <a:pt x="50" y="672"/>
                    </a:lnTo>
                    <a:lnTo>
                      <a:pt x="50" y="678"/>
                    </a:lnTo>
                    <a:lnTo>
                      <a:pt x="42" y="686"/>
                    </a:lnTo>
                    <a:lnTo>
                      <a:pt x="42" y="678"/>
                    </a:lnTo>
                    <a:lnTo>
                      <a:pt x="55" y="651"/>
                    </a:lnTo>
                    <a:lnTo>
                      <a:pt x="17" y="651"/>
                    </a:lnTo>
                    <a:lnTo>
                      <a:pt x="37" y="623"/>
                    </a:lnTo>
                    <a:lnTo>
                      <a:pt x="37" y="610"/>
                    </a:lnTo>
                    <a:lnTo>
                      <a:pt x="80" y="520"/>
                    </a:lnTo>
                    <a:lnTo>
                      <a:pt x="80" y="514"/>
                    </a:lnTo>
                    <a:lnTo>
                      <a:pt x="117" y="410"/>
                    </a:lnTo>
                    <a:lnTo>
                      <a:pt x="125" y="397"/>
                    </a:lnTo>
                    <a:lnTo>
                      <a:pt x="125" y="383"/>
                    </a:lnTo>
                    <a:lnTo>
                      <a:pt x="130" y="377"/>
                    </a:lnTo>
                    <a:lnTo>
                      <a:pt x="117" y="369"/>
                    </a:lnTo>
                    <a:lnTo>
                      <a:pt x="117" y="363"/>
                    </a:lnTo>
                    <a:lnTo>
                      <a:pt x="137" y="342"/>
                    </a:lnTo>
                    <a:lnTo>
                      <a:pt x="137" y="309"/>
                    </a:lnTo>
                    <a:lnTo>
                      <a:pt x="130" y="309"/>
                    </a:lnTo>
                    <a:lnTo>
                      <a:pt x="92" y="281"/>
                    </a:lnTo>
                    <a:lnTo>
                      <a:pt x="87" y="281"/>
                    </a:lnTo>
                    <a:lnTo>
                      <a:pt x="87" y="363"/>
                    </a:lnTo>
                    <a:lnTo>
                      <a:pt x="80" y="363"/>
                    </a:lnTo>
                    <a:lnTo>
                      <a:pt x="62" y="391"/>
                    </a:lnTo>
                    <a:lnTo>
                      <a:pt x="80" y="363"/>
                    </a:lnTo>
                    <a:lnTo>
                      <a:pt x="80" y="350"/>
                    </a:lnTo>
                    <a:lnTo>
                      <a:pt x="87" y="342"/>
                    </a:lnTo>
                    <a:lnTo>
                      <a:pt x="80" y="336"/>
                    </a:lnTo>
                    <a:lnTo>
                      <a:pt x="87" y="287"/>
                    </a:lnTo>
                    <a:lnTo>
                      <a:pt x="75" y="260"/>
                    </a:lnTo>
                    <a:lnTo>
                      <a:pt x="67" y="260"/>
                    </a:lnTo>
                    <a:lnTo>
                      <a:pt x="55" y="232"/>
                    </a:lnTo>
                    <a:lnTo>
                      <a:pt x="42" y="232"/>
                    </a:lnTo>
                    <a:lnTo>
                      <a:pt x="5" y="150"/>
                    </a:lnTo>
                    <a:lnTo>
                      <a:pt x="5" y="82"/>
                    </a:lnTo>
                    <a:lnTo>
                      <a:pt x="0" y="76"/>
                    </a:lnTo>
                    <a:lnTo>
                      <a:pt x="12"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21" name="Freeform 309"/>
              <p:cNvSpPr>
                <a:spLocks/>
              </p:cNvSpPr>
              <p:nvPr/>
            </p:nvSpPr>
            <p:spPr bwMode="auto">
              <a:xfrm>
                <a:off x="4567" y="1738"/>
                <a:ext cx="162" cy="686"/>
              </a:xfrm>
              <a:custGeom>
                <a:avLst/>
                <a:gdLst>
                  <a:gd name="T0" fmla="*/ 12 w 162"/>
                  <a:gd name="T1" fmla="*/ 0 h 686"/>
                  <a:gd name="T2" fmla="*/ 12 w 162"/>
                  <a:gd name="T3" fmla="*/ 21 h 686"/>
                  <a:gd name="T4" fmla="*/ 5 w 162"/>
                  <a:gd name="T5" fmla="*/ 49 h 686"/>
                  <a:gd name="T6" fmla="*/ 5 w 162"/>
                  <a:gd name="T7" fmla="*/ 109 h 686"/>
                  <a:gd name="T8" fmla="*/ 12 w 162"/>
                  <a:gd name="T9" fmla="*/ 109 h 686"/>
                  <a:gd name="T10" fmla="*/ 17 w 162"/>
                  <a:gd name="T11" fmla="*/ 117 h 686"/>
                  <a:gd name="T12" fmla="*/ 12 w 162"/>
                  <a:gd name="T13" fmla="*/ 117 h 686"/>
                  <a:gd name="T14" fmla="*/ 5 w 162"/>
                  <a:gd name="T15" fmla="*/ 123 h 686"/>
                  <a:gd name="T16" fmla="*/ 12 w 162"/>
                  <a:gd name="T17" fmla="*/ 131 h 686"/>
                  <a:gd name="T18" fmla="*/ 12 w 162"/>
                  <a:gd name="T19" fmla="*/ 150 h 686"/>
                  <a:gd name="T20" fmla="*/ 55 w 162"/>
                  <a:gd name="T21" fmla="*/ 240 h 686"/>
                  <a:gd name="T22" fmla="*/ 62 w 162"/>
                  <a:gd name="T23" fmla="*/ 240 h 686"/>
                  <a:gd name="T24" fmla="*/ 87 w 162"/>
                  <a:gd name="T25" fmla="*/ 268 h 686"/>
                  <a:gd name="T26" fmla="*/ 87 w 162"/>
                  <a:gd name="T27" fmla="*/ 273 h 686"/>
                  <a:gd name="T28" fmla="*/ 105 w 162"/>
                  <a:gd name="T29" fmla="*/ 273 h 686"/>
                  <a:gd name="T30" fmla="*/ 100 w 162"/>
                  <a:gd name="T31" fmla="*/ 273 h 686"/>
                  <a:gd name="T32" fmla="*/ 100 w 162"/>
                  <a:gd name="T33" fmla="*/ 287 h 686"/>
                  <a:gd name="T34" fmla="*/ 112 w 162"/>
                  <a:gd name="T35" fmla="*/ 287 h 686"/>
                  <a:gd name="T36" fmla="*/ 162 w 162"/>
                  <a:gd name="T37" fmla="*/ 314 h 686"/>
                  <a:gd name="T38" fmla="*/ 100 w 162"/>
                  <a:gd name="T39" fmla="*/ 528 h 686"/>
                  <a:gd name="T40" fmla="*/ 100 w 162"/>
                  <a:gd name="T41" fmla="*/ 533 h 686"/>
                  <a:gd name="T42" fmla="*/ 67 w 162"/>
                  <a:gd name="T43" fmla="*/ 610 h 686"/>
                  <a:gd name="T44" fmla="*/ 62 w 162"/>
                  <a:gd name="T45" fmla="*/ 645 h 686"/>
                  <a:gd name="T46" fmla="*/ 50 w 162"/>
                  <a:gd name="T47" fmla="*/ 672 h 686"/>
                  <a:gd name="T48" fmla="*/ 50 w 162"/>
                  <a:gd name="T49" fmla="*/ 678 h 686"/>
                  <a:gd name="T50" fmla="*/ 42 w 162"/>
                  <a:gd name="T51" fmla="*/ 686 h 686"/>
                  <a:gd name="T52" fmla="*/ 42 w 162"/>
                  <a:gd name="T53" fmla="*/ 678 h 686"/>
                  <a:gd name="T54" fmla="*/ 55 w 162"/>
                  <a:gd name="T55" fmla="*/ 651 h 686"/>
                  <a:gd name="T56" fmla="*/ 17 w 162"/>
                  <a:gd name="T57" fmla="*/ 651 h 686"/>
                  <a:gd name="T58" fmla="*/ 37 w 162"/>
                  <a:gd name="T59" fmla="*/ 623 h 686"/>
                  <a:gd name="T60" fmla="*/ 37 w 162"/>
                  <a:gd name="T61" fmla="*/ 610 h 686"/>
                  <a:gd name="T62" fmla="*/ 80 w 162"/>
                  <a:gd name="T63" fmla="*/ 520 h 686"/>
                  <a:gd name="T64" fmla="*/ 80 w 162"/>
                  <a:gd name="T65" fmla="*/ 514 h 686"/>
                  <a:gd name="T66" fmla="*/ 117 w 162"/>
                  <a:gd name="T67" fmla="*/ 410 h 686"/>
                  <a:gd name="T68" fmla="*/ 125 w 162"/>
                  <a:gd name="T69" fmla="*/ 397 h 686"/>
                  <a:gd name="T70" fmla="*/ 125 w 162"/>
                  <a:gd name="T71" fmla="*/ 383 h 686"/>
                  <a:gd name="T72" fmla="*/ 130 w 162"/>
                  <a:gd name="T73" fmla="*/ 377 h 686"/>
                  <a:gd name="T74" fmla="*/ 117 w 162"/>
                  <a:gd name="T75" fmla="*/ 369 h 686"/>
                  <a:gd name="T76" fmla="*/ 117 w 162"/>
                  <a:gd name="T77" fmla="*/ 363 h 686"/>
                  <a:gd name="T78" fmla="*/ 137 w 162"/>
                  <a:gd name="T79" fmla="*/ 342 h 686"/>
                  <a:gd name="T80" fmla="*/ 137 w 162"/>
                  <a:gd name="T81" fmla="*/ 309 h 686"/>
                  <a:gd name="T82" fmla="*/ 130 w 162"/>
                  <a:gd name="T83" fmla="*/ 309 h 686"/>
                  <a:gd name="T84" fmla="*/ 92 w 162"/>
                  <a:gd name="T85" fmla="*/ 281 h 686"/>
                  <a:gd name="T86" fmla="*/ 87 w 162"/>
                  <a:gd name="T87" fmla="*/ 281 h 686"/>
                  <a:gd name="T88" fmla="*/ 87 w 162"/>
                  <a:gd name="T89" fmla="*/ 363 h 686"/>
                  <a:gd name="T90" fmla="*/ 80 w 162"/>
                  <a:gd name="T91" fmla="*/ 363 h 686"/>
                  <a:gd name="T92" fmla="*/ 62 w 162"/>
                  <a:gd name="T93" fmla="*/ 391 h 686"/>
                  <a:gd name="T94" fmla="*/ 80 w 162"/>
                  <a:gd name="T95" fmla="*/ 363 h 686"/>
                  <a:gd name="T96" fmla="*/ 80 w 162"/>
                  <a:gd name="T97" fmla="*/ 350 h 686"/>
                  <a:gd name="T98" fmla="*/ 87 w 162"/>
                  <a:gd name="T99" fmla="*/ 342 h 686"/>
                  <a:gd name="T100" fmla="*/ 80 w 162"/>
                  <a:gd name="T101" fmla="*/ 336 h 686"/>
                  <a:gd name="T102" fmla="*/ 87 w 162"/>
                  <a:gd name="T103" fmla="*/ 287 h 686"/>
                  <a:gd name="T104" fmla="*/ 75 w 162"/>
                  <a:gd name="T105" fmla="*/ 260 h 686"/>
                  <a:gd name="T106" fmla="*/ 67 w 162"/>
                  <a:gd name="T107" fmla="*/ 260 h 686"/>
                  <a:gd name="T108" fmla="*/ 55 w 162"/>
                  <a:gd name="T109" fmla="*/ 232 h 686"/>
                  <a:gd name="T110" fmla="*/ 42 w 162"/>
                  <a:gd name="T111" fmla="*/ 232 h 686"/>
                  <a:gd name="T112" fmla="*/ 5 w 162"/>
                  <a:gd name="T113" fmla="*/ 150 h 686"/>
                  <a:gd name="T114" fmla="*/ 5 w 162"/>
                  <a:gd name="T115" fmla="*/ 82 h 686"/>
                  <a:gd name="T116" fmla="*/ 0 w 162"/>
                  <a:gd name="T117" fmla="*/ 76 h 686"/>
                  <a:gd name="T118" fmla="*/ 12 w 162"/>
                  <a:gd name="T119" fmla="*/ 0 h 68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2"/>
                  <a:gd name="T181" fmla="*/ 0 h 686"/>
                  <a:gd name="T182" fmla="*/ 162 w 162"/>
                  <a:gd name="T183" fmla="*/ 686 h 68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2" h="686">
                    <a:moveTo>
                      <a:pt x="12" y="0"/>
                    </a:moveTo>
                    <a:lnTo>
                      <a:pt x="12" y="21"/>
                    </a:lnTo>
                    <a:lnTo>
                      <a:pt x="5" y="49"/>
                    </a:lnTo>
                    <a:lnTo>
                      <a:pt x="5" y="109"/>
                    </a:lnTo>
                    <a:lnTo>
                      <a:pt x="12" y="109"/>
                    </a:lnTo>
                    <a:lnTo>
                      <a:pt x="17" y="117"/>
                    </a:lnTo>
                    <a:lnTo>
                      <a:pt x="12" y="117"/>
                    </a:lnTo>
                    <a:lnTo>
                      <a:pt x="5" y="123"/>
                    </a:lnTo>
                    <a:lnTo>
                      <a:pt x="12" y="131"/>
                    </a:lnTo>
                    <a:lnTo>
                      <a:pt x="12" y="150"/>
                    </a:lnTo>
                    <a:lnTo>
                      <a:pt x="55" y="240"/>
                    </a:lnTo>
                    <a:lnTo>
                      <a:pt x="62" y="240"/>
                    </a:lnTo>
                    <a:lnTo>
                      <a:pt x="87" y="268"/>
                    </a:lnTo>
                    <a:lnTo>
                      <a:pt x="87" y="273"/>
                    </a:lnTo>
                    <a:lnTo>
                      <a:pt x="105" y="273"/>
                    </a:lnTo>
                    <a:lnTo>
                      <a:pt x="100" y="273"/>
                    </a:lnTo>
                    <a:lnTo>
                      <a:pt x="100" y="287"/>
                    </a:lnTo>
                    <a:lnTo>
                      <a:pt x="112" y="287"/>
                    </a:lnTo>
                    <a:lnTo>
                      <a:pt x="162" y="314"/>
                    </a:lnTo>
                    <a:lnTo>
                      <a:pt x="100" y="528"/>
                    </a:lnTo>
                    <a:lnTo>
                      <a:pt x="100" y="533"/>
                    </a:lnTo>
                    <a:lnTo>
                      <a:pt x="67" y="610"/>
                    </a:lnTo>
                    <a:lnTo>
                      <a:pt x="62" y="645"/>
                    </a:lnTo>
                    <a:lnTo>
                      <a:pt x="50" y="672"/>
                    </a:lnTo>
                    <a:lnTo>
                      <a:pt x="50" y="678"/>
                    </a:lnTo>
                    <a:lnTo>
                      <a:pt x="42" y="686"/>
                    </a:lnTo>
                    <a:lnTo>
                      <a:pt x="42" y="678"/>
                    </a:lnTo>
                    <a:lnTo>
                      <a:pt x="55" y="651"/>
                    </a:lnTo>
                    <a:lnTo>
                      <a:pt x="17" y="651"/>
                    </a:lnTo>
                    <a:lnTo>
                      <a:pt x="37" y="623"/>
                    </a:lnTo>
                    <a:lnTo>
                      <a:pt x="37" y="610"/>
                    </a:lnTo>
                    <a:lnTo>
                      <a:pt x="80" y="520"/>
                    </a:lnTo>
                    <a:lnTo>
                      <a:pt x="80" y="514"/>
                    </a:lnTo>
                    <a:lnTo>
                      <a:pt x="117" y="410"/>
                    </a:lnTo>
                    <a:lnTo>
                      <a:pt x="125" y="397"/>
                    </a:lnTo>
                    <a:lnTo>
                      <a:pt x="125" y="383"/>
                    </a:lnTo>
                    <a:lnTo>
                      <a:pt x="130" y="377"/>
                    </a:lnTo>
                    <a:lnTo>
                      <a:pt x="117" y="369"/>
                    </a:lnTo>
                    <a:lnTo>
                      <a:pt x="117" y="363"/>
                    </a:lnTo>
                    <a:lnTo>
                      <a:pt x="137" y="342"/>
                    </a:lnTo>
                    <a:lnTo>
                      <a:pt x="137" y="309"/>
                    </a:lnTo>
                    <a:lnTo>
                      <a:pt x="130" y="309"/>
                    </a:lnTo>
                    <a:lnTo>
                      <a:pt x="92" y="281"/>
                    </a:lnTo>
                    <a:lnTo>
                      <a:pt x="87" y="281"/>
                    </a:lnTo>
                    <a:lnTo>
                      <a:pt x="87" y="363"/>
                    </a:lnTo>
                    <a:lnTo>
                      <a:pt x="80" y="363"/>
                    </a:lnTo>
                    <a:lnTo>
                      <a:pt x="62" y="391"/>
                    </a:lnTo>
                    <a:lnTo>
                      <a:pt x="80" y="363"/>
                    </a:lnTo>
                    <a:lnTo>
                      <a:pt x="80" y="350"/>
                    </a:lnTo>
                    <a:lnTo>
                      <a:pt x="87" y="342"/>
                    </a:lnTo>
                    <a:lnTo>
                      <a:pt x="80" y="336"/>
                    </a:lnTo>
                    <a:lnTo>
                      <a:pt x="87" y="287"/>
                    </a:lnTo>
                    <a:lnTo>
                      <a:pt x="75" y="260"/>
                    </a:lnTo>
                    <a:lnTo>
                      <a:pt x="67" y="260"/>
                    </a:lnTo>
                    <a:lnTo>
                      <a:pt x="55" y="232"/>
                    </a:lnTo>
                    <a:lnTo>
                      <a:pt x="42" y="232"/>
                    </a:lnTo>
                    <a:lnTo>
                      <a:pt x="5" y="150"/>
                    </a:lnTo>
                    <a:lnTo>
                      <a:pt x="5" y="82"/>
                    </a:lnTo>
                    <a:lnTo>
                      <a:pt x="0" y="76"/>
                    </a:lnTo>
                    <a:lnTo>
                      <a:pt x="12"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22" name="Freeform 310"/>
              <p:cNvSpPr>
                <a:spLocks/>
              </p:cNvSpPr>
              <p:nvPr/>
            </p:nvSpPr>
            <p:spPr bwMode="auto">
              <a:xfrm>
                <a:off x="4681" y="1554"/>
                <a:ext cx="665" cy="2191"/>
              </a:xfrm>
              <a:custGeom>
                <a:avLst/>
                <a:gdLst>
                  <a:gd name="T0" fmla="*/ 236 w 665"/>
                  <a:gd name="T1" fmla="*/ 465 h 2191"/>
                  <a:gd name="T2" fmla="*/ 243 w 665"/>
                  <a:gd name="T3" fmla="*/ 430 h 2191"/>
                  <a:gd name="T4" fmla="*/ 180 w 665"/>
                  <a:gd name="T5" fmla="*/ 397 h 2191"/>
                  <a:gd name="T6" fmla="*/ 193 w 665"/>
                  <a:gd name="T7" fmla="*/ 205 h 2191"/>
                  <a:gd name="T8" fmla="*/ 198 w 665"/>
                  <a:gd name="T9" fmla="*/ 219 h 2191"/>
                  <a:gd name="T10" fmla="*/ 325 w 665"/>
                  <a:gd name="T11" fmla="*/ 356 h 2191"/>
                  <a:gd name="T12" fmla="*/ 302 w 665"/>
                  <a:gd name="T13" fmla="*/ 248 h 2191"/>
                  <a:gd name="T14" fmla="*/ 395 w 665"/>
                  <a:gd name="T15" fmla="*/ 260 h 2191"/>
                  <a:gd name="T16" fmla="*/ 345 w 665"/>
                  <a:gd name="T17" fmla="*/ 63 h 2191"/>
                  <a:gd name="T18" fmla="*/ 295 w 665"/>
                  <a:gd name="T19" fmla="*/ 14 h 2191"/>
                  <a:gd name="T20" fmla="*/ 357 w 665"/>
                  <a:gd name="T21" fmla="*/ 76 h 2191"/>
                  <a:gd name="T22" fmla="*/ 420 w 665"/>
                  <a:gd name="T23" fmla="*/ 287 h 2191"/>
                  <a:gd name="T24" fmla="*/ 470 w 665"/>
                  <a:gd name="T25" fmla="*/ 514 h 2191"/>
                  <a:gd name="T26" fmla="*/ 532 w 665"/>
                  <a:gd name="T27" fmla="*/ 747 h 2191"/>
                  <a:gd name="T28" fmla="*/ 561 w 665"/>
                  <a:gd name="T29" fmla="*/ 891 h 2191"/>
                  <a:gd name="T30" fmla="*/ 614 w 665"/>
                  <a:gd name="T31" fmla="*/ 966 h 2191"/>
                  <a:gd name="T32" fmla="*/ 652 w 665"/>
                  <a:gd name="T33" fmla="*/ 1028 h 2191"/>
                  <a:gd name="T34" fmla="*/ 648 w 665"/>
                  <a:gd name="T35" fmla="*/ 1093 h 2191"/>
                  <a:gd name="T36" fmla="*/ 607 w 665"/>
                  <a:gd name="T37" fmla="*/ 1280 h 2191"/>
                  <a:gd name="T38" fmla="*/ 570 w 665"/>
                  <a:gd name="T39" fmla="*/ 1362 h 2191"/>
                  <a:gd name="T40" fmla="*/ 507 w 665"/>
                  <a:gd name="T41" fmla="*/ 1417 h 2191"/>
                  <a:gd name="T42" fmla="*/ 464 w 665"/>
                  <a:gd name="T43" fmla="*/ 1521 h 2191"/>
                  <a:gd name="T44" fmla="*/ 477 w 665"/>
                  <a:gd name="T45" fmla="*/ 1630 h 2191"/>
                  <a:gd name="T46" fmla="*/ 495 w 665"/>
                  <a:gd name="T47" fmla="*/ 1726 h 2191"/>
                  <a:gd name="T48" fmla="*/ 520 w 665"/>
                  <a:gd name="T49" fmla="*/ 1931 h 2191"/>
                  <a:gd name="T50" fmla="*/ 520 w 665"/>
                  <a:gd name="T51" fmla="*/ 1994 h 2191"/>
                  <a:gd name="T52" fmla="*/ 557 w 665"/>
                  <a:gd name="T53" fmla="*/ 2172 h 2191"/>
                  <a:gd name="T54" fmla="*/ 359 w 665"/>
                  <a:gd name="T55" fmla="*/ 2185 h 2191"/>
                  <a:gd name="T56" fmla="*/ 288 w 665"/>
                  <a:gd name="T57" fmla="*/ 2191 h 2191"/>
                  <a:gd name="T58" fmla="*/ 132 w 665"/>
                  <a:gd name="T59" fmla="*/ 2150 h 2191"/>
                  <a:gd name="T60" fmla="*/ 95 w 665"/>
                  <a:gd name="T61" fmla="*/ 1904 h 2191"/>
                  <a:gd name="T62" fmla="*/ 98 w 665"/>
                  <a:gd name="T63" fmla="*/ 1509 h 2191"/>
                  <a:gd name="T64" fmla="*/ 141 w 665"/>
                  <a:gd name="T65" fmla="*/ 1368 h 2191"/>
                  <a:gd name="T66" fmla="*/ 223 w 665"/>
                  <a:gd name="T67" fmla="*/ 1177 h 2191"/>
                  <a:gd name="T68" fmla="*/ 236 w 665"/>
                  <a:gd name="T69" fmla="*/ 1061 h 2191"/>
                  <a:gd name="T70" fmla="*/ 268 w 665"/>
                  <a:gd name="T71" fmla="*/ 999 h 2191"/>
                  <a:gd name="T72" fmla="*/ 318 w 665"/>
                  <a:gd name="T73" fmla="*/ 938 h 2191"/>
                  <a:gd name="T74" fmla="*/ 368 w 665"/>
                  <a:gd name="T75" fmla="*/ 876 h 2191"/>
                  <a:gd name="T76" fmla="*/ 318 w 665"/>
                  <a:gd name="T77" fmla="*/ 690 h 2191"/>
                  <a:gd name="T78" fmla="*/ 186 w 665"/>
                  <a:gd name="T79" fmla="*/ 534 h 2191"/>
                  <a:gd name="T80" fmla="*/ 98 w 665"/>
                  <a:gd name="T81" fmla="*/ 772 h 2191"/>
                  <a:gd name="T82" fmla="*/ 91 w 665"/>
                  <a:gd name="T83" fmla="*/ 952 h 2191"/>
                  <a:gd name="T84" fmla="*/ 104 w 665"/>
                  <a:gd name="T85" fmla="*/ 1122 h 2191"/>
                  <a:gd name="T86" fmla="*/ 91 w 665"/>
                  <a:gd name="T87" fmla="*/ 972 h 2191"/>
                  <a:gd name="T88" fmla="*/ 61 w 665"/>
                  <a:gd name="T89" fmla="*/ 1026 h 2191"/>
                  <a:gd name="T90" fmla="*/ 66 w 665"/>
                  <a:gd name="T91" fmla="*/ 1171 h 2191"/>
                  <a:gd name="T92" fmla="*/ 45 w 665"/>
                  <a:gd name="T93" fmla="*/ 1185 h 2191"/>
                  <a:gd name="T94" fmla="*/ 32 w 665"/>
                  <a:gd name="T95" fmla="*/ 1001 h 2191"/>
                  <a:gd name="T96" fmla="*/ 7 w 665"/>
                  <a:gd name="T97" fmla="*/ 938 h 2191"/>
                  <a:gd name="T98" fmla="*/ 50 w 665"/>
                  <a:gd name="T99" fmla="*/ 966 h 2191"/>
                  <a:gd name="T100" fmla="*/ 137 w 665"/>
                  <a:gd name="T101" fmla="*/ 534 h 2191"/>
                  <a:gd name="T102" fmla="*/ 200 w 665"/>
                  <a:gd name="T103" fmla="*/ 479 h 219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65"/>
                  <a:gd name="T157" fmla="*/ 0 h 2191"/>
                  <a:gd name="T158" fmla="*/ 665 w 665"/>
                  <a:gd name="T159" fmla="*/ 2191 h 219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65" h="2191">
                    <a:moveTo>
                      <a:pt x="223" y="485"/>
                    </a:moveTo>
                    <a:lnTo>
                      <a:pt x="255" y="493"/>
                    </a:lnTo>
                    <a:lnTo>
                      <a:pt x="273" y="479"/>
                    </a:lnTo>
                    <a:lnTo>
                      <a:pt x="268" y="457"/>
                    </a:lnTo>
                    <a:lnTo>
                      <a:pt x="236" y="465"/>
                    </a:lnTo>
                    <a:lnTo>
                      <a:pt x="230" y="465"/>
                    </a:lnTo>
                    <a:lnTo>
                      <a:pt x="248" y="465"/>
                    </a:lnTo>
                    <a:lnTo>
                      <a:pt x="268" y="457"/>
                    </a:lnTo>
                    <a:lnTo>
                      <a:pt x="261" y="438"/>
                    </a:lnTo>
                    <a:lnTo>
                      <a:pt x="243" y="430"/>
                    </a:lnTo>
                    <a:lnTo>
                      <a:pt x="198" y="430"/>
                    </a:lnTo>
                    <a:lnTo>
                      <a:pt x="155" y="479"/>
                    </a:lnTo>
                    <a:lnTo>
                      <a:pt x="155" y="465"/>
                    </a:lnTo>
                    <a:lnTo>
                      <a:pt x="168" y="444"/>
                    </a:lnTo>
                    <a:lnTo>
                      <a:pt x="180" y="397"/>
                    </a:lnTo>
                    <a:lnTo>
                      <a:pt x="180" y="369"/>
                    </a:lnTo>
                    <a:lnTo>
                      <a:pt x="193" y="307"/>
                    </a:lnTo>
                    <a:lnTo>
                      <a:pt x="193" y="260"/>
                    </a:lnTo>
                    <a:lnTo>
                      <a:pt x="198" y="246"/>
                    </a:lnTo>
                    <a:lnTo>
                      <a:pt x="193" y="205"/>
                    </a:lnTo>
                    <a:lnTo>
                      <a:pt x="180" y="197"/>
                    </a:lnTo>
                    <a:lnTo>
                      <a:pt x="173" y="205"/>
                    </a:lnTo>
                    <a:lnTo>
                      <a:pt x="180" y="197"/>
                    </a:lnTo>
                    <a:lnTo>
                      <a:pt x="193" y="205"/>
                    </a:lnTo>
                    <a:lnTo>
                      <a:pt x="198" y="219"/>
                    </a:lnTo>
                    <a:lnTo>
                      <a:pt x="198" y="260"/>
                    </a:lnTo>
                    <a:lnTo>
                      <a:pt x="223" y="246"/>
                    </a:lnTo>
                    <a:lnTo>
                      <a:pt x="243" y="225"/>
                    </a:lnTo>
                    <a:lnTo>
                      <a:pt x="307" y="323"/>
                    </a:lnTo>
                    <a:lnTo>
                      <a:pt x="325" y="356"/>
                    </a:lnTo>
                    <a:lnTo>
                      <a:pt x="332" y="356"/>
                    </a:lnTo>
                    <a:lnTo>
                      <a:pt x="338" y="369"/>
                    </a:lnTo>
                    <a:lnTo>
                      <a:pt x="338" y="350"/>
                    </a:lnTo>
                    <a:lnTo>
                      <a:pt x="332" y="336"/>
                    </a:lnTo>
                    <a:lnTo>
                      <a:pt x="302" y="248"/>
                    </a:lnTo>
                    <a:lnTo>
                      <a:pt x="298" y="207"/>
                    </a:lnTo>
                    <a:lnTo>
                      <a:pt x="309" y="203"/>
                    </a:lnTo>
                    <a:lnTo>
                      <a:pt x="357" y="264"/>
                    </a:lnTo>
                    <a:lnTo>
                      <a:pt x="382" y="246"/>
                    </a:lnTo>
                    <a:lnTo>
                      <a:pt x="395" y="260"/>
                    </a:lnTo>
                    <a:lnTo>
                      <a:pt x="395" y="192"/>
                    </a:lnTo>
                    <a:lnTo>
                      <a:pt x="382" y="164"/>
                    </a:lnTo>
                    <a:lnTo>
                      <a:pt x="382" y="158"/>
                    </a:lnTo>
                    <a:lnTo>
                      <a:pt x="364" y="104"/>
                    </a:lnTo>
                    <a:lnTo>
                      <a:pt x="345" y="63"/>
                    </a:lnTo>
                    <a:lnTo>
                      <a:pt x="332" y="55"/>
                    </a:lnTo>
                    <a:lnTo>
                      <a:pt x="332" y="41"/>
                    </a:lnTo>
                    <a:lnTo>
                      <a:pt x="325" y="41"/>
                    </a:lnTo>
                    <a:lnTo>
                      <a:pt x="320" y="35"/>
                    </a:lnTo>
                    <a:lnTo>
                      <a:pt x="295" y="14"/>
                    </a:lnTo>
                    <a:lnTo>
                      <a:pt x="295" y="8"/>
                    </a:lnTo>
                    <a:lnTo>
                      <a:pt x="275" y="0"/>
                    </a:lnTo>
                    <a:lnTo>
                      <a:pt x="282" y="0"/>
                    </a:lnTo>
                    <a:lnTo>
                      <a:pt x="345" y="55"/>
                    </a:lnTo>
                    <a:lnTo>
                      <a:pt x="357" y="76"/>
                    </a:lnTo>
                    <a:lnTo>
                      <a:pt x="364" y="76"/>
                    </a:lnTo>
                    <a:lnTo>
                      <a:pt x="389" y="123"/>
                    </a:lnTo>
                    <a:lnTo>
                      <a:pt x="407" y="178"/>
                    </a:lnTo>
                    <a:lnTo>
                      <a:pt x="420" y="240"/>
                    </a:lnTo>
                    <a:lnTo>
                      <a:pt x="420" y="287"/>
                    </a:lnTo>
                    <a:lnTo>
                      <a:pt x="414" y="342"/>
                    </a:lnTo>
                    <a:lnTo>
                      <a:pt x="416" y="356"/>
                    </a:lnTo>
                    <a:lnTo>
                      <a:pt x="457" y="459"/>
                    </a:lnTo>
                    <a:lnTo>
                      <a:pt x="464" y="506"/>
                    </a:lnTo>
                    <a:lnTo>
                      <a:pt x="470" y="514"/>
                    </a:lnTo>
                    <a:lnTo>
                      <a:pt x="477" y="541"/>
                    </a:lnTo>
                    <a:lnTo>
                      <a:pt x="504" y="610"/>
                    </a:lnTo>
                    <a:lnTo>
                      <a:pt x="507" y="624"/>
                    </a:lnTo>
                    <a:lnTo>
                      <a:pt x="511" y="639"/>
                    </a:lnTo>
                    <a:lnTo>
                      <a:pt x="532" y="747"/>
                    </a:lnTo>
                    <a:lnTo>
                      <a:pt x="534" y="758"/>
                    </a:lnTo>
                    <a:lnTo>
                      <a:pt x="539" y="780"/>
                    </a:lnTo>
                    <a:lnTo>
                      <a:pt x="550" y="815"/>
                    </a:lnTo>
                    <a:lnTo>
                      <a:pt x="554" y="843"/>
                    </a:lnTo>
                    <a:lnTo>
                      <a:pt x="561" y="891"/>
                    </a:lnTo>
                    <a:lnTo>
                      <a:pt x="577" y="911"/>
                    </a:lnTo>
                    <a:lnTo>
                      <a:pt x="582" y="932"/>
                    </a:lnTo>
                    <a:lnTo>
                      <a:pt x="589" y="932"/>
                    </a:lnTo>
                    <a:lnTo>
                      <a:pt x="614" y="960"/>
                    </a:lnTo>
                    <a:lnTo>
                      <a:pt x="614" y="966"/>
                    </a:lnTo>
                    <a:lnTo>
                      <a:pt x="627" y="979"/>
                    </a:lnTo>
                    <a:lnTo>
                      <a:pt x="639" y="979"/>
                    </a:lnTo>
                    <a:lnTo>
                      <a:pt x="639" y="1007"/>
                    </a:lnTo>
                    <a:lnTo>
                      <a:pt x="652" y="1007"/>
                    </a:lnTo>
                    <a:lnTo>
                      <a:pt x="652" y="1028"/>
                    </a:lnTo>
                    <a:lnTo>
                      <a:pt x="657" y="1028"/>
                    </a:lnTo>
                    <a:lnTo>
                      <a:pt x="665" y="1042"/>
                    </a:lnTo>
                    <a:lnTo>
                      <a:pt x="665" y="1061"/>
                    </a:lnTo>
                    <a:lnTo>
                      <a:pt x="657" y="1069"/>
                    </a:lnTo>
                    <a:lnTo>
                      <a:pt x="648" y="1093"/>
                    </a:lnTo>
                    <a:lnTo>
                      <a:pt x="639" y="1130"/>
                    </a:lnTo>
                    <a:lnTo>
                      <a:pt x="627" y="1161"/>
                    </a:lnTo>
                    <a:lnTo>
                      <a:pt x="629" y="1247"/>
                    </a:lnTo>
                    <a:lnTo>
                      <a:pt x="604" y="1253"/>
                    </a:lnTo>
                    <a:lnTo>
                      <a:pt x="607" y="1280"/>
                    </a:lnTo>
                    <a:lnTo>
                      <a:pt x="607" y="1294"/>
                    </a:lnTo>
                    <a:lnTo>
                      <a:pt x="589" y="1294"/>
                    </a:lnTo>
                    <a:lnTo>
                      <a:pt x="582" y="1308"/>
                    </a:lnTo>
                    <a:lnTo>
                      <a:pt x="582" y="1335"/>
                    </a:lnTo>
                    <a:lnTo>
                      <a:pt x="570" y="1362"/>
                    </a:lnTo>
                    <a:lnTo>
                      <a:pt x="570" y="1390"/>
                    </a:lnTo>
                    <a:lnTo>
                      <a:pt x="564" y="1404"/>
                    </a:lnTo>
                    <a:lnTo>
                      <a:pt x="552" y="1411"/>
                    </a:lnTo>
                    <a:lnTo>
                      <a:pt x="520" y="1411"/>
                    </a:lnTo>
                    <a:lnTo>
                      <a:pt x="507" y="1417"/>
                    </a:lnTo>
                    <a:lnTo>
                      <a:pt x="477" y="1417"/>
                    </a:lnTo>
                    <a:lnTo>
                      <a:pt x="464" y="1445"/>
                    </a:lnTo>
                    <a:lnTo>
                      <a:pt x="452" y="1472"/>
                    </a:lnTo>
                    <a:lnTo>
                      <a:pt x="457" y="1472"/>
                    </a:lnTo>
                    <a:lnTo>
                      <a:pt x="464" y="1521"/>
                    </a:lnTo>
                    <a:lnTo>
                      <a:pt x="464" y="1527"/>
                    </a:lnTo>
                    <a:lnTo>
                      <a:pt x="470" y="1540"/>
                    </a:lnTo>
                    <a:lnTo>
                      <a:pt x="464" y="1548"/>
                    </a:lnTo>
                    <a:lnTo>
                      <a:pt x="470" y="1568"/>
                    </a:lnTo>
                    <a:lnTo>
                      <a:pt x="477" y="1630"/>
                    </a:lnTo>
                    <a:lnTo>
                      <a:pt x="482" y="1650"/>
                    </a:lnTo>
                    <a:lnTo>
                      <a:pt x="482" y="1664"/>
                    </a:lnTo>
                    <a:lnTo>
                      <a:pt x="489" y="1691"/>
                    </a:lnTo>
                    <a:lnTo>
                      <a:pt x="489" y="1705"/>
                    </a:lnTo>
                    <a:lnTo>
                      <a:pt x="495" y="1726"/>
                    </a:lnTo>
                    <a:lnTo>
                      <a:pt x="482" y="1753"/>
                    </a:lnTo>
                    <a:lnTo>
                      <a:pt x="489" y="1812"/>
                    </a:lnTo>
                    <a:lnTo>
                      <a:pt x="507" y="1890"/>
                    </a:lnTo>
                    <a:lnTo>
                      <a:pt x="507" y="1904"/>
                    </a:lnTo>
                    <a:lnTo>
                      <a:pt x="520" y="1931"/>
                    </a:lnTo>
                    <a:lnTo>
                      <a:pt x="514" y="1931"/>
                    </a:lnTo>
                    <a:lnTo>
                      <a:pt x="520" y="1953"/>
                    </a:lnTo>
                    <a:lnTo>
                      <a:pt x="514" y="1967"/>
                    </a:lnTo>
                    <a:lnTo>
                      <a:pt x="514" y="1986"/>
                    </a:lnTo>
                    <a:lnTo>
                      <a:pt x="520" y="1994"/>
                    </a:lnTo>
                    <a:lnTo>
                      <a:pt x="520" y="2076"/>
                    </a:lnTo>
                    <a:lnTo>
                      <a:pt x="527" y="2131"/>
                    </a:lnTo>
                    <a:lnTo>
                      <a:pt x="564" y="2150"/>
                    </a:lnTo>
                    <a:lnTo>
                      <a:pt x="564" y="2172"/>
                    </a:lnTo>
                    <a:lnTo>
                      <a:pt x="557" y="2172"/>
                    </a:lnTo>
                    <a:lnTo>
                      <a:pt x="557" y="2178"/>
                    </a:lnTo>
                    <a:lnTo>
                      <a:pt x="527" y="2191"/>
                    </a:lnTo>
                    <a:lnTo>
                      <a:pt x="470" y="2191"/>
                    </a:lnTo>
                    <a:lnTo>
                      <a:pt x="434" y="2187"/>
                    </a:lnTo>
                    <a:lnTo>
                      <a:pt x="359" y="2185"/>
                    </a:lnTo>
                    <a:lnTo>
                      <a:pt x="332" y="2185"/>
                    </a:lnTo>
                    <a:lnTo>
                      <a:pt x="300" y="2185"/>
                    </a:lnTo>
                    <a:lnTo>
                      <a:pt x="295" y="2191"/>
                    </a:lnTo>
                    <a:lnTo>
                      <a:pt x="295" y="2185"/>
                    </a:lnTo>
                    <a:lnTo>
                      <a:pt x="288" y="2191"/>
                    </a:lnTo>
                    <a:lnTo>
                      <a:pt x="270" y="2191"/>
                    </a:lnTo>
                    <a:lnTo>
                      <a:pt x="263" y="2185"/>
                    </a:lnTo>
                    <a:lnTo>
                      <a:pt x="187" y="2185"/>
                    </a:lnTo>
                    <a:lnTo>
                      <a:pt x="145" y="2172"/>
                    </a:lnTo>
                    <a:lnTo>
                      <a:pt x="132" y="2150"/>
                    </a:lnTo>
                    <a:lnTo>
                      <a:pt x="132" y="2137"/>
                    </a:lnTo>
                    <a:lnTo>
                      <a:pt x="162" y="2109"/>
                    </a:lnTo>
                    <a:lnTo>
                      <a:pt x="145" y="2041"/>
                    </a:lnTo>
                    <a:lnTo>
                      <a:pt x="120" y="1972"/>
                    </a:lnTo>
                    <a:lnTo>
                      <a:pt x="95" y="1904"/>
                    </a:lnTo>
                    <a:lnTo>
                      <a:pt x="75" y="1816"/>
                    </a:lnTo>
                    <a:lnTo>
                      <a:pt x="75" y="1781"/>
                    </a:lnTo>
                    <a:lnTo>
                      <a:pt x="70" y="1759"/>
                    </a:lnTo>
                    <a:lnTo>
                      <a:pt x="70" y="1740"/>
                    </a:lnTo>
                    <a:lnTo>
                      <a:pt x="98" y="1509"/>
                    </a:lnTo>
                    <a:lnTo>
                      <a:pt x="107" y="1445"/>
                    </a:lnTo>
                    <a:lnTo>
                      <a:pt x="129" y="1390"/>
                    </a:lnTo>
                    <a:lnTo>
                      <a:pt x="129" y="1376"/>
                    </a:lnTo>
                    <a:lnTo>
                      <a:pt x="141" y="1376"/>
                    </a:lnTo>
                    <a:lnTo>
                      <a:pt x="141" y="1368"/>
                    </a:lnTo>
                    <a:lnTo>
                      <a:pt x="186" y="1294"/>
                    </a:lnTo>
                    <a:lnTo>
                      <a:pt x="186" y="1286"/>
                    </a:lnTo>
                    <a:lnTo>
                      <a:pt x="205" y="1239"/>
                    </a:lnTo>
                    <a:lnTo>
                      <a:pt x="236" y="1190"/>
                    </a:lnTo>
                    <a:lnTo>
                      <a:pt x="223" y="1177"/>
                    </a:lnTo>
                    <a:lnTo>
                      <a:pt x="223" y="1149"/>
                    </a:lnTo>
                    <a:lnTo>
                      <a:pt x="230" y="1144"/>
                    </a:lnTo>
                    <a:lnTo>
                      <a:pt x="223" y="1122"/>
                    </a:lnTo>
                    <a:lnTo>
                      <a:pt x="248" y="1081"/>
                    </a:lnTo>
                    <a:lnTo>
                      <a:pt x="236" y="1061"/>
                    </a:lnTo>
                    <a:lnTo>
                      <a:pt x="236" y="1048"/>
                    </a:lnTo>
                    <a:lnTo>
                      <a:pt x="261" y="1040"/>
                    </a:lnTo>
                    <a:lnTo>
                      <a:pt x="261" y="1013"/>
                    </a:lnTo>
                    <a:lnTo>
                      <a:pt x="268" y="1013"/>
                    </a:lnTo>
                    <a:lnTo>
                      <a:pt x="268" y="999"/>
                    </a:lnTo>
                    <a:lnTo>
                      <a:pt x="261" y="985"/>
                    </a:lnTo>
                    <a:lnTo>
                      <a:pt x="273" y="966"/>
                    </a:lnTo>
                    <a:lnTo>
                      <a:pt x="311" y="944"/>
                    </a:lnTo>
                    <a:lnTo>
                      <a:pt x="318" y="944"/>
                    </a:lnTo>
                    <a:lnTo>
                      <a:pt x="318" y="938"/>
                    </a:lnTo>
                    <a:lnTo>
                      <a:pt x="343" y="903"/>
                    </a:lnTo>
                    <a:lnTo>
                      <a:pt x="343" y="897"/>
                    </a:lnTo>
                    <a:lnTo>
                      <a:pt x="355" y="889"/>
                    </a:lnTo>
                    <a:lnTo>
                      <a:pt x="368" y="889"/>
                    </a:lnTo>
                    <a:lnTo>
                      <a:pt x="368" y="876"/>
                    </a:lnTo>
                    <a:lnTo>
                      <a:pt x="361" y="856"/>
                    </a:lnTo>
                    <a:lnTo>
                      <a:pt x="355" y="786"/>
                    </a:lnTo>
                    <a:lnTo>
                      <a:pt x="343" y="758"/>
                    </a:lnTo>
                    <a:lnTo>
                      <a:pt x="343" y="745"/>
                    </a:lnTo>
                    <a:lnTo>
                      <a:pt x="318" y="690"/>
                    </a:lnTo>
                    <a:lnTo>
                      <a:pt x="318" y="663"/>
                    </a:lnTo>
                    <a:lnTo>
                      <a:pt x="305" y="635"/>
                    </a:lnTo>
                    <a:lnTo>
                      <a:pt x="273" y="608"/>
                    </a:lnTo>
                    <a:lnTo>
                      <a:pt x="243" y="588"/>
                    </a:lnTo>
                    <a:lnTo>
                      <a:pt x="186" y="534"/>
                    </a:lnTo>
                    <a:lnTo>
                      <a:pt x="186" y="540"/>
                    </a:lnTo>
                    <a:lnTo>
                      <a:pt x="141" y="540"/>
                    </a:lnTo>
                    <a:lnTo>
                      <a:pt x="141" y="553"/>
                    </a:lnTo>
                    <a:lnTo>
                      <a:pt x="104" y="684"/>
                    </a:lnTo>
                    <a:lnTo>
                      <a:pt x="98" y="772"/>
                    </a:lnTo>
                    <a:lnTo>
                      <a:pt x="91" y="835"/>
                    </a:lnTo>
                    <a:lnTo>
                      <a:pt x="91" y="862"/>
                    </a:lnTo>
                    <a:lnTo>
                      <a:pt x="79" y="903"/>
                    </a:lnTo>
                    <a:lnTo>
                      <a:pt x="79" y="938"/>
                    </a:lnTo>
                    <a:lnTo>
                      <a:pt x="91" y="952"/>
                    </a:lnTo>
                    <a:lnTo>
                      <a:pt x="91" y="1013"/>
                    </a:lnTo>
                    <a:lnTo>
                      <a:pt x="104" y="1061"/>
                    </a:lnTo>
                    <a:lnTo>
                      <a:pt x="91" y="1034"/>
                    </a:lnTo>
                    <a:lnTo>
                      <a:pt x="91" y="1089"/>
                    </a:lnTo>
                    <a:lnTo>
                      <a:pt x="104" y="1122"/>
                    </a:lnTo>
                    <a:lnTo>
                      <a:pt x="98" y="1122"/>
                    </a:lnTo>
                    <a:lnTo>
                      <a:pt x="79" y="1089"/>
                    </a:lnTo>
                    <a:lnTo>
                      <a:pt x="79" y="1040"/>
                    </a:lnTo>
                    <a:lnTo>
                      <a:pt x="91" y="993"/>
                    </a:lnTo>
                    <a:lnTo>
                      <a:pt x="91" y="972"/>
                    </a:lnTo>
                    <a:lnTo>
                      <a:pt x="79" y="938"/>
                    </a:lnTo>
                    <a:lnTo>
                      <a:pt x="66" y="958"/>
                    </a:lnTo>
                    <a:lnTo>
                      <a:pt x="66" y="966"/>
                    </a:lnTo>
                    <a:lnTo>
                      <a:pt x="61" y="993"/>
                    </a:lnTo>
                    <a:lnTo>
                      <a:pt x="61" y="1026"/>
                    </a:lnTo>
                    <a:lnTo>
                      <a:pt x="53" y="1040"/>
                    </a:lnTo>
                    <a:lnTo>
                      <a:pt x="53" y="1103"/>
                    </a:lnTo>
                    <a:lnTo>
                      <a:pt x="61" y="1108"/>
                    </a:lnTo>
                    <a:lnTo>
                      <a:pt x="61" y="1136"/>
                    </a:lnTo>
                    <a:lnTo>
                      <a:pt x="66" y="1171"/>
                    </a:lnTo>
                    <a:lnTo>
                      <a:pt x="66" y="1226"/>
                    </a:lnTo>
                    <a:lnTo>
                      <a:pt x="71" y="1253"/>
                    </a:lnTo>
                    <a:lnTo>
                      <a:pt x="50" y="1253"/>
                    </a:lnTo>
                    <a:lnTo>
                      <a:pt x="50" y="1198"/>
                    </a:lnTo>
                    <a:lnTo>
                      <a:pt x="45" y="1185"/>
                    </a:lnTo>
                    <a:lnTo>
                      <a:pt x="45" y="1089"/>
                    </a:lnTo>
                    <a:lnTo>
                      <a:pt x="37" y="1083"/>
                    </a:lnTo>
                    <a:lnTo>
                      <a:pt x="37" y="1034"/>
                    </a:lnTo>
                    <a:lnTo>
                      <a:pt x="32" y="1015"/>
                    </a:lnTo>
                    <a:lnTo>
                      <a:pt x="32" y="1001"/>
                    </a:lnTo>
                    <a:lnTo>
                      <a:pt x="12" y="987"/>
                    </a:lnTo>
                    <a:lnTo>
                      <a:pt x="7" y="987"/>
                    </a:lnTo>
                    <a:lnTo>
                      <a:pt x="0" y="979"/>
                    </a:lnTo>
                    <a:lnTo>
                      <a:pt x="0" y="938"/>
                    </a:lnTo>
                    <a:lnTo>
                      <a:pt x="7" y="938"/>
                    </a:lnTo>
                    <a:lnTo>
                      <a:pt x="12" y="946"/>
                    </a:lnTo>
                    <a:lnTo>
                      <a:pt x="7" y="952"/>
                    </a:lnTo>
                    <a:lnTo>
                      <a:pt x="32" y="979"/>
                    </a:lnTo>
                    <a:lnTo>
                      <a:pt x="50" y="979"/>
                    </a:lnTo>
                    <a:lnTo>
                      <a:pt x="50" y="966"/>
                    </a:lnTo>
                    <a:lnTo>
                      <a:pt x="62" y="932"/>
                    </a:lnTo>
                    <a:lnTo>
                      <a:pt x="70" y="891"/>
                    </a:lnTo>
                    <a:lnTo>
                      <a:pt x="87" y="801"/>
                    </a:lnTo>
                    <a:lnTo>
                      <a:pt x="87" y="698"/>
                    </a:lnTo>
                    <a:lnTo>
                      <a:pt x="137" y="534"/>
                    </a:lnTo>
                    <a:lnTo>
                      <a:pt x="137" y="514"/>
                    </a:lnTo>
                    <a:lnTo>
                      <a:pt x="150" y="514"/>
                    </a:lnTo>
                    <a:lnTo>
                      <a:pt x="195" y="473"/>
                    </a:lnTo>
                    <a:lnTo>
                      <a:pt x="225" y="473"/>
                    </a:lnTo>
                    <a:lnTo>
                      <a:pt x="200" y="479"/>
                    </a:lnTo>
                    <a:lnTo>
                      <a:pt x="223" y="485"/>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23" name="Freeform 311"/>
              <p:cNvSpPr>
                <a:spLocks/>
              </p:cNvSpPr>
              <p:nvPr/>
            </p:nvSpPr>
            <p:spPr bwMode="auto">
              <a:xfrm>
                <a:off x="4681" y="1554"/>
                <a:ext cx="665" cy="2191"/>
              </a:xfrm>
              <a:custGeom>
                <a:avLst/>
                <a:gdLst>
                  <a:gd name="T0" fmla="*/ 236 w 665"/>
                  <a:gd name="T1" fmla="*/ 465 h 2191"/>
                  <a:gd name="T2" fmla="*/ 243 w 665"/>
                  <a:gd name="T3" fmla="*/ 430 h 2191"/>
                  <a:gd name="T4" fmla="*/ 180 w 665"/>
                  <a:gd name="T5" fmla="*/ 397 h 2191"/>
                  <a:gd name="T6" fmla="*/ 193 w 665"/>
                  <a:gd name="T7" fmla="*/ 205 h 2191"/>
                  <a:gd name="T8" fmla="*/ 198 w 665"/>
                  <a:gd name="T9" fmla="*/ 219 h 2191"/>
                  <a:gd name="T10" fmla="*/ 325 w 665"/>
                  <a:gd name="T11" fmla="*/ 356 h 2191"/>
                  <a:gd name="T12" fmla="*/ 302 w 665"/>
                  <a:gd name="T13" fmla="*/ 248 h 2191"/>
                  <a:gd name="T14" fmla="*/ 395 w 665"/>
                  <a:gd name="T15" fmla="*/ 260 h 2191"/>
                  <a:gd name="T16" fmla="*/ 345 w 665"/>
                  <a:gd name="T17" fmla="*/ 63 h 2191"/>
                  <a:gd name="T18" fmla="*/ 295 w 665"/>
                  <a:gd name="T19" fmla="*/ 14 h 2191"/>
                  <a:gd name="T20" fmla="*/ 357 w 665"/>
                  <a:gd name="T21" fmla="*/ 76 h 2191"/>
                  <a:gd name="T22" fmla="*/ 420 w 665"/>
                  <a:gd name="T23" fmla="*/ 287 h 2191"/>
                  <a:gd name="T24" fmla="*/ 470 w 665"/>
                  <a:gd name="T25" fmla="*/ 514 h 2191"/>
                  <a:gd name="T26" fmla="*/ 532 w 665"/>
                  <a:gd name="T27" fmla="*/ 747 h 2191"/>
                  <a:gd name="T28" fmla="*/ 561 w 665"/>
                  <a:gd name="T29" fmla="*/ 891 h 2191"/>
                  <a:gd name="T30" fmla="*/ 614 w 665"/>
                  <a:gd name="T31" fmla="*/ 966 h 2191"/>
                  <a:gd name="T32" fmla="*/ 652 w 665"/>
                  <a:gd name="T33" fmla="*/ 1028 h 2191"/>
                  <a:gd name="T34" fmla="*/ 648 w 665"/>
                  <a:gd name="T35" fmla="*/ 1093 h 2191"/>
                  <a:gd name="T36" fmla="*/ 607 w 665"/>
                  <a:gd name="T37" fmla="*/ 1280 h 2191"/>
                  <a:gd name="T38" fmla="*/ 570 w 665"/>
                  <a:gd name="T39" fmla="*/ 1362 h 2191"/>
                  <a:gd name="T40" fmla="*/ 507 w 665"/>
                  <a:gd name="T41" fmla="*/ 1417 h 2191"/>
                  <a:gd name="T42" fmla="*/ 464 w 665"/>
                  <a:gd name="T43" fmla="*/ 1521 h 2191"/>
                  <a:gd name="T44" fmla="*/ 477 w 665"/>
                  <a:gd name="T45" fmla="*/ 1630 h 2191"/>
                  <a:gd name="T46" fmla="*/ 495 w 665"/>
                  <a:gd name="T47" fmla="*/ 1726 h 2191"/>
                  <a:gd name="T48" fmla="*/ 520 w 665"/>
                  <a:gd name="T49" fmla="*/ 1931 h 2191"/>
                  <a:gd name="T50" fmla="*/ 520 w 665"/>
                  <a:gd name="T51" fmla="*/ 1994 h 2191"/>
                  <a:gd name="T52" fmla="*/ 557 w 665"/>
                  <a:gd name="T53" fmla="*/ 2172 h 2191"/>
                  <a:gd name="T54" fmla="*/ 359 w 665"/>
                  <a:gd name="T55" fmla="*/ 2185 h 2191"/>
                  <a:gd name="T56" fmla="*/ 288 w 665"/>
                  <a:gd name="T57" fmla="*/ 2191 h 2191"/>
                  <a:gd name="T58" fmla="*/ 132 w 665"/>
                  <a:gd name="T59" fmla="*/ 2150 h 2191"/>
                  <a:gd name="T60" fmla="*/ 95 w 665"/>
                  <a:gd name="T61" fmla="*/ 1904 h 2191"/>
                  <a:gd name="T62" fmla="*/ 98 w 665"/>
                  <a:gd name="T63" fmla="*/ 1509 h 2191"/>
                  <a:gd name="T64" fmla="*/ 141 w 665"/>
                  <a:gd name="T65" fmla="*/ 1368 h 2191"/>
                  <a:gd name="T66" fmla="*/ 223 w 665"/>
                  <a:gd name="T67" fmla="*/ 1177 h 2191"/>
                  <a:gd name="T68" fmla="*/ 236 w 665"/>
                  <a:gd name="T69" fmla="*/ 1061 h 2191"/>
                  <a:gd name="T70" fmla="*/ 268 w 665"/>
                  <a:gd name="T71" fmla="*/ 999 h 2191"/>
                  <a:gd name="T72" fmla="*/ 318 w 665"/>
                  <a:gd name="T73" fmla="*/ 938 h 2191"/>
                  <a:gd name="T74" fmla="*/ 368 w 665"/>
                  <a:gd name="T75" fmla="*/ 876 h 2191"/>
                  <a:gd name="T76" fmla="*/ 318 w 665"/>
                  <a:gd name="T77" fmla="*/ 690 h 2191"/>
                  <a:gd name="T78" fmla="*/ 186 w 665"/>
                  <a:gd name="T79" fmla="*/ 534 h 2191"/>
                  <a:gd name="T80" fmla="*/ 98 w 665"/>
                  <a:gd name="T81" fmla="*/ 772 h 2191"/>
                  <a:gd name="T82" fmla="*/ 91 w 665"/>
                  <a:gd name="T83" fmla="*/ 952 h 2191"/>
                  <a:gd name="T84" fmla="*/ 104 w 665"/>
                  <a:gd name="T85" fmla="*/ 1122 h 2191"/>
                  <a:gd name="T86" fmla="*/ 91 w 665"/>
                  <a:gd name="T87" fmla="*/ 972 h 2191"/>
                  <a:gd name="T88" fmla="*/ 61 w 665"/>
                  <a:gd name="T89" fmla="*/ 1026 h 2191"/>
                  <a:gd name="T90" fmla="*/ 66 w 665"/>
                  <a:gd name="T91" fmla="*/ 1171 h 2191"/>
                  <a:gd name="T92" fmla="*/ 45 w 665"/>
                  <a:gd name="T93" fmla="*/ 1185 h 2191"/>
                  <a:gd name="T94" fmla="*/ 32 w 665"/>
                  <a:gd name="T95" fmla="*/ 1001 h 2191"/>
                  <a:gd name="T96" fmla="*/ 7 w 665"/>
                  <a:gd name="T97" fmla="*/ 938 h 2191"/>
                  <a:gd name="T98" fmla="*/ 50 w 665"/>
                  <a:gd name="T99" fmla="*/ 966 h 2191"/>
                  <a:gd name="T100" fmla="*/ 137 w 665"/>
                  <a:gd name="T101" fmla="*/ 534 h 2191"/>
                  <a:gd name="T102" fmla="*/ 200 w 665"/>
                  <a:gd name="T103" fmla="*/ 479 h 219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65"/>
                  <a:gd name="T157" fmla="*/ 0 h 2191"/>
                  <a:gd name="T158" fmla="*/ 665 w 665"/>
                  <a:gd name="T159" fmla="*/ 2191 h 219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65" h="2191">
                    <a:moveTo>
                      <a:pt x="223" y="485"/>
                    </a:moveTo>
                    <a:lnTo>
                      <a:pt x="255" y="493"/>
                    </a:lnTo>
                    <a:lnTo>
                      <a:pt x="273" y="479"/>
                    </a:lnTo>
                    <a:lnTo>
                      <a:pt x="268" y="457"/>
                    </a:lnTo>
                    <a:lnTo>
                      <a:pt x="236" y="465"/>
                    </a:lnTo>
                    <a:lnTo>
                      <a:pt x="230" y="465"/>
                    </a:lnTo>
                    <a:lnTo>
                      <a:pt x="248" y="465"/>
                    </a:lnTo>
                    <a:lnTo>
                      <a:pt x="268" y="457"/>
                    </a:lnTo>
                    <a:lnTo>
                      <a:pt x="261" y="438"/>
                    </a:lnTo>
                    <a:lnTo>
                      <a:pt x="243" y="430"/>
                    </a:lnTo>
                    <a:lnTo>
                      <a:pt x="198" y="430"/>
                    </a:lnTo>
                    <a:lnTo>
                      <a:pt x="155" y="479"/>
                    </a:lnTo>
                    <a:lnTo>
                      <a:pt x="155" y="465"/>
                    </a:lnTo>
                    <a:lnTo>
                      <a:pt x="168" y="444"/>
                    </a:lnTo>
                    <a:lnTo>
                      <a:pt x="180" y="397"/>
                    </a:lnTo>
                    <a:lnTo>
                      <a:pt x="180" y="369"/>
                    </a:lnTo>
                    <a:lnTo>
                      <a:pt x="193" y="307"/>
                    </a:lnTo>
                    <a:lnTo>
                      <a:pt x="193" y="260"/>
                    </a:lnTo>
                    <a:lnTo>
                      <a:pt x="198" y="246"/>
                    </a:lnTo>
                    <a:lnTo>
                      <a:pt x="193" y="205"/>
                    </a:lnTo>
                    <a:lnTo>
                      <a:pt x="180" y="197"/>
                    </a:lnTo>
                    <a:lnTo>
                      <a:pt x="173" y="205"/>
                    </a:lnTo>
                    <a:lnTo>
                      <a:pt x="180" y="197"/>
                    </a:lnTo>
                    <a:lnTo>
                      <a:pt x="193" y="205"/>
                    </a:lnTo>
                    <a:lnTo>
                      <a:pt x="198" y="219"/>
                    </a:lnTo>
                    <a:lnTo>
                      <a:pt x="198" y="260"/>
                    </a:lnTo>
                    <a:lnTo>
                      <a:pt x="223" y="246"/>
                    </a:lnTo>
                    <a:lnTo>
                      <a:pt x="243" y="225"/>
                    </a:lnTo>
                    <a:lnTo>
                      <a:pt x="307" y="323"/>
                    </a:lnTo>
                    <a:lnTo>
                      <a:pt x="325" y="356"/>
                    </a:lnTo>
                    <a:lnTo>
                      <a:pt x="332" y="356"/>
                    </a:lnTo>
                    <a:lnTo>
                      <a:pt x="338" y="369"/>
                    </a:lnTo>
                    <a:lnTo>
                      <a:pt x="338" y="350"/>
                    </a:lnTo>
                    <a:lnTo>
                      <a:pt x="332" y="336"/>
                    </a:lnTo>
                    <a:lnTo>
                      <a:pt x="302" y="248"/>
                    </a:lnTo>
                    <a:lnTo>
                      <a:pt x="298" y="207"/>
                    </a:lnTo>
                    <a:lnTo>
                      <a:pt x="309" y="203"/>
                    </a:lnTo>
                    <a:lnTo>
                      <a:pt x="357" y="264"/>
                    </a:lnTo>
                    <a:lnTo>
                      <a:pt x="382" y="246"/>
                    </a:lnTo>
                    <a:lnTo>
                      <a:pt x="395" y="260"/>
                    </a:lnTo>
                    <a:lnTo>
                      <a:pt x="395" y="192"/>
                    </a:lnTo>
                    <a:lnTo>
                      <a:pt x="382" y="164"/>
                    </a:lnTo>
                    <a:lnTo>
                      <a:pt x="382" y="158"/>
                    </a:lnTo>
                    <a:lnTo>
                      <a:pt x="364" y="104"/>
                    </a:lnTo>
                    <a:lnTo>
                      <a:pt x="345" y="63"/>
                    </a:lnTo>
                    <a:lnTo>
                      <a:pt x="332" y="55"/>
                    </a:lnTo>
                    <a:lnTo>
                      <a:pt x="332" y="41"/>
                    </a:lnTo>
                    <a:lnTo>
                      <a:pt x="325" y="41"/>
                    </a:lnTo>
                    <a:lnTo>
                      <a:pt x="320" y="35"/>
                    </a:lnTo>
                    <a:lnTo>
                      <a:pt x="295" y="14"/>
                    </a:lnTo>
                    <a:lnTo>
                      <a:pt x="295" y="8"/>
                    </a:lnTo>
                    <a:lnTo>
                      <a:pt x="275" y="0"/>
                    </a:lnTo>
                    <a:lnTo>
                      <a:pt x="282" y="0"/>
                    </a:lnTo>
                    <a:lnTo>
                      <a:pt x="345" y="55"/>
                    </a:lnTo>
                    <a:lnTo>
                      <a:pt x="357" y="76"/>
                    </a:lnTo>
                    <a:lnTo>
                      <a:pt x="364" y="76"/>
                    </a:lnTo>
                    <a:lnTo>
                      <a:pt x="389" y="123"/>
                    </a:lnTo>
                    <a:lnTo>
                      <a:pt x="407" y="178"/>
                    </a:lnTo>
                    <a:lnTo>
                      <a:pt x="420" y="240"/>
                    </a:lnTo>
                    <a:lnTo>
                      <a:pt x="420" y="287"/>
                    </a:lnTo>
                    <a:lnTo>
                      <a:pt x="414" y="342"/>
                    </a:lnTo>
                    <a:lnTo>
                      <a:pt x="416" y="356"/>
                    </a:lnTo>
                    <a:lnTo>
                      <a:pt x="457" y="459"/>
                    </a:lnTo>
                    <a:lnTo>
                      <a:pt x="464" y="506"/>
                    </a:lnTo>
                    <a:lnTo>
                      <a:pt x="470" y="514"/>
                    </a:lnTo>
                    <a:lnTo>
                      <a:pt x="477" y="541"/>
                    </a:lnTo>
                    <a:lnTo>
                      <a:pt x="504" y="610"/>
                    </a:lnTo>
                    <a:lnTo>
                      <a:pt x="507" y="624"/>
                    </a:lnTo>
                    <a:lnTo>
                      <a:pt x="511" y="639"/>
                    </a:lnTo>
                    <a:lnTo>
                      <a:pt x="532" y="747"/>
                    </a:lnTo>
                    <a:lnTo>
                      <a:pt x="534" y="758"/>
                    </a:lnTo>
                    <a:lnTo>
                      <a:pt x="539" y="780"/>
                    </a:lnTo>
                    <a:lnTo>
                      <a:pt x="550" y="815"/>
                    </a:lnTo>
                    <a:lnTo>
                      <a:pt x="554" y="843"/>
                    </a:lnTo>
                    <a:lnTo>
                      <a:pt x="561" y="891"/>
                    </a:lnTo>
                    <a:lnTo>
                      <a:pt x="577" y="911"/>
                    </a:lnTo>
                    <a:lnTo>
                      <a:pt x="582" y="932"/>
                    </a:lnTo>
                    <a:lnTo>
                      <a:pt x="589" y="932"/>
                    </a:lnTo>
                    <a:lnTo>
                      <a:pt x="614" y="960"/>
                    </a:lnTo>
                    <a:lnTo>
                      <a:pt x="614" y="966"/>
                    </a:lnTo>
                    <a:lnTo>
                      <a:pt x="627" y="979"/>
                    </a:lnTo>
                    <a:lnTo>
                      <a:pt x="639" y="979"/>
                    </a:lnTo>
                    <a:lnTo>
                      <a:pt x="639" y="1007"/>
                    </a:lnTo>
                    <a:lnTo>
                      <a:pt x="652" y="1007"/>
                    </a:lnTo>
                    <a:lnTo>
                      <a:pt x="652" y="1028"/>
                    </a:lnTo>
                    <a:lnTo>
                      <a:pt x="657" y="1028"/>
                    </a:lnTo>
                    <a:lnTo>
                      <a:pt x="665" y="1042"/>
                    </a:lnTo>
                    <a:lnTo>
                      <a:pt x="665" y="1061"/>
                    </a:lnTo>
                    <a:lnTo>
                      <a:pt x="657" y="1069"/>
                    </a:lnTo>
                    <a:lnTo>
                      <a:pt x="648" y="1093"/>
                    </a:lnTo>
                    <a:lnTo>
                      <a:pt x="639" y="1130"/>
                    </a:lnTo>
                    <a:lnTo>
                      <a:pt x="627" y="1161"/>
                    </a:lnTo>
                    <a:lnTo>
                      <a:pt x="629" y="1247"/>
                    </a:lnTo>
                    <a:lnTo>
                      <a:pt x="604" y="1253"/>
                    </a:lnTo>
                    <a:lnTo>
                      <a:pt x="607" y="1280"/>
                    </a:lnTo>
                    <a:lnTo>
                      <a:pt x="607" y="1294"/>
                    </a:lnTo>
                    <a:lnTo>
                      <a:pt x="589" y="1294"/>
                    </a:lnTo>
                    <a:lnTo>
                      <a:pt x="582" y="1308"/>
                    </a:lnTo>
                    <a:lnTo>
                      <a:pt x="582" y="1335"/>
                    </a:lnTo>
                    <a:lnTo>
                      <a:pt x="570" y="1362"/>
                    </a:lnTo>
                    <a:lnTo>
                      <a:pt x="570" y="1390"/>
                    </a:lnTo>
                    <a:lnTo>
                      <a:pt x="564" y="1404"/>
                    </a:lnTo>
                    <a:lnTo>
                      <a:pt x="552" y="1411"/>
                    </a:lnTo>
                    <a:lnTo>
                      <a:pt x="520" y="1411"/>
                    </a:lnTo>
                    <a:lnTo>
                      <a:pt x="507" y="1417"/>
                    </a:lnTo>
                    <a:lnTo>
                      <a:pt x="477" y="1417"/>
                    </a:lnTo>
                    <a:lnTo>
                      <a:pt x="464" y="1445"/>
                    </a:lnTo>
                    <a:lnTo>
                      <a:pt x="452" y="1472"/>
                    </a:lnTo>
                    <a:lnTo>
                      <a:pt x="457" y="1472"/>
                    </a:lnTo>
                    <a:lnTo>
                      <a:pt x="464" y="1521"/>
                    </a:lnTo>
                    <a:lnTo>
                      <a:pt x="464" y="1527"/>
                    </a:lnTo>
                    <a:lnTo>
                      <a:pt x="470" y="1540"/>
                    </a:lnTo>
                    <a:lnTo>
                      <a:pt x="464" y="1548"/>
                    </a:lnTo>
                    <a:lnTo>
                      <a:pt x="470" y="1568"/>
                    </a:lnTo>
                    <a:lnTo>
                      <a:pt x="477" y="1630"/>
                    </a:lnTo>
                    <a:lnTo>
                      <a:pt x="482" y="1650"/>
                    </a:lnTo>
                    <a:lnTo>
                      <a:pt x="482" y="1664"/>
                    </a:lnTo>
                    <a:lnTo>
                      <a:pt x="489" y="1691"/>
                    </a:lnTo>
                    <a:lnTo>
                      <a:pt x="489" y="1705"/>
                    </a:lnTo>
                    <a:lnTo>
                      <a:pt x="495" y="1726"/>
                    </a:lnTo>
                    <a:lnTo>
                      <a:pt x="482" y="1753"/>
                    </a:lnTo>
                    <a:lnTo>
                      <a:pt x="489" y="1812"/>
                    </a:lnTo>
                    <a:lnTo>
                      <a:pt x="507" y="1890"/>
                    </a:lnTo>
                    <a:lnTo>
                      <a:pt x="507" y="1904"/>
                    </a:lnTo>
                    <a:lnTo>
                      <a:pt x="520" y="1931"/>
                    </a:lnTo>
                    <a:lnTo>
                      <a:pt x="514" y="1931"/>
                    </a:lnTo>
                    <a:lnTo>
                      <a:pt x="520" y="1953"/>
                    </a:lnTo>
                    <a:lnTo>
                      <a:pt x="514" y="1967"/>
                    </a:lnTo>
                    <a:lnTo>
                      <a:pt x="514" y="1986"/>
                    </a:lnTo>
                    <a:lnTo>
                      <a:pt x="520" y="1994"/>
                    </a:lnTo>
                    <a:lnTo>
                      <a:pt x="520" y="2076"/>
                    </a:lnTo>
                    <a:lnTo>
                      <a:pt x="527" y="2131"/>
                    </a:lnTo>
                    <a:lnTo>
                      <a:pt x="564" y="2150"/>
                    </a:lnTo>
                    <a:lnTo>
                      <a:pt x="564" y="2172"/>
                    </a:lnTo>
                    <a:lnTo>
                      <a:pt x="557" y="2172"/>
                    </a:lnTo>
                    <a:lnTo>
                      <a:pt x="557" y="2178"/>
                    </a:lnTo>
                    <a:lnTo>
                      <a:pt x="527" y="2191"/>
                    </a:lnTo>
                    <a:lnTo>
                      <a:pt x="470" y="2191"/>
                    </a:lnTo>
                    <a:lnTo>
                      <a:pt x="434" y="2187"/>
                    </a:lnTo>
                    <a:lnTo>
                      <a:pt x="359" y="2185"/>
                    </a:lnTo>
                    <a:lnTo>
                      <a:pt x="332" y="2185"/>
                    </a:lnTo>
                    <a:lnTo>
                      <a:pt x="300" y="2185"/>
                    </a:lnTo>
                    <a:lnTo>
                      <a:pt x="295" y="2191"/>
                    </a:lnTo>
                    <a:lnTo>
                      <a:pt x="295" y="2185"/>
                    </a:lnTo>
                    <a:lnTo>
                      <a:pt x="288" y="2191"/>
                    </a:lnTo>
                    <a:lnTo>
                      <a:pt x="270" y="2191"/>
                    </a:lnTo>
                    <a:lnTo>
                      <a:pt x="263" y="2185"/>
                    </a:lnTo>
                    <a:lnTo>
                      <a:pt x="187" y="2185"/>
                    </a:lnTo>
                    <a:lnTo>
                      <a:pt x="145" y="2172"/>
                    </a:lnTo>
                    <a:lnTo>
                      <a:pt x="132" y="2150"/>
                    </a:lnTo>
                    <a:lnTo>
                      <a:pt x="132" y="2137"/>
                    </a:lnTo>
                    <a:lnTo>
                      <a:pt x="162" y="2109"/>
                    </a:lnTo>
                    <a:lnTo>
                      <a:pt x="145" y="2041"/>
                    </a:lnTo>
                    <a:lnTo>
                      <a:pt x="120" y="1972"/>
                    </a:lnTo>
                    <a:lnTo>
                      <a:pt x="95" y="1904"/>
                    </a:lnTo>
                    <a:lnTo>
                      <a:pt x="75" y="1816"/>
                    </a:lnTo>
                    <a:lnTo>
                      <a:pt x="75" y="1781"/>
                    </a:lnTo>
                    <a:lnTo>
                      <a:pt x="70" y="1759"/>
                    </a:lnTo>
                    <a:lnTo>
                      <a:pt x="70" y="1740"/>
                    </a:lnTo>
                    <a:lnTo>
                      <a:pt x="98" y="1509"/>
                    </a:lnTo>
                    <a:lnTo>
                      <a:pt x="107" y="1445"/>
                    </a:lnTo>
                    <a:lnTo>
                      <a:pt x="129" y="1390"/>
                    </a:lnTo>
                    <a:lnTo>
                      <a:pt x="129" y="1376"/>
                    </a:lnTo>
                    <a:lnTo>
                      <a:pt x="141" y="1376"/>
                    </a:lnTo>
                    <a:lnTo>
                      <a:pt x="141" y="1368"/>
                    </a:lnTo>
                    <a:lnTo>
                      <a:pt x="186" y="1294"/>
                    </a:lnTo>
                    <a:lnTo>
                      <a:pt x="186" y="1286"/>
                    </a:lnTo>
                    <a:lnTo>
                      <a:pt x="205" y="1239"/>
                    </a:lnTo>
                    <a:lnTo>
                      <a:pt x="236" y="1190"/>
                    </a:lnTo>
                    <a:lnTo>
                      <a:pt x="223" y="1177"/>
                    </a:lnTo>
                    <a:lnTo>
                      <a:pt x="223" y="1149"/>
                    </a:lnTo>
                    <a:lnTo>
                      <a:pt x="230" y="1144"/>
                    </a:lnTo>
                    <a:lnTo>
                      <a:pt x="223" y="1122"/>
                    </a:lnTo>
                    <a:lnTo>
                      <a:pt x="248" y="1081"/>
                    </a:lnTo>
                    <a:lnTo>
                      <a:pt x="236" y="1061"/>
                    </a:lnTo>
                    <a:lnTo>
                      <a:pt x="236" y="1048"/>
                    </a:lnTo>
                    <a:lnTo>
                      <a:pt x="261" y="1040"/>
                    </a:lnTo>
                    <a:lnTo>
                      <a:pt x="261" y="1013"/>
                    </a:lnTo>
                    <a:lnTo>
                      <a:pt x="268" y="1013"/>
                    </a:lnTo>
                    <a:lnTo>
                      <a:pt x="268" y="999"/>
                    </a:lnTo>
                    <a:lnTo>
                      <a:pt x="261" y="985"/>
                    </a:lnTo>
                    <a:lnTo>
                      <a:pt x="273" y="966"/>
                    </a:lnTo>
                    <a:lnTo>
                      <a:pt x="311" y="944"/>
                    </a:lnTo>
                    <a:lnTo>
                      <a:pt x="318" y="944"/>
                    </a:lnTo>
                    <a:lnTo>
                      <a:pt x="318" y="938"/>
                    </a:lnTo>
                    <a:lnTo>
                      <a:pt x="343" y="903"/>
                    </a:lnTo>
                    <a:lnTo>
                      <a:pt x="343" y="897"/>
                    </a:lnTo>
                    <a:lnTo>
                      <a:pt x="355" y="889"/>
                    </a:lnTo>
                    <a:lnTo>
                      <a:pt x="368" y="889"/>
                    </a:lnTo>
                    <a:lnTo>
                      <a:pt x="368" y="876"/>
                    </a:lnTo>
                    <a:lnTo>
                      <a:pt x="361" y="856"/>
                    </a:lnTo>
                    <a:lnTo>
                      <a:pt x="355" y="786"/>
                    </a:lnTo>
                    <a:lnTo>
                      <a:pt x="343" y="758"/>
                    </a:lnTo>
                    <a:lnTo>
                      <a:pt x="343" y="745"/>
                    </a:lnTo>
                    <a:lnTo>
                      <a:pt x="318" y="690"/>
                    </a:lnTo>
                    <a:lnTo>
                      <a:pt x="318" y="663"/>
                    </a:lnTo>
                    <a:lnTo>
                      <a:pt x="305" y="635"/>
                    </a:lnTo>
                    <a:lnTo>
                      <a:pt x="273" y="608"/>
                    </a:lnTo>
                    <a:lnTo>
                      <a:pt x="243" y="588"/>
                    </a:lnTo>
                    <a:lnTo>
                      <a:pt x="186" y="534"/>
                    </a:lnTo>
                    <a:lnTo>
                      <a:pt x="186" y="540"/>
                    </a:lnTo>
                    <a:lnTo>
                      <a:pt x="141" y="540"/>
                    </a:lnTo>
                    <a:lnTo>
                      <a:pt x="141" y="553"/>
                    </a:lnTo>
                    <a:lnTo>
                      <a:pt x="104" y="684"/>
                    </a:lnTo>
                    <a:lnTo>
                      <a:pt x="98" y="772"/>
                    </a:lnTo>
                    <a:lnTo>
                      <a:pt x="91" y="835"/>
                    </a:lnTo>
                    <a:lnTo>
                      <a:pt x="91" y="862"/>
                    </a:lnTo>
                    <a:lnTo>
                      <a:pt x="79" y="903"/>
                    </a:lnTo>
                    <a:lnTo>
                      <a:pt x="79" y="938"/>
                    </a:lnTo>
                    <a:lnTo>
                      <a:pt x="91" y="952"/>
                    </a:lnTo>
                    <a:lnTo>
                      <a:pt x="91" y="1013"/>
                    </a:lnTo>
                    <a:lnTo>
                      <a:pt x="104" y="1061"/>
                    </a:lnTo>
                    <a:lnTo>
                      <a:pt x="91" y="1034"/>
                    </a:lnTo>
                    <a:lnTo>
                      <a:pt x="91" y="1089"/>
                    </a:lnTo>
                    <a:lnTo>
                      <a:pt x="104" y="1122"/>
                    </a:lnTo>
                    <a:lnTo>
                      <a:pt x="98" y="1122"/>
                    </a:lnTo>
                    <a:lnTo>
                      <a:pt x="79" y="1089"/>
                    </a:lnTo>
                    <a:lnTo>
                      <a:pt x="79" y="1040"/>
                    </a:lnTo>
                    <a:lnTo>
                      <a:pt x="91" y="993"/>
                    </a:lnTo>
                    <a:lnTo>
                      <a:pt x="91" y="972"/>
                    </a:lnTo>
                    <a:lnTo>
                      <a:pt x="79" y="938"/>
                    </a:lnTo>
                    <a:lnTo>
                      <a:pt x="66" y="958"/>
                    </a:lnTo>
                    <a:lnTo>
                      <a:pt x="66" y="966"/>
                    </a:lnTo>
                    <a:lnTo>
                      <a:pt x="61" y="993"/>
                    </a:lnTo>
                    <a:lnTo>
                      <a:pt x="61" y="1026"/>
                    </a:lnTo>
                    <a:lnTo>
                      <a:pt x="53" y="1040"/>
                    </a:lnTo>
                    <a:lnTo>
                      <a:pt x="53" y="1103"/>
                    </a:lnTo>
                    <a:lnTo>
                      <a:pt x="61" y="1108"/>
                    </a:lnTo>
                    <a:lnTo>
                      <a:pt x="61" y="1136"/>
                    </a:lnTo>
                    <a:lnTo>
                      <a:pt x="66" y="1171"/>
                    </a:lnTo>
                    <a:lnTo>
                      <a:pt x="66" y="1226"/>
                    </a:lnTo>
                    <a:lnTo>
                      <a:pt x="71" y="1253"/>
                    </a:lnTo>
                    <a:lnTo>
                      <a:pt x="50" y="1253"/>
                    </a:lnTo>
                    <a:lnTo>
                      <a:pt x="50" y="1198"/>
                    </a:lnTo>
                    <a:lnTo>
                      <a:pt x="45" y="1185"/>
                    </a:lnTo>
                    <a:lnTo>
                      <a:pt x="45" y="1089"/>
                    </a:lnTo>
                    <a:lnTo>
                      <a:pt x="37" y="1083"/>
                    </a:lnTo>
                    <a:lnTo>
                      <a:pt x="37" y="1034"/>
                    </a:lnTo>
                    <a:lnTo>
                      <a:pt x="32" y="1015"/>
                    </a:lnTo>
                    <a:lnTo>
                      <a:pt x="32" y="1001"/>
                    </a:lnTo>
                    <a:lnTo>
                      <a:pt x="12" y="987"/>
                    </a:lnTo>
                    <a:lnTo>
                      <a:pt x="7" y="987"/>
                    </a:lnTo>
                    <a:lnTo>
                      <a:pt x="0" y="979"/>
                    </a:lnTo>
                    <a:lnTo>
                      <a:pt x="0" y="938"/>
                    </a:lnTo>
                    <a:lnTo>
                      <a:pt x="7" y="938"/>
                    </a:lnTo>
                    <a:lnTo>
                      <a:pt x="12" y="946"/>
                    </a:lnTo>
                    <a:lnTo>
                      <a:pt x="7" y="952"/>
                    </a:lnTo>
                    <a:lnTo>
                      <a:pt x="32" y="979"/>
                    </a:lnTo>
                    <a:lnTo>
                      <a:pt x="50" y="979"/>
                    </a:lnTo>
                    <a:lnTo>
                      <a:pt x="50" y="966"/>
                    </a:lnTo>
                    <a:lnTo>
                      <a:pt x="62" y="932"/>
                    </a:lnTo>
                    <a:lnTo>
                      <a:pt x="70" y="891"/>
                    </a:lnTo>
                    <a:lnTo>
                      <a:pt x="87" y="801"/>
                    </a:lnTo>
                    <a:lnTo>
                      <a:pt x="87" y="698"/>
                    </a:lnTo>
                    <a:lnTo>
                      <a:pt x="137" y="534"/>
                    </a:lnTo>
                    <a:lnTo>
                      <a:pt x="137" y="514"/>
                    </a:lnTo>
                    <a:lnTo>
                      <a:pt x="150" y="514"/>
                    </a:lnTo>
                    <a:lnTo>
                      <a:pt x="195" y="473"/>
                    </a:lnTo>
                    <a:lnTo>
                      <a:pt x="225" y="473"/>
                    </a:lnTo>
                    <a:lnTo>
                      <a:pt x="200" y="479"/>
                    </a:lnTo>
                    <a:lnTo>
                      <a:pt x="223" y="485"/>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24" name="Freeform 312"/>
              <p:cNvSpPr>
                <a:spLocks/>
              </p:cNvSpPr>
              <p:nvPr/>
            </p:nvSpPr>
            <p:spPr bwMode="auto">
              <a:xfrm>
                <a:off x="4776" y="1757"/>
                <a:ext cx="550" cy="1982"/>
              </a:xfrm>
              <a:custGeom>
                <a:avLst/>
                <a:gdLst>
                  <a:gd name="T0" fmla="*/ 168 w 550"/>
                  <a:gd name="T1" fmla="*/ 325 h 1982"/>
                  <a:gd name="T2" fmla="*/ 255 w 550"/>
                  <a:gd name="T3" fmla="*/ 352 h 1982"/>
                  <a:gd name="T4" fmla="*/ 255 w 550"/>
                  <a:gd name="T5" fmla="*/ 303 h 1982"/>
                  <a:gd name="T6" fmla="*/ 282 w 550"/>
                  <a:gd name="T7" fmla="*/ 380 h 1982"/>
                  <a:gd name="T8" fmla="*/ 312 w 550"/>
                  <a:gd name="T9" fmla="*/ 475 h 1982"/>
                  <a:gd name="T10" fmla="*/ 300 w 550"/>
                  <a:gd name="T11" fmla="*/ 640 h 1982"/>
                  <a:gd name="T12" fmla="*/ 325 w 550"/>
                  <a:gd name="T13" fmla="*/ 743 h 1982"/>
                  <a:gd name="T14" fmla="*/ 275 w 550"/>
                  <a:gd name="T15" fmla="*/ 825 h 1982"/>
                  <a:gd name="T16" fmla="*/ 237 w 550"/>
                  <a:gd name="T17" fmla="*/ 941 h 1982"/>
                  <a:gd name="T18" fmla="*/ 143 w 550"/>
                  <a:gd name="T19" fmla="*/ 1009 h 1982"/>
                  <a:gd name="T20" fmla="*/ 117 w 550"/>
                  <a:gd name="T21" fmla="*/ 1050 h 1982"/>
                  <a:gd name="T22" fmla="*/ 87 w 550"/>
                  <a:gd name="T23" fmla="*/ 1140 h 1982"/>
                  <a:gd name="T24" fmla="*/ 12 w 550"/>
                  <a:gd name="T25" fmla="*/ 1351 h 1982"/>
                  <a:gd name="T26" fmla="*/ 5 w 550"/>
                  <a:gd name="T27" fmla="*/ 1509 h 1982"/>
                  <a:gd name="T28" fmla="*/ 12 w 550"/>
                  <a:gd name="T29" fmla="*/ 1668 h 1982"/>
                  <a:gd name="T30" fmla="*/ 105 w 550"/>
                  <a:gd name="T31" fmla="*/ 1941 h 1982"/>
                  <a:gd name="T32" fmla="*/ 335 w 550"/>
                  <a:gd name="T33" fmla="*/ 1979 h 1982"/>
                  <a:gd name="T34" fmla="*/ 412 w 550"/>
                  <a:gd name="T35" fmla="*/ 1818 h 1982"/>
                  <a:gd name="T36" fmla="*/ 385 w 550"/>
                  <a:gd name="T37" fmla="*/ 1613 h 1982"/>
                  <a:gd name="T38" fmla="*/ 357 w 550"/>
                  <a:gd name="T39" fmla="*/ 1474 h 1982"/>
                  <a:gd name="T40" fmla="*/ 344 w 550"/>
                  <a:gd name="T41" fmla="*/ 1447 h 1982"/>
                  <a:gd name="T42" fmla="*/ 344 w 550"/>
                  <a:gd name="T43" fmla="*/ 1365 h 1982"/>
                  <a:gd name="T44" fmla="*/ 344 w 550"/>
                  <a:gd name="T45" fmla="*/ 1324 h 1982"/>
                  <a:gd name="T46" fmla="*/ 325 w 550"/>
                  <a:gd name="T47" fmla="*/ 1195 h 1982"/>
                  <a:gd name="T48" fmla="*/ 325 w 550"/>
                  <a:gd name="T49" fmla="*/ 1195 h 1982"/>
                  <a:gd name="T50" fmla="*/ 350 w 550"/>
                  <a:gd name="T51" fmla="*/ 1242 h 1982"/>
                  <a:gd name="T52" fmla="*/ 375 w 550"/>
                  <a:gd name="T53" fmla="*/ 1201 h 1982"/>
                  <a:gd name="T54" fmla="*/ 425 w 550"/>
                  <a:gd name="T55" fmla="*/ 1187 h 1982"/>
                  <a:gd name="T56" fmla="*/ 475 w 550"/>
                  <a:gd name="T57" fmla="*/ 1187 h 1982"/>
                  <a:gd name="T58" fmla="*/ 462 w 550"/>
                  <a:gd name="T59" fmla="*/ 1099 h 1982"/>
                  <a:gd name="T60" fmla="*/ 469 w 550"/>
                  <a:gd name="T61" fmla="*/ 1050 h 1982"/>
                  <a:gd name="T62" fmla="*/ 482 w 550"/>
                  <a:gd name="T63" fmla="*/ 1030 h 1982"/>
                  <a:gd name="T64" fmla="*/ 527 w 550"/>
                  <a:gd name="T65" fmla="*/ 991 h 1982"/>
                  <a:gd name="T66" fmla="*/ 519 w 550"/>
                  <a:gd name="T67" fmla="*/ 941 h 1982"/>
                  <a:gd name="T68" fmla="*/ 512 w 550"/>
                  <a:gd name="T69" fmla="*/ 907 h 1982"/>
                  <a:gd name="T70" fmla="*/ 537 w 550"/>
                  <a:gd name="T71" fmla="*/ 845 h 1982"/>
                  <a:gd name="T72" fmla="*/ 500 w 550"/>
                  <a:gd name="T73" fmla="*/ 817 h 1982"/>
                  <a:gd name="T74" fmla="*/ 462 w 550"/>
                  <a:gd name="T75" fmla="*/ 798 h 1982"/>
                  <a:gd name="T76" fmla="*/ 444 w 550"/>
                  <a:gd name="T77" fmla="*/ 790 h 1982"/>
                  <a:gd name="T78" fmla="*/ 425 w 550"/>
                  <a:gd name="T79" fmla="*/ 509 h 1982"/>
                  <a:gd name="T80" fmla="*/ 362 w 550"/>
                  <a:gd name="T81" fmla="*/ 311 h 1982"/>
                  <a:gd name="T82" fmla="*/ 300 w 550"/>
                  <a:gd name="T83" fmla="*/ 112 h 1982"/>
                  <a:gd name="T84" fmla="*/ 264 w 550"/>
                  <a:gd name="T85" fmla="*/ 69 h 1982"/>
                  <a:gd name="T86" fmla="*/ 203 w 550"/>
                  <a:gd name="T87" fmla="*/ 0 h 1982"/>
                  <a:gd name="T88" fmla="*/ 210 w 550"/>
                  <a:gd name="T89" fmla="*/ 59 h 1982"/>
                  <a:gd name="T90" fmla="*/ 230 w 550"/>
                  <a:gd name="T91" fmla="*/ 153 h 1982"/>
                  <a:gd name="T92" fmla="*/ 141 w 550"/>
                  <a:gd name="T93" fmla="*/ 32 h 1982"/>
                  <a:gd name="T94" fmla="*/ 210 w 550"/>
                  <a:gd name="T95" fmla="*/ 200 h 1982"/>
                  <a:gd name="T96" fmla="*/ 125 w 550"/>
                  <a:gd name="T97" fmla="*/ 51 h 1982"/>
                  <a:gd name="T98" fmla="*/ 191 w 550"/>
                  <a:gd name="T99" fmla="*/ 262 h 1982"/>
                  <a:gd name="T100" fmla="*/ 166 w 550"/>
                  <a:gd name="T101" fmla="*/ 295 h 198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50"/>
                  <a:gd name="T154" fmla="*/ 0 h 1982"/>
                  <a:gd name="T155" fmla="*/ 550 w 550"/>
                  <a:gd name="T156" fmla="*/ 1982 h 198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50" h="1982">
                    <a:moveTo>
                      <a:pt x="130" y="286"/>
                    </a:moveTo>
                    <a:lnTo>
                      <a:pt x="112" y="284"/>
                    </a:lnTo>
                    <a:lnTo>
                      <a:pt x="105" y="290"/>
                    </a:lnTo>
                    <a:lnTo>
                      <a:pt x="168" y="325"/>
                    </a:lnTo>
                    <a:lnTo>
                      <a:pt x="168" y="331"/>
                    </a:lnTo>
                    <a:lnTo>
                      <a:pt x="225" y="344"/>
                    </a:lnTo>
                    <a:lnTo>
                      <a:pt x="250" y="344"/>
                    </a:lnTo>
                    <a:lnTo>
                      <a:pt x="255" y="352"/>
                    </a:lnTo>
                    <a:lnTo>
                      <a:pt x="275" y="325"/>
                    </a:lnTo>
                    <a:lnTo>
                      <a:pt x="275" y="317"/>
                    </a:lnTo>
                    <a:lnTo>
                      <a:pt x="262" y="317"/>
                    </a:lnTo>
                    <a:lnTo>
                      <a:pt x="255" y="303"/>
                    </a:lnTo>
                    <a:lnTo>
                      <a:pt x="269" y="311"/>
                    </a:lnTo>
                    <a:lnTo>
                      <a:pt x="275" y="325"/>
                    </a:lnTo>
                    <a:lnTo>
                      <a:pt x="269" y="358"/>
                    </a:lnTo>
                    <a:lnTo>
                      <a:pt x="282" y="380"/>
                    </a:lnTo>
                    <a:lnTo>
                      <a:pt x="287" y="426"/>
                    </a:lnTo>
                    <a:lnTo>
                      <a:pt x="300" y="468"/>
                    </a:lnTo>
                    <a:lnTo>
                      <a:pt x="312" y="434"/>
                    </a:lnTo>
                    <a:lnTo>
                      <a:pt x="312" y="475"/>
                    </a:lnTo>
                    <a:lnTo>
                      <a:pt x="300" y="509"/>
                    </a:lnTo>
                    <a:lnTo>
                      <a:pt x="300" y="598"/>
                    </a:lnTo>
                    <a:lnTo>
                      <a:pt x="307" y="626"/>
                    </a:lnTo>
                    <a:lnTo>
                      <a:pt x="300" y="640"/>
                    </a:lnTo>
                    <a:lnTo>
                      <a:pt x="300" y="673"/>
                    </a:lnTo>
                    <a:lnTo>
                      <a:pt x="312" y="694"/>
                    </a:lnTo>
                    <a:lnTo>
                      <a:pt x="312" y="708"/>
                    </a:lnTo>
                    <a:lnTo>
                      <a:pt x="325" y="743"/>
                    </a:lnTo>
                    <a:lnTo>
                      <a:pt x="312" y="770"/>
                    </a:lnTo>
                    <a:lnTo>
                      <a:pt x="282" y="812"/>
                    </a:lnTo>
                    <a:lnTo>
                      <a:pt x="275" y="812"/>
                    </a:lnTo>
                    <a:lnTo>
                      <a:pt x="275" y="825"/>
                    </a:lnTo>
                    <a:lnTo>
                      <a:pt x="250" y="886"/>
                    </a:lnTo>
                    <a:lnTo>
                      <a:pt x="250" y="900"/>
                    </a:lnTo>
                    <a:lnTo>
                      <a:pt x="237" y="927"/>
                    </a:lnTo>
                    <a:lnTo>
                      <a:pt x="237" y="941"/>
                    </a:lnTo>
                    <a:lnTo>
                      <a:pt x="212" y="941"/>
                    </a:lnTo>
                    <a:lnTo>
                      <a:pt x="175" y="968"/>
                    </a:lnTo>
                    <a:lnTo>
                      <a:pt x="150" y="1009"/>
                    </a:lnTo>
                    <a:lnTo>
                      <a:pt x="143" y="1009"/>
                    </a:lnTo>
                    <a:lnTo>
                      <a:pt x="143" y="1017"/>
                    </a:lnTo>
                    <a:lnTo>
                      <a:pt x="130" y="1036"/>
                    </a:lnTo>
                    <a:lnTo>
                      <a:pt x="117" y="1036"/>
                    </a:lnTo>
                    <a:lnTo>
                      <a:pt x="117" y="1050"/>
                    </a:lnTo>
                    <a:lnTo>
                      <a:pt x="105" y="1077"/>
                    </a:lnTo>
                    <a:lnTo>
                      <a:pt x="117" y="1099"/>
                    </a:lnTo>
                    <a:lnTo>
                      <a:pt x="117" y="1118"/>
                    </a:lnTo>
                    <a:lnTo>
                      <a:pt x="87" y="1140"/>
                    </a:lnTo>
                    <a:lnTo>
                      <a:pt x="87" y="1146"/>
                    </a:lnTo>
                    <a:lnTo>
                      <a:pt x="50" y="1222"/>
                    </a:lnTo>
                    <a:lnTo>
                      <a:pt x="50" y="1228"/>
                    </a:lnTo>
                    <a:lnTo>
                      <a:pt x="12" y="1351"/>
                    </a:lnTo>
                    <a:lnTo>
                      <a:pt x="5" y="1414"/>
                    </a:lnTo>
                    <a:lnTo>
                      <a:pt x="12" y="1414"/>
                    </a:lnTo>
                    <a:lnTo>
                      <a:pt x="12" y="1496"/>
                    </a:lnTo>
                    <a:lnTo>
                      <a:pt x="5" y="1509"/>
                    </a:lnTo>
                    <a:lnTo>
                      <a:pt x="5" y="1599"/>
                    </a:lnTo>
                    <a:lnTo>
                      <a:pt x="0" y="1613"/>
                    </a:lnTo>
                    <a:lnTo>
                      <a:pt x="5" y="1646"/>
                    </a:lnTo>
                    <a:lnTo>
                      <a:pt x="12" y="1668"/>
                    </a:lnTo>
                    <a:lnTo>
                      <a:pt x="17" y="1701"/>
                    </a:lnTo>
                    <a:lnTo>
                      <a:pt x="62" y="1832"/>
                    </a:lnTo>
                    <a:lnTo>
                      <a:pt x="105" y="1934"/>
                    </a:lnTo>
                    <a:lnTo>
                      <a:pt x="105" y="1941"/>
                    </a:lnTo>
                    <a:lnTo>
                      <a:pt x="117" y="1941"/>
                    </a:lnTo>
                    <a:lnTo>
                      <a:pt x="125" y="1961"/>
                    </a:lnTo>
                    <a:lnTo>
                      <a:pt x="150" y="1975"/>
                    </a:lnTo>
                    <a:lnTo>
                      <a:pt x="335" y="1979"/>
                    </a:lnTo>
                    <a:lnTo>
                      <a:pt x="425" y="1982"/>
                    </a:lnTo>
                    <a:lnTo>
                      <a:pt x="437" y="1961"/>
                    </a:lnTo>
                    <a:lnTo>
                      <a:pt x="412" y="1865"/>
                    </a:lnTo>
                    <a:lnTo>
                      <a:pt x="412" y="1818"/>
                    </a:lnTo>
                    <a:lnTo>
                      <a:pt x="407" y="1810"/>
                    </a:lnTo>
                    <a:lnTo>
                      <a:pt x="403" y="1681"/>
                    </a:lnTo>
                    <a:lnTo>
                      <a:pt x="394" y="1654"/>
                    </a:lnTo>
                    <a:lnTo>
                      <a:pt x="385" y="1613"/>
                    </a:lnTo>
                    <a:lnTo>
                      <a:pt x="382" y="1591"/>
                    </a:lnTo>
                    <a:lnTo>
                      <a:pt x="382" y="1537"/>
                    </a:lnTo>
                    <a:lnTo>
                      <a:pt x="357" y="1488"/>
                    </a:lnTo>
                    <a:lnTo>
                      <a:pt x="357" y="1474"/>
                    </a:lnTo>
                    <a:lnTo>
                      <a:pt x="332" y="1468"/>
                    </a:lnTo>
                    <a:lnTo>
                      <a:pt x="357" y="1461"/>
                    </a:lnTo>
                    <a:lnTo>
                      <a:pt x="357" y="1447"/>
                    </a:lnTo>
                    <a:lnTo>
                      <a:pt x="344" y="1447"/>
                    </a:lnTo>
                    <a:lnTo>
                      <a:pt x="344" y="1433"/>
                    </a:lnTo>
                    <a:lnTo>
                      <a:pt x="350" y="1419"/>
                    </a:lnTo>
                    <a:lnTo>
                      <a:pt x="344" y="1386"/>
                    </a:lnTo>
                    <a:lnTo>
                      <a:pt x="344" y="1365"/>
                    </a:lnTo>
                    <a:lnTo>
                      <a:pt x="332" y="1365"/>
                    </a:lnTo>
                    <a:lnTo>
                      <a:pt x="332" y="1359"/>
                    </a:lnTo>
                    <a:lnTo>
                      <a:pt x="344" y="1345"/>
                    </a:lnTo>
                    <a:lnTo>
                      <a:pt x="344" y="1324"/>
                    </a:lnTo>
                    <a:lnTo>
                      <a:pt x="325" y="1277"/>
                    </a:lnTo>
                    <a:lnTo>
                      <a:pt x="332" y="1255"/>
                    </a:lnTo>
                    <a:lnTo>
                      <a:pt x="325" y="1222"/>
                    </a:lnTo>
                    <a:lnTo>
                      <a:pt x="325" y="1195"/>
                    </a:lnTo>
                    <a:lnTo>
                      <a:pt x="319" y="1187"/>
                    </a:lnTo>
                    <a:lnTo>
                      <a:pt x="319" y="1146"/>
                    </a:lnTo>
                    <a:lnTo>
                      <a:pt x="319" y="1173"/>
                    </a:lnTo>
                    <a:lnTo>
                      <a:pt x="325" y="1195"/>
                    </a:lnTo>
                    <a:lnTo>
                      <a:pt x="325" y="1208"/>
                    </a:lnTo>
                    <a:lnTo>
                      <a:pt x="337" y="1214"/>
                    </a:lnTo>
                    <a:lnTo>
                      <a:pt x="344" y="1242"/>
                    </a:lnTo>
                    <a:lnTo>
                      <a:pt x="350" y="1242"/>
                    </a:lnTo>
                    <a:lnTo>
                      <a:pt x="362" y="1255"/>
                    </a:lnTo>
                    <a:lnTo>
                      <a:pt x="382" y="1214"/>
                    </a:lnTo>
                    <a:lnTo>
                      <a:pt x="350" y="1173"/>
                    </a:lnTo>
                    <a:lnTo>
                      <a:pt x="375" y="1201"/>
                    </a:lnTo>
                    <a:lnTo>
                      <a:pt x="400" y="1201"/>
                    </a:lnTo>
                    <a:lnTo>
                      <a:pt x="412" y="1208"/>
                    </a:lnTo>
                    <a:lnTo>
                      <a:pt x="425" y="1201"/>
                    </a:lnTo>
                    <a:lnTo>
                      <a:pt x="425" y="1187"/>
                    </a:lnTo>
                    <a:lnTo>
                      <a:pt x="432" y="1187"/>
                    </a:lnTo>
                    <a:lnTo>
                      <a:pt x="457" y="1208"/>
                    </a:lnTo>
                    <a:lnTo>
                      <a:pt x="469" y="1201"/>
                    </a:lnTo>
                    <a:lnTo>
                      <a:pt x="475" y="1187"/>
                    </a:lnTo>
                    <a:lnTo>
                      <a:pt x="475" y="1159"/>
                    </a:lnTo>
                    <a:lnTo>
                      <a:pt x="469" y="1154"/>
                    </a:lnTo>
                    <a:lnTo>
                      <a:pt x="487" y="1132"/>
                    </a:lnTo>
                    <a:lnTo>
                      <a:pt x="462" y="1099"/>
                    </a:lnTo>
                    <a:lnTo>
                      <a:pt x="457" y="1099"/>
                    </a:lnTo>
                    <a:lnTo>
                      <a:pt x="450" y="1091"/>
                    </a:lnTo>
                    <a:lnTo>
                      <a:pt x="450" y="1077"/>
                    </a:lnTo>
                    <a:lnTo>
                      <a:pt x="469" y="1050"/>
                    </a:lnTo>
                    <a:lnTo>
                      <a:pt x="475" y="1050"/>
                    </a:lnTo>
                    <a:lnTo>
                      <a:pt x="475" y="1044"/>
                    </a:lnTo>
                    <a:lnTo>
                      <a:pt x="487" y="1017"/>
                    </a:lnTo>
                    <a:lnTo>
                      <a:pt x="482" y="1030"/>
                    </a:lnTo>
                    <a:lnTo>
                      <a:pt x="482" y="1044"/>
                    </a:lnTo>
                    <a:lnTo>
                      <a:pt x="500" y="1044"/>
                    </a:lnTo>
                    <a:lnTo>
                      <a:pt x="527" y="1040"/>
                    </a:lnTo>
                    <a:lnTo>
                      <a:pt x="527" y="991"/>
                    </a:lnTo>
                    <a:lnTo>
                      <a:pt x="525" y="968"/>
                    </a:lnTo>
                    <a:lnTo>
                      <a:pt x="525" y="962"/>
                    </a:lnTo>
                    <a:lnTo>
                      <a:pt x="532" y="948"/>
                    </a:lnTo>
                    <a:lnTo>
                      <a:pt x="519" y="941"/>
                    </a:lnTo>
                    <a:lnTo>
                      <a:pt x="519" y="927"/>
                    </a:lnTo>
                    <a:lnTo>
                      <a:pt x="482" y="927"/>
                    </a:lnTo>
                    <a:lnTo>
                      <a:pt x="500" y="907"/>
                    </a:lnTo>
                    <a:lnTo>
                      <a:pt x="512" y="907"/>
                    </a:lnTo>
                    <a:lnTo>
                      <a:pt x="543" y="925"/>
                    </a:lnTo>
                    <a:lnTo>
                      <a:pt x="548" y="894"/>
                    </a:lnTo>
                    <a:lnTo>
                      <a:pt x="550" y="866"/>
                    </a:lnTo>
                    <a:lnTo>
                      <a:pt x="537" y="845"/>
                    </a:lnTo>
                    <a:lnTo>
                      <a:pt x="525" y="839"/>
                    </a:lnTo>
                    <a:lnTo>
                      <a:pt x="525" y="825"/>
                    </a:lnTo>
                    <a:lnTo>
                      <a:pt x="519" y="825"/>
                    </a:lnTo>
                    <a:lnTo>
                      <a:pt x="500" y="817"/>
                    </a:lnTo>
                    <a:lnTo>
                      <a:pt x="487" y="798"/>
                    </a:lnTo>
                    <a:lnTo>
                      <a:pt x="482" y="812"/>
                    </a:lnTo>
                    <a:lnTo>
                      <a:pt x="475" y="812"/>
                    </a:lnTo>
                    <a:lnTo>
                      <a:pt x="462" y="798"/>
                    </a:lnTo>
                    <a:lnTo>
                      <a:pt x="444" y="798"/>
                    </a:lnTo>
                    <a:lnTo>
                      <a:pt x="432" y="825"/>
                    </a:lnTo>
                    <a:lnTo>
                      <a:pt x="432" y="812"/>
                    </a:lnTo>
                    <a:lnTo>
                      <a:pt x="444" y="790"/>
                    </a:lnTo>
                    <a:lnTo>
                      <a:pt x="462" y="729"/>
                    </a:lnTo>
                    <a:lnTo>
                      <a:pt x="457" y="659"/>
                    </a:lnTo>
                    <a:lnTo>
                      <a:pt x="439" y="577"/>
                    </a:lnTo>
                    <a:lnTo>
                      <a:pt x="425" y="509"/>
                    </a:lnTo>
                    <a:lnTo>
                      <a:pt x="425" y="495"/>
                    </a:lnTo>
                    <a:lnTo>
                      <a:pt x="412" y="438"/>
                    </a:lnTo>
                    <a:lnTo>
                      <a:pt x="394" y="366"/>
                    </a:lnTo>
                    <a:lnTo>
                      <a:pt x="362" y="311"/>
                    </a:lnTo>
                    <a:lnTo>
                      <a:pt x="332" y="290"/>
                    </a:lnTo>
                    <a:lnTo>
                      <a:pt x="357" y="290"/>
                    </a:lnTo>
                    <a:lnTo>
                      <a:pt x="357" y="270"/>
                    </a:lnTo>
                    <a:lnTo>
                      <a:pt x="300" y="112"/>
                    </a:lnTo>
                    <a:lnTo>
                      <a:pt x="300" y="98"/>
                    </a:lnTo>
                    <a:lnTo>
                      <a:pt x="289" y="57"/>
                    </a:lnTo>
                    <a:lnTo>
                      <a:pt x="277" y="55"/>
                    </a:lnTo>
                    <a:lnTo>
                      <a:pt x="264" y="69"/>
                    </a:lnTo>
                    <a:lnTo>
                      <a:pt x="282" y="145"/>
                    </a:lnTo>
                    <a:lnTo>
                      <a:pt x="243" y="51"/>
                    </a:lnTo>
                    <a:lnTo>
                      <a:pt x="216" y="4"/>
                    </a:lnTo>
                    <a:lnTo>
                      <a:pt x="203" y="0"/>
                    </a:lnTo>
                    <a:lnTo>
                      <a:pt x="201" y="4"/>
                    </a:lnTo>
                    <a:lnTo>
                      <a:pt x="200" y="8"/>
                    </a:lnTo>
                    <a:lnTo>
                      <a:pt x="205" y="57"/>
                    </a:lnTo>
                    <a:lnTo>
                      <a:pt x="210" y="59"/>
                    </a:lnTo>
                    <a:lnTo>
                      <a:pt x="212" y="71"/>
                    </a:lnTo>
                    <a:lnTo>
                      <a:pt x="219" y="79"/>
                    </a:lnTo>
                    <a:lnTo>
                      <a:pt x="237" y="139"/>
                    </a:lnTo>
                    <a:lnTo>
                      <a:pt x="230" y="153"/>
                    </a:lnTo>
                    <a:lnTo>
                      <a:pt x="200" y="73"/>
                    </a:lnTo>
                    <a:lnTo>
                      <a:pt x="168" y="20"/>
                    </a:lnTo>
                    <a:lnTo>
                      <a:pt x="148" y="18"/>
                    </a:lnTo>
                    <a:lnTo>
                      <a:pt x="141" y="32"/>
                    </a:lnTo>
                    <a:lnTo>
                      <a:pt x="160" y="84"/>
                    </a:lnTo>
                    <a:lnTo>
                      <a:pt x="184" y="131"/>
                    </a:lnTo>
                    <a:lnTo>
                      <a:pt x="198" y="153"/>
                    </a:lnTo>
                    <a:lnTo>
                      <a:pt x="210" y="200"/>
                    </a:lnTo>
                    <a:lnTo>
                      <a:pt x="191" y="159"/>
                    </a:lnTo>
                    <a:lnTo>
                      <a:pt x="166" y="112"/>
                    </a:lnTo>
                    <a:lnTo>
                      <a:pt x="155" y="100"/>
                    </a:lnTo>
                    <a:lnTo>
                      <a:pt x="125" y="51"/>
                    </a:lnTo>
                    <a:lnTo>
                      <a:pt x="103" y="57"/>
                    </a:lnTo>
                    <a:lnTo>
                      <a:pt x="103" y="84"/>
                    </a:lnTo>
                    <a:lnTo>
                      <a:pt x="153" y="200"/>
                    </a:lnTo>
                    <a:lnTo>
                      <a:pt x="191" y="262"/>
                    </a:lnTo>
                    <a:lnTo>
                      <a:pt x="203" y="309"/>
                    </a:lnTo>
                    <a:lnTo>
                      <a:pt x="203" y="317"/>
                    </a:lnTo>
                    <a:lnTo>
                      <a:pt x="191" y="317"/>
                    </a:lnTo>
                    <a:lnTo>
                      <a:pt x="166" y="295"/>
                    </a:lnTo>
                    <a:lnTo>
                      <a:pt x="148" y="295"/>
                    </a:lnTo>
                    <a:lnTo>
                      <a:pt x="130" y="286"/>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25" name="Freeform 313"/>
              <p:cNvSpPr>
                <a:spLocks/>
              </p:cNvSpPr>
              <p:nvPr/>
            </p:nvSpPr>
            <p:spPr bwMode="auto">
              <a:xfrm>
                <a:off x="4776" y="1757"/>
                <a:ext cx="550" cy="1982"/>
              </a:xfrm>
              <a:custGeom>
                <a:avLst/>
                <a:gdLst>
                  <a:gd name="T0" fmla="*/ 168 w 550"/>
                  <a:gd name="T1" fmla="*/ 325 h 1982"/>
                  <a:gd name="T2" fmla="*/ 255 w 550"/>
                  <a:gd name="T3" fmla="*/ 352 h 1982"/>
                  <a:gd name="T4" fmla="*/ 255 w 550"/>
                  <a:gd name="T5" fmla="*/ 303 h 1982"/>
                  <a:gd name="T6" fmla="*/ 282 w 550"/>
                  <a:gd name="T7" fmla="*/ 380 h 1982"/>
                  <a:gd name="T8" fmla="*/ 312 w 550"/>
                  <a:gd name="T9" fmla="*/ 475 h 1982"/>
                  <a:gd name="T10" fmla="*/ 300 w 550"/>
                  <a:gd name="T11" fmla="*/ 640 h 1982"/>
                  <a:gd name="T12" fmla="*/ 325 w 550"/>
                  <a:gd name="T13" fmla="*/ 743 h 1982"/>
                  <a:gd name="T14" fmla="*/ 275 w 550"/>
                  <a:gd name="T15" fmla="*/ 825 h 1982"/>
                  <a:gd name="T16" fmla="*/ 237 w 550"/>
                  <a:gd name="T17" fmla="*/ 941 h 1982"/>
                  <a:gd name="T18" fmla="*/ 143 w 550"/>
                  <a:gd name="T19" fmla="*/ 1009 h 1982"/>
                  <a:gd name="T20" fmla="*/ 117 w 550"/>
                  <a:gd name="T21" fmla="*/ 1050 h 1982"/>
                  <a:gd name="T22" fmla="*/ 87 w 550"/>
                  <a:gd name="T23" fmla="*/ 1140 h 1982"/>
                  <a:gd name="T24" fmla="*/ 12 w 550"/>
                  <a:gd name="T25" fmla="*/ 1351 h 1982"/>
                  <a:gd name="T26" fmla="*/ 5 w 550"/>
                  <a:gd name="T27" fmla="*/ 1509 h 1982"/>
                  <a:gd name="T28" fmla="*/ 12 w 550"/>
                  <a:gd name="T29" fmla="*/ 1668 h 1982"/>
                  <a:gd name="T30" fmla="*/ 105 w 550"/>
                  <a:gd name="T31" fmla="*/ 1941 h 1982"/>
                  <a:gd name="T32" fmla="*/ 335 w 550"/>
                  <a:gd name="T33" fmla="*/ 1979 h 1982"/>
                  <a:gd name="T34" fmla="*/ 412 w 550"/>
                  <a:gd name="T35" fmla="*/ 1818 h 1982"/>
                  <a:gd name="T36" fmla="*/ 385 w 550"/>
                  <a:gd name="T37" fmla="*/ 1613 h 1982"/>
                  <a:gd name="T38" fmla="*/ 357 w 550"/>
                  <a:gd name="T39" fmla="*/ 1474 h 1982"/>
                  <a:gd name="T40" fmla="*/ 344 w 550"/>
                  <a:gd name="T41" fmla="*/ 1447 h 1982"/>
                  <a:gd name="T42" fmla="*/ 344 w 550"/>
                  <a:gd name="T43" fmla="*/ 1365 h 1982"/>
                  <a:gd name="T44" fmla="*/ 344 w 550"/>
                  <a:gd name="T45" fmla="*/ 1324 h 1982"/>
                  <a:gd name="T46" fmla="*/ 325 w 550"/>
                  <a:gd name="T47" fmla="*/ 1195 h 1982"/>
                  <a:gd name="T48" fmla="*/ 325 w 550"/>
                  <a:gd name="T49" fmla="*/ 1195 h 1982"/>
                  <a:gd name="T50" fmla="*/ 350 w 550"/>
                  <a:gd name="T51" fmla="*/ 1242 h 1982"/>
                  <a:gd name="T52" fmla="*/ 375 w 550"/>
                  <a:gd name="T53" fmla="*/ 1201 h 1982"/>
                  <a:gd name="T54" fmla="*/ 425 w 550"/>
                  <a:gd name="T55" fmla="*/ 1187 h 1982"/>
                  <a:gd name="T56" fmla="*/ 475 w 550"/>
                  <a:gd name="T57" fmla="*/ 1187 h 1982"/>
                  <a:gd name="T58" fmla="*/ 462 w 550"/>
                  <a:gd name="T59" fmla="*/ 1099 h 1982"/>
                  <a:gd name="T60" fmla="*/ 469 w 550"/>
                  <a:gd name="T61" fmla="*/ 1050 h 1982"/>
                  <a:gd name="T62" fmla="*/ 482 w 550"/>
                  <a:gd name="T63" fmla="*/ 1030 h 1982"/>
                  <a:gd name="T64" fmla="*/ 527 w 550"/>
                  <a:gd name="T65" fmla="*/ 991 h 1982"/>
                  <a:gd name="T66" fmla="*/ 519 w 550"/>
                  <a:gd name="T67" fmla="*/ 941 h 1982"/>
                  <a:gd name="T68" fmla="*/ 512 w 550"/>
                  <a:gd name="T69" fmla="*/ 907 h 1982"/>
                  <a:gd name="T70" fmla="*/ 537 w 550"/>
                  <a:gd name="T71" fmla="*/ 845 h 1982"/>
                  <a:gd name="T72" fmla="*/ 500 w 550"/>
                  <a:gd name="T73" fmla="*/ 817 h 1982"/>
                  <a:gd name="T74" fmla="*/ 462 w 550"/>
                  <a:gd name="T75" fmla="*/ 798 h 1982"/>
                  <a:gd name="T76" fmla="*/ 444 w 550"/>
                  <a:gd name="T77" fmla="*/ 790 h 1982"/>
                  <a:gd name="T78" fmla="*/ 425 w 550"/>
                  <a:gd name="T79" fmla="*/ 509 h 1982"/>
                  <a:gd name="T80" fmla="*/ 362 w 550"/>
                  <a:gd name="T81" fmla="*/ 311 h 1982"/>
                  <a:gd name="T82" fmla="*/ 300 w 550"/>
                  <a:gd name="T83" fmla="*/ 112 h 1982"/>
                  <a:gd name="T84" fmla="*/ 264 w 550"/>
                  <a:gd name="T85" fmla="*/ 69 h 1982"/>
                  <a:gd name="T86" fmla="*/ 203 w 550"/>
                  <a:gd name="T87" fmla="*/ 0 h 1982"/>
                  <a:gd name="T88" fmla="*/ 210 w 550"/>
                  <a:gd name="T89" fmla="*/ 59 h 1982"/>
                  <a:gd name="T90" fmla="*/ 230 w 550"/>
                  <a:gd name="T91" fmla="*/ 153 h 1982"/>
                  <a:gd name="T92" fmla="*/ 141 w 550"/>
                  <a:gd name="T93" fmla="*/ 32 h 1982"/>
                  <a:gd name="T94" fmla="*/ 210 w 550"/>
                  <a:gd name="T95" fmla="*/ 200 h 1982"/>
                  <a:gd name="T96" fmla="*/ 125 w 550"/>
                  <a:gd name="T97" fmla="*/ 51 h 1982"/>
                  <a:gd name="T98" fmla="*/ 191 w 550"/>
                  <a:gd name="T99" fmla="*/ 262 h 1982"/>
                  <a:gd name="T100" fmla="*/ 166 w 550"/>
                  <a:gd name="T101" fmla="*/ 295 h 198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550"/>
                  <a:gd name="T154" fmla="*/ 0 h 1982"/>
                  <a:gd name="T155" fmla="*/ 550 w 550"/>
                  <a:gd name="T156" fmla="*/ 1982 h 198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550" h="1982">
                    <a:moveTo>
                      <a:pt x="130" y="286"/>
                    </a:moveTo>
                    <a:lnTo>
                      <a:pt x="112" y="284"/>
                    </a:lnTo>
                    <a:lnTo>
                      <a:pt x="105" y="290"/>
                    </a:lnTo>
                    <a:lnTo>
                      <a:pt x="168" y="325"/>
                    </a:lnTo>
                    <a:lnTo>
                      <a:pt x="168" y="331"/>
                    </a:lnTo>
                    <a:lnTo>
                      <a:pt x="225" y="344"/>
                    </a:lnTo>
                    <a:lnTo>
                      <a:pt x="250" y="344"/>
                    </a:lnTo>
                    <a:lnTo>
                      <a:pt x="255" y="352"/>
                    </a:lnTo>
                    <a:lnTo>
                      <a:pt x="275" y="325"/>
                    </a:lnTo>
                    <a:lnTo>
                      <a:pt x="275" y="317"/>
                    </a:lnTo>
                    <a:lnTo>
                      <a:pt x="262" y="317"/>
                    </a:lnTo>
                    <a:lnTo>
                      <a:pt x="255" y="303"/>
                    </a:lnTo>
                    <a:lnTo>
                      <a:pt x="269" y="311"/>
                    </a:lnTo>
                    <a:lnTo>
                      <a:pt x="275" y="325"/>
                    </a:lnTo>
                    <a:lnTo>
                      <a:pt x="269" y="358"/>
                    </a:lnTo>
                    <a:lnTo>
                      <a:pt x="282" y="380"/>
                    </a:lnTo>
                    <a:lnTo>
                      <a:pt x="287" y="426"/>
                    </a:lnTo>
                    <a:lnTo>
                      <a:pt x="300" y="468"/>
                    </a:lnTo>
                    <a:lnTo>
                      <a:pt x="312" y="434"/>
                    </a:lnTo>
                    <a:lnTo>
                      <a:pt x="312" y="475"/>
                    </a:lnTo>
                    <a:lnTo>
                      <a:pt x="300" y="509"/>
                    </a:lnTo>
                    <a:lnTo>
                      <a:pt x="300" y="598"/>
                    </a:lnTo>
                    <a:lnTo>
                      <a:pt x="307" y="626"/>
                    </a:lnTo>
                    <a:lnTo>
                      <a:pt x="300" y="640"/>
                    </a:lnTo>
                    <a:lnTo>
                      <a:pt x="300" y="673"/>
                    </a:lnTo>
                    <a:lnTo>
                      <a:pt x="312" y="694"/>
                    </a:lnTo>
                    <a:lnTo>
                      <a:pt x="312" y="708"/>
                    </a:lnTo>
                    <a:lnTo>
                      <a:pt x="325" y="743"/>
                    </a:lnTo>
                    <a:lnTo>
                      <a:pt x="312" y="770"/>
                    </a:lnTo>
                    <a:lnTo>
                      <a:pt x="282" y="812"/>
                    </a:lnTo>
                    <a:lnTo>
                      <a:pt x="275" y="812"/>
                    </a:lnTo>
                    <a:lnTo>
                      <a:pt x="275" y="825"/>
                    </a:lnTo>
                    <a:lnTo>
                      <a:pt x="250" y="886"/>
                    </a:lnTo>
                    <a:lnTo>
                      <a:pt x="250" y="900"/>
                    </a:lnTo>
                    <a:lnTo>
                      <a:pt x="237" y="927"/>
                    </a:lnTo>
                    <a:lnTo>
                      <a:pt x="237" y="941"/>
                    </a:lnTo>
                    <a:lnTo>
                      <a:pt x="212" y="941"/>
                    </a:lnTo>
                    <a:lnTo>
                      <a:pt x="175" y="968"/>
                    </a:lnTo>
                    <a:lnTo>
                      <a:pt x="150" y="1009"/>
                    </a:lnTo>
                    <a:lnTo>
                      <a:pt x="143" y="1009"/>
                    </a:lnTo>
                    <a:lnTo>
                      <a:pt x="143" y="1017"/>
                    </a:lnTo>
                    <a:lnTo>
                      <a:pt x="130" y="1036"/>
                    </a:lnTo>
                    <a:lnTo>
                      <a:pt x="117" y="1036"/>
                    </a:lnTo>
                    <a:lnTo>
                      <a:pt x="117" y="1050"/>
                    </a:lnTo>
                    <a:lnTo>
                      <a:pt x="105" y="1077"/>
                    </a:lnTo>
                    <a:lnTo>
                      <a:pt x="117" y="1099"/>
                    </a:lnTo>
                    <a:lnTo>
                      <a:pt x="117" y="1118"/>
                    </a:lnTo>
                    <a:lnTo>
                      <a:pt x="87" y="1140"/>
                    </a:lnTo>
                    <a:lnTo>
                      <a:pt x="87" y="1146"/>
                    </a:lnTo>
                    <a:lnTo>
                      <a:pt x="50" y="1222"/>
                    </a:lnTo>
                    <a:lnTo>
                      <a:pt x="50" y="1228"/>
                    </a:lnTo>
                    <a:lnTo>
                      <a:pt x="12" y="1351"/>
                    </a:lnTo>
                    <a:lnTo>
                      <a:pt x="5" y="1414"/>
                    </a:lnTo>
                    <a:lnTo>
                      <a:pt x="12" y="1414"/>
                    </a:lnTo>
                    <a:lnTo>
                      <a:pt x="12" y="1496"/>
                    </a:lnTo>
                    <a:lnTo>
                      <a:pt x="5" y="1509"/>
                    </a:lnTo>
                    <a:lnTo>
                      <a:pt x="5" y="1599"/>
                    </a:lnTo>
                    <a:lnTo>
                      <a:pt x="0" y="1613"/>
                    </a:lnTo>
                    <a:lnTo>
                      <a:pt x="5" y="1646"/>
                    </a:lnTo>
                    <a:lnTo>
                      <a:pt x="12" y="1668"/>
                    </a:lnTo>
                    <a:lnTo>
                      <a:pt x="17" y="1701"/>
                    </a:lnTo>
                    <a:lnTo>
                      <a:pt x="62" y="1832"/>
                    </a:lnTo>
                    <a:lnTo>
                      <a:pt x="105" y="1934"/>
                    </a:lnTo>
                    <a:lnTo>
                      <a:pt x="105" y="1941"/>
                    </a:lnTo>
                    <a:lnTo>
                      <a:pt x="117" y="1941"/>
                    </a:lnTo>
                    <a:lnTo>
                      <a:pt x="125" y="1961"/>
                    </a:lnTo>
                    <a:lnTo>
                      <a:pt x="150" y="1975"/>
                    </a:lnTo>
                    <a:lnTo>
                      <a:pt x="335" y="1979"/>
                    </a:lnTo>
                    <a:lnTo>
                      <a:pt x="425" y="1982"/>
                    </a:lnTo>
                    <a:lnTo>
                      <a:pt x="437" y="1961"/>
                    </a:lnTo>
                    <a:lnTo>
                      <a:pt x="412" y="1865"/>
                    </a:lnTo>
                    <a:lnTo>
                      <a:pt x="412" y="1818"/>
                    </a:lnTo>
                    <a:lnTo>
                      <a:pt x="407" y="1810"/>
                    </a:lnTo>
                    <a:lnTo>
                      <a:pt x="403" y="1681"/>
                    </a:lnTo>
                    <a:lnTo>
                      <a:pt x="394" y="1654"/>
                    </a:lnTo>
                    <a:lnTo>
                      <a:pt x="385" y="1613"/>
                    </a:lnTo>
                    <a:lnTo>
                      <a:pt x="382" y="1591"/>
                    </a:lnTo>
                    <a:lnTo>
                      <a:pt x="382" y="1537"/>
                    </a:lnTo>
                    <a:lnTo>
                      <a:pt x="357" y="1488"/>
                    </a:lnTo>
                    <a:lnTo>
                      <a:pt x="357" y="1474"/>
                    </a:lnTo>
                    <a:lnTo>
                      <a:pt x="332" y="1468"/>
                    </a:lnTo>
                    <a:lnTo>
                      <a:pt x="357" y="1461"/>
                    </a:lnTo>
                    <a:lnTo>
                      <a:pt x="357" y="1447"/>
                    </a:lnTo>
                    <a:lnTo>
                      <a:pt x="344" y="1447"/>
                    </a:lnTo>
                    <a:lnTo>
                      <a:pt x="344" y="1433"/>
                    </a:lnTo>
                    <a:lnTo>
                      <a:pt x="350" y="1419"/>
                    </a:lnTo>
                    <a:lnTo>
                      <a:pt x="344" y="1386"/>
                    </a:lnTo>
                    <a:lnTo>
                      <a:pt x="344" y="1365"/>
                    </a:lnTo>
                    <a:lnTo>
                      <a:pt x="332" y="1365"/>
                    </a:lnTo>
                    <a:lnTo>
                      <a:pt x="332" y="1359"/>
                    </a:lnTo>
                    <a:lnTo>
                      <a:pt x="344" y="1345"/>
                    </a:lnTo>
                    <a:lnTo>
                      <a:pt x="344" y="1324"/>
                    </a:lnTo>
                    <a:lnTo>
                      <a:pt x="325" y="1277"/>
                    </a:lnTo>
                    <a:lnTo>
                      <a:pt x="332" y="1255"/>
                    </a:lnTo>
                    <a:lnTo>
                      <a:pt x="325" y="1222"/>
                    </a:lnTo>
                    <a:lnTo>
                      <a:pt x="325" y="1195"/>
                    </a:lnTo>
                    <a:lnTo>
                      <a:pt x="319" y="1187"/>
                    </a:lnTo>
                    <a:lnTo>
                      <a:pt x="319" y="1146"/>
                    </a:lnTo>
                    <a:lnTo>
                      <a:pt x="319" y="1173"/>
                    </a:lnTo>
                    <a:lnTo>
                      <a:pt x="325" y="1195"/>
                    </a:lnTo>
                    <a:lnTo>
                      <a:pt x="325" y="1208"/>
                    </a:lnTo>
                    <a:lnTo>
                      <a:pt x="337" y="1214"/>
                    </a:lnTo>
                    <a:lnTo>
                      <a:pt x="344" y="1242"/>
                    </a:lnTo>
                    <a:lnTo>
                      <a:pt x="350" y="1242"/>
                    </a:lnTo>
                    <a:lnTo>
                      <a:pt x="362" y="1255"/>
                    </a:lnTo>
                    <a:lnTo>
                      <a:pt x="382" y="1214"/>
                    </a:lnTo>
                    <a:lnTo>
                      <a:pt x="350" y="1173"/>
                    </a:lnTo>
                    <a:lnTo>
                      <a:pt x="375" y="1201"/>
                    </a:lnTo>
                    <a:lnTo>
                      <a:pt x="400" y="1201"/>
                    </a:lnTo>
                    <a:lnTo>
                      <a:pt x="412" y="1208"/>
                    </a:lnTo>
                    <a:lnTo>
                      <a:pt x="425" y="1201"/>
                    </a:lnTo>
                    <a:lnTo>
                      <a:pt x="425" y="1187"/>
                    </a:lnTo>
                    <a:lnTo>
                      <a:pt x="432" y="1187"/>
                    </a:lnTo>
                    <a:lnTo>
                      <a:pt x="457" y="1208"/>
                    </a:lnTo>
                    <a:lnTo>
                      <a:pt x="469" y="1201"/>
                    </a:lnTo>
                    <a:lnTo>
                      <a:pt x="475" y="1187"/>
                    </a:lnTo>
                    <a:lnTo>
                      <a:pt x="475" y="1159"/>
                    </a:lnTo>
                    <a:lnTo>
                      <a:pt x="469" y="1154"/>
                    </a:lnTo>
                    <a:lnTo>
                      <a:pt x="487" y="1132"/>
                    </a:lnTo>
                    <a:lnTo>
                      <a:pt x="462" y="1099"/>
                    </a:lnTo>
                    <a:lnTo>
                      <a:pt x="457" y="1099"/>
                    </a:lnTo>
                    <a:lnTo>
                      <a:pt x="450" y="1091"/>
                    </a:lnTo>
                    <a:lnTo>
                      <a:pt x="450" y="1077"/>
                    </a:lnTo>
                    <a:lnTo>
                      <a:pt x="469" y="1050"/>
                    </a:lnTo>
                    <a:lnTo>
                      <a:pt x="475" y="1050"/>
                    </a:lnTo>
                    <a:lnTo>
                      <a:pt x="475" y="1044"/>
                    </a:lnTo>
                    <a:lnTo>
                      <a:pt x="487" y="1017"/>
                    </a:lnTo>
                    <a:lnTo>
                      <a:pt x="482" y="1030"/>
                    </a:lnTo>
                    <a:lnTo>
                      <a:pt x="482" y="1044"/>
                    </a:lnTo>
                    <a:lnTo>
                      <a:pt x="500" y="1044"/>
                    </a:lnTo>
                    <a:lnTo>
                      <a:pt x="527" y="1040"/>
                    </a:lnTo>
                    <a:lnTo>
                      <a:pt x="527" y="991"/>
                    </a:lnTo>
                    <a:lnTo>
                      <a:pt x="525" y="968"/>
                    </a:lnTo>
                    <a:lnTo>
                      <a:pt x="525" y="962"/>
                    </a:lnTo>
                    <a:lnTo>
                      <a:pt x="532" y="948"/>
                    </a:lnTo>
                    <a:lnTo>
                      <a:pt x="519" y="941"/>
                    </a:lnTo>
                    <a:lnTo>
                      <a:pt x="519" y="927"/>
                    </a:lnTo>
                    <a:lnTo>
                      <a:pt x="482" y="927"/>
                    </a:lnTo>
                    <a:lnTo>
                      <a:pt x="500" y="907"/>
                    </a:lnTo>
                    <a:lnTo>
                      <a:pt x="512" y="907"/>
                    </a:lnTo>
                    <a:lnTo>
                      <a:pt x="543" y="925"/>
                    </a:lnTo>
                    <a:lnTo>
                      <a:pt x="548" y="894"/>
                    </a:lnTo>
                    <a:lnTo>
                      <a:pt x="550" y="866"/>
                    </a:lnTo>
                    <a:lnTo>
                      <a:pt x="537" y="845"/>
                    </a:lnTo>
                    <a:lnTo>
                      <a:pt x="525" y="839"/>
                    </a:lnTo>
                    <a:lnTo>
                      <a:pt x="525" y="825"/>
                    </a:lnTo>
                    <a:lnTo>
                      <a:pt x="519" y="825"/>
                    </a:lnTo>
                    <a:lnTo>
                      <a:pt x="500" y="817"/>
                    </a:lnTo>
                    <a:lnTo>
                      <a:pt x="487" y="798"/>
                    </a:lnTo>
                    <a:lnTo>
                      <a:pt x="482" y="812"/>
                    </a:lnTo>
                    <a:lnTo>
                      <a:pt x="475" y="812"/>
                    </a:lnTo>
                    <a:lnTo>
                      <a:pt x="462" y="798"/>
                    </a:lnTo>
                    <a:lnTo>
                      <a:pt x="444" y="798"/>
                    </a:lnTo>
                    <a:lnTo>
                      <a:pt x="432" y="825"/>
                    </a:lnTo>
                    <a:lnTo>
                      <a:pt x="432" y="812"/>
                    </a:lnTo>
                    <a:lnTo>
                      <a:pt x="444" y="790"/>
                    </a:lnTo>
                    <a:lnTo>
                      <a:pt x="462" y="729"/>
                    </a:lnTo>
                    <a:lnTo>
                      <a:pt x="457" y="659"/>
                    </a:lnTo>
                    <a:lnTo>
                      <a:pt x="439" y="577"/>
                    </a:lnTo>
                    <a:lnTo>
                      <a:pt x="425" y="509"/>
                    </a:lnTo>
                    <a:lnTo>
                      <a:pt x="425" y="495"/>
                    </a:lnTo>
                    <a:lnTo>
                      <a:pt x="412" y="438"/>
                    </a:lnTo>
                    <a:lnTo>
                      <a:pt x="394" y="366"/>
                    </a:lnTo>
                    <a:lnTo>
                      <a:pt x="362" y="311"/>
                    </a:lnTo>
                    <a:lnTo>
                      <a:pt x="332" y="290"/>
                    </a:lnTo>
                    <a:lnTo>
                      <a:pt x="357" y="290"/>
                    </a:lnTo>
                    <a:lnTo>
                      <a:pt x="357" y="270"/>
                    </a:lnTo>
                    <a:lnTo>
                      <a:pt x="300" y="112"/>
                    </a:lnTo>
                    <a:lnTo>
                      <a:pt x="300" y="98"/>
                    </a:lnTo>
                    <a:lnTo>
                      <a:pt x="289" y="57"/>
                    </a:lnTo>
                    <a:lnTo>
                      <a:pt x="277" y="55"/>
                    </a:lnTo>
                    <a:lnTo>
                      <a:pt x="264" y="69"/>
                    </a:lnTo>
                    <a:lnTo>
                      <a:pt x="282" y="145"/>
                    </a:lnTo>
                    <a:lnTo>
                      <a:pt x="243" y="51"/>
                    </a:lnTo>
                    <a:lnTo>
                      <a:pt x="216" y="4"/>
                    </a:lnTo>
                    <a:lnTo>
                      <a:pt x="203" y="0"/>
                    </a:lnTo>
                    <a:lnTo>
                      <a:pt x="201" y="4"/>
                    </a:lnTo>
                    <a:lnTo>
                      <a:pt x="200" y="8"/>
                    </a:lnTo>
                    <a:lnTo>
                      <a:pt x="205" y="57"/>
                    </a:lnTo>
                    <a:lnTo>
                      <a:pt x="210" y="59"/>
                    </a:lnTo>
                    <a:lnTo>
                      <a:pt x="212" y="71"/>
                    </a:lnTo>
                    <a:lnTo>
                      <a:pt x="219" y="79"/>
                    </a:lnTo>
                    <a:lnTo>
                      <a:pt x="237" y="139"/>
                    </a:lnTo>
                    <a:lnTo>
                      <a:pt x="230" y="153"/>
                    </a:lnTo>
                    <a:lnTo>
                      <a:pt x="200" y="73"/>
                    </a:lnTo>
                    <a:lnTo>
                      <a:pt x="168" y="20"/>
                    </a:lnTo>
                    <a:lnTo>
                      <a:pt x="148" y="18"/>
                    </a:lnTo>
                    <a:lnTo>
                      <a:pt x="141" y="32"/>
                    </a:lnTo>
                    <a:lnTo>
                      <a:pt x="160" y="84"/>
                    </a:lnTo>
                    <a:lnTo>
                      <a:pt x="184" y="131"/>
                    </a:lnTo>
                    <a:lnTo>
                      <a:pt x="198" y="153"/>
                    </a:lnTo>
                    <a:lnTo>
                      <a:pt x="210" y="200"/>
                    </a:lnTo>
                    <a:lnTo>
                      <a:pt x="191" y="159"/>
                    </a:lnTo>
                    <a:lnTo>
                      <a:pt x="166" y="112"/>
                    </a:lnTo>
                    <a:lnTo>
                      <a:pt x="155" y="100"/>
                    </a:lnTo>
                    <a:lnTo>
                      <a:pt x="125" y="51"/>
                    </a:lnTo>
                    <a:lnTo>
                      <a:pt x="103" y="57"/>
                    </a:lnTo>
                    <a:lnTo>
                      <a:pt x="103" y="84"/>
                    </a:lnTo>
                    <a:lnTo>
                      <a:pt x="153" y="200"/>
                    </a:lnTo>
                    <a:lnTo>
                      <a:pt x="191" y="262"/>
                    </a:lnTo>
                    <a:lnTo>
                      <a:pt x="203" y="309"/>
                    </a:lnTo>
                    <a:lnTo>
                      <a:pt x="203" y="317"/>
                    </a:lnTo>
                    <a:lnTo>
                      <a:pt x="191" y="317"/>
                    </a:lnTo>
                    <a:lnTo>
                      <a:pt x="166" y="295"/>
                    </a:lnTo>
                    <a:lnTo>
                      <a:pt x="148" y="295"/>
                    </a:lnTo>
                    <a:lnTo>
                      <a:pt x="130" y="286"/>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26" name="Freeform 314"/>
              <p:cNvSpPr>
                <a:spLocks/>
              </p:cNvSpPr>
              <p:nvPr/>
            </p:nvSpPr>
            <p:spPr bwMode="auto">
              <a:xfrm>
                <a:off x="4867" y="1869"/>
                <a:ext cx="62" cy="123"/>
              </a:xfrm>
              <a:custGeom>
                <a:avLst/>
                <a:gdLst>
                  <a:gd name="T0" fmla="*/ 12 w 62"/>
                  <a:gd name="T1" fmla="*/ 6 h 123"/>
                  <a:gd name="T2" fmla="*/ 12 w 62"/>
                  <a:gd name="T3" fmla="*/ 0 h 123"/>
                  <a:gd name="T4" fmla="*/ 7 w 62"/>
                  <a:gd name="T5" fmla="*/ 27 h 123"/>
                  <a:gd name="T6" fmla="*/ 7 w 62"/>
                  <a:gd name="T7" fmla="*/ 68 h 123"/>
                  <a:gd name="T8" fmla="*/ 0 w 62"/>
                  <a:gd name="T9" fmla="*/ 82 h 123"/>
                  <a:gd name="T10" fmla="*/ 0 w 62"/>
                  <a:gd name="T11" fmla="*/ 109 h 123"/>
                  <a:gd name="T12" fmla="*/ 12 w 62"/>
                  <a:gd name="T13" fmla="*/ 115 h 123"/>
                  <a:gd name="T14" fmla="*/ 25 w 62"/>
                  <a:gd name="T15" fmla="*/ 115 h 123"/>
                  <a:gd name="T16" fmla="*/ 32 w 62"/>
                  <a:gd name="T17" fmla="*/ 123 h 123"/>
                  <a:gd name="T18" fmla="*/ 62 w 62"/>
                  <a:gd name="T19" fmla="*/ 123 h 123"/>
                  <a:gd name="T20" fmla="*/ 57 w 62"/>
                  <a:gd name="T21" fmla="*/ 101 h 123"/>
                  <a:gd name="T22" fmla="*/ 12 w 62"/>
                  <a:gd name="T23" fmla="*/ 6 h 1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2"/>
                  <a:gd name="T37" fmla="*/ 0 h 123"/>
                  <a:gd name="T38" fmla="*/ 62 w 62"/>
                  <a:gd name="T39" fmla="*/ 123 h 1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2" h="123">
                    <a:moveTo>
                      <a:pt x="12" y="6"/>
                    </a:moveTo>
                    <a:lnTo>
                      <a:pt x="12" y="0"/>
                    </a:lnTo>
                    <a:lnTo>
                      <a:pt x="7" y="27"/>
                    </a:lnTo>
                    <a:lnTo>
                      <a:pt x="7" y="68"/>
                    </a:lnTo>
                    <a:lnTo>
                      <a:pt x="0" y="82"/>
                    </a:lnTo>
                    <a:lnTo>
                      <a:pt x="0" y="109"/>
                    </a:lnTo>
                    <a:lnTo>
                      <a:pt x="12" y="115"/>
                    </a:lnTo>
                    <a:lnTo>
                      <a:pt x="25" y="115"/>
                    </a:lnTo>
                    <a:lnTo>
                      <a:pt x="32" y="123"/>
                    </a:lnTo>
                    <a:lnTo>
                      <a:pt x="62" y="123"/>
                    </a:lnTo>
                    <a:lnTo>
                      <a:pt x="57" y="101"/>
                    </a:lnTo>
                    <a:lnTo>
                      <a:pt x="12" y="6"/>
                    </a:lnTo>
                    <a:close/>
                  </a:path>
                </a:pathLst>
              </a:custGeom>
              <a:solidFill>
                <a:srgbClr val="B2F2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27" name="Freeform 315"/>
              <p:cNvSpPr>
                <a:spLocks/>
              </p:cNvSpPr>
              <p:nvPr/>
            </p:nvSpPr>
            <p:spPr bwMode="auto">
              <a:xfrm>
                <a:off x="4867" y="1869"/>
                <a:ext cx="62" cy="123"/>
              </a:xfrm>
              <a:custGeom>
                <a:avLst/>
                <a:gdLst>
                  <a:gd name="T0" fmla="*/ 12 w 62"/>
                  <a:gd name="T1" fmla="*/ 6 h 123"/>
                  <a:gd name="T2" fmla="*/ 12 w 62"/>
                  <a:gd name="T3" fmla="*/ 0 h 123"/>
                  <a:gd name="T4" fmla="*/ 7 w 62"/>
                  <a:gd name="T5" fmla="*/ 27 h 123"/>
                  <a:gd name="T6" fmla="*/ 7 w 62"/>
                  <a:gd name="T7" fmla="*/ 68 h 123"/>
                  <a:gd name="T8" fmla="*/ 0 w 62"/>
                  <a:gd name="T9" fmla="*/ 82 h 123"/>
                  <a:gd name="T10" fmla="*/ 0 w 62"/>
                  <a:gd name="T11" fmla="*/ 109 h 123"/>
                  <a:gd name="T12" fmla="*/ 12 w 62"/>
                  <a:gd name="T13" fmla="*/ 115 h 123"/>
                  <a:gd name="T14" fmla="*/ 25 w 62"/>
                  <a:gd name="T15" fmla="*/ 115 h 123"/>
                  <a:gd name="T16" fmla="*/ 32 w 62"/>
                  <a:gd name="T17" fmla="*/ 123 h 123"/>
                  <a:gd name="T18" fmla="*/ 62 w 62"/>
                  <a:gd name="T19" fmla="*/ 123 h 123"/>
                  <a:gd name="T20" fmla="*/ 57 w 62"/>
                  <a:gd name="T21" fmla="*/ 101 h 123"/>
                  <a:gd name="T22" fmla="*/ 12 w 62"/>
                  <a:gd name="T23" fmla="*/ 6 h 1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2"/>
                  <a:gd name="T37" fmla="*/ 0 h 123"/>
                  <a:gd name="T38" fmla="*/ 62 w 62"/>
                  <a:gd name="T39" fmla="*/ 123 h 1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2" h="123">
                    <a:moveTo>
                      <a:pt x="12" y="6"/>
                    </a:moveTo>
                    <a:lnTo>
                      <a:pt x="12" y="0"/>
                    </a:lnTo>
                    <a:lnTo>
                      <a:pt x="7" y="27"/>
                    </a:lnTo>
                    <a:lnTo>
                      <a:pt x="7" y="68"/>
                    </a:lnTo>
                    <a:lnTo>
                      <a:pt x="0" y="82"/>
                    </a:lnTo>
                    <a:lnTo>
                      <a:pt x="0" y="109"/>
                    </a:lnTo>
                    <a:lnTo>
                      <a:pt x="12" y="115"/>
                    </a:lnTo>
                    <a:lnTo>
                      <a:pt x="25" y="115"/>
                    </a:lnTo>
                    <a:lnTo>
                      <a:pt x="32" y="123"/>
                    </a:lnTo>
                    <a:lnTo>
                      <a:pt x="62" y="123"/>
                    </a:lnTo>
                    <a:lnTo>
                      <a:pt x="57" y="101"/>
                    </a:lnTo>
                    <a:lnTo>
                      <a:pt x="12" y="6"/>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28" name="Freeform 316"/>
              <p:cNvSpPr>
                <a:spLocks/>
              </p:cNvSpPr>
              <p:nvPr/>
            </p:nvSpPr>
            <p:spPr bwMode="auto">
              <a:xfrm>
                <a:off x="4722" y="1992"/>
                <a:ext cx="7" cy="27"/>
              </a:xfrm>
              <a:custGeom>
                <a:avLst/>
                <a:gdLst>
                  <a:gd name="T0" fmla="*/ 0 w 7"/>
                  <a:gd name="T1" fmla="*/ 0 h 27"/>
                  <a:gd name="T2" fmla="*/ 7 w 7"/>
                  <a:gd name="T3" fmla="*/ 0 h 27"/>
                  <a:gd name="T4" fmla="*/ 7 w 7"/>
                  <a:gd name="T5" fmla="*/ 27 h 27"/>
                  <a:gd name="T6" fmla="*/ 7 w 7"/>
                  <a:gd name="T7" fmla="*/ 0 h 27"/>
                  <a:gd name="T8" fmla="*/ 0 w 7"/>
                  <a:gd name="T9" fmla="*/ 0 h 27"/>
                  <a:gd name="T10" fmla="*/ 0 60000 65536"/>
                  <a:gd name="T11" fmla="*/ 0 60000 65536"/>
                  <a:gd name="T12" fmla="*/ 0 60000 65536"/>
                  <a:gd name="T13" fmla="*/ 0 60000 65536"/>
                  <a:gd name="T14" fmla="*/ 0 60000 65536"/>
                  <a:gd name="T15" fmla="*/ 0 w 7"/>
                  <a:gd name="T16" fmla="*/ 0 h 27"/>
                  <a:gd name="T17" fmla="*/ 7 w 7"/>
                  <a:gd name="T18" fmla="*/ 27 h 27"/>
                </a:gdLst>
                <a:ahLst/>
                <a:cxnLst>
                  <a:cxn ang="T10">
                    <a:pos x="T0" y="T1"/>
                  </a:cxn>
                  <a:cxn ang="T11">
                    <a:pos x="T2" y="T3"/>
                  </a:cxn>
                  <a:cxn ang="T12">
                    <a:pos x="T4" y="T5"/>
                  </a:cxn>
                  <a:cxn ang="T13">
                    <a:pos x="T6" y="T7"/>
                  </a:cxn>
                  <a:cxn ang="T14">
                    <a:pos x="T8" y="T9"/>
                  </a:cxn>
                </a:cxnLst>
                <a:rect l="T15" t="T16" r="T17" b="T18"/>
                <a:pathLst>
                  <a:path w="7" h="27">
                    <a:moveTo>
                      <a:pt x="0" y="0"/>
                    </a:moveTo>
                    <a:lnTo>
                      <a:pt x="7" y="0"/>
                    </a:lnTo>
                    <a:lnTo>
                      <a:pt x="7" y="27"/>
                    </a:lnTo>
                    <a:lnTo>
                      <a:pt x="7" y="0"/>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29" name="Freeform 317"/>
              <p:cNvSpPr>
                <a:spLocks/>
              </p:cNvSpPr>
              <p:nvPr/>
            </p:nvSpPr>
            <p:spPr bwMode="auto">
              <a:xfrm>
                <a:off x="4722" y="1992"/>
                <a:ext cx="7" cy="27"/>
              </a:xfrm>
              <a:custGeom>
                <a:avLst/>
                <a:gdLst>
                  <a:gd name="T0" fmla="*/ 0 w 7"/>
                  <a:gd name="T1" fmla="*/ 0 h 27"/>
                  <a:gd name="T2" fmla="*/ 7 w 7"/>
                  <a:gd name="T3" fmla="*/ 0 h 27"/>
                  <a:gd name="T4" fmla="*/ 7 w 7"/>
                  <a:gd name="T5" fmla="*/ 27 h 27"/>
                  <a:gd name="T6" fmla="*/ 7 w 7"/>
                  <a:gd name="T7" fmla="*/ 0 h 27"/>
                  <a:gd name="T8" fmla="*/ 0 w 7"/>
                  <a:gd name="T9" fmla="*/ 0 h 27"/>
                  <a:gd name="T10" fmla="*/ 0 60000 65536"/>
                  <a:gd name="T11" fmla="*/ 0 60000 65536"/>
                  <a:gd name="T12" fmla="*/ 0 60000 65536"/>
                  <a:gd name="T13" fmla="*/ 0 60000 65536"/>
                  <a:gd name="T14" fmla="*/ 0 60000 65536"/>
                  <a:gd name="T15" fmla="*/ 0 w 7"/>
                  <a:gd name="T16" fmla="*/ 0 h 27"/>
                  <a:gd name="T17" fmla="*/ 7 w 7"/>
                  <a:gd name="T18" fmla="*/ 27 h 27"/>
                </a:gdLst>
                <a:ahLst/>
                <a:cxnLst>
                  <a:cxn ang="T10">
                    <a:pos x="T0" y="T1"/>
                  </a:cxn>
                  <a:cxn ang="T11">
                    <a:pos x="T2" y="T3"/>
                  </a:cxn>
                  <a:cxn ang="T12">
                    <a:pos x="T4" y="T5"/>
                  </a:cxn>
                  <a:cxn ang="T13">
                    <a:pos x="T6" y="T7"/>
                  </a:cxn>
                  <a:cxn ang="T14">
                    <a:pos x="T8" y="T9"/>
                  </a:cxn>
                </a:cxnLst>
                <a:rect l="T15" t="T16" r="T17" b="T18"/>
                <a:pathLst>
                  <a:path w="7" h="27">
                    <a:moveTo>
                      <a:pt x="0" y="0"/>
                    </a:moveTo>
                    <a:lnTo>
                      <a:pt x="7" y="0"/>
                    </a:lnTo>
                    <a:lnTo>
                      <a:pt x="7" y="27"/>
                    </a:lnTo>
                    <a:lnTo>
                      <a:pt x="7" y="0"/>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30" name="Freeform 318"/>
              <p:cNvSpPr>
                <a:spLocks/>
              </p:cNvSpPr>
              <p:nvPr/>
            </p:nvSpPr>
            <p:spPr bwMode="auto">
              <a:xfrm>
                <a:off x="4709" y="1992"/>
                <a:ext cx="8" cy="1"/>
              </a:xfrm>
              <a:custGeom>
                <a:avLst/>
                <a:gdLst>
                  <a:gd name="T0" fmla="*/ 8 w 8"/>
                  <a:gd name="T1" fmla="*/ 0 h 1"/>
                  <a:gd name="T2" fmla="*/ 0 w 8"/>
                  <a:gd name="T3" fmla="*/ 0 h 1"/>
                  <a:gd name="T4" fmla="*/ 8 w 8"/>
                  <a:gd name="T5" fmla="*/ 0 h 1"/>
                  <a:gd name="T6" fmla="*/ 0 60000 65536"/>
                  <a:gd name="T7" fmla="*/ 0 60000 65536"/>
                  <a:gd name="T8" fmla="*/ 0 60000 65536"/>
                  <a:gd name="T9" fmla="*/ 0 w 8"/>
                  <a:gd name="T10" fmla="*/ 0 h 1"/>
                  <a:gd name="T11" fmla="*/ 8 w 8"/>
                  <a:gd name="T12" fmla="*/ 1 h 1"/>
                </a:gdLst>
                <a:ahLst/>
                <a:cxnLst>
                  <a:cxn ang="T6">
                    <a:pos x="T0" y="T1"/>
                  </a:cxn>
                  <a:cxn ang="T7">
                    <a:pos x="T2" y="T3"/>
                  </a:cxn>
                  <a:cxn ang="T8">
                    <a:pos x="T4" y="T5"/>
                  </a:cxn>
                </a:cxnLst>
                <a:rect l="T9" t="T10" r="T11" b="T12"/>
                <a:pathLst>
                  <a:path w="8" h="1">
                    <a:moveTo>
                      <a:pt x="8" y="0"/>
                    </a:moveTo>
                    <a:lnTo>
                      <a:pt x="0" y="0"/>
                    </a:lnTo>
                    <a:lnTo>
                      <a:pt x="8"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31" name="Freeform 319"/>
              <p:cNvSpPr>
                <a:spLocks/>
              </p:cNvSpPr>
              <p:nvPr/>
            </p:nvSpPr>
            <p:spPr bwMode="auto">
              <a:xfrm>
                <a:off x="4709" y="1992"/>
                <a:ext cx="8" cy="1"/>
              </a:xfrm>
              <a:custGeom>
                <a:avLst/>
                <a:gdLst>
                  <a:gd name="T0" fmla="*/ 8 w 8"/>
                  <a:gd name="T1" fmla="*/ 0 h 1"/>
                  <a:gd name="T2" fmla="*/ 0 w 8"/>
                  <a:gd name="T3" fmla="*/ 0 h 1"/>
                  <a:gd name="T4" fmla="*/ 8 w 8"/>
                  <a:gd name="T5" fmla="*/ 0 h 1"/>
                  <a:gd name="T6" fmla="*/ 0 60000 65536"/>
                  <a:gd name="T7" fmla="*/ 0 60000 65536"/>
                  <a:gd name="T8" fmla="*/ 0 60000 65536"/>
                  <a:gd name="T9" fmla="*/ 0 w 8"/>
                  <a:gd name="T10" fmla="*/ 0 h 1"/>
                  <a:gd name="T11" fmla="*/ 8 w 8"/>
                  <a:gd name="T12" fmla="*/ 1 h 1"/>
                </a:gdLst>
                <a:ahLst/>
                <a:cxnLst>
                  <a:cxn ang="T6">
                    <a:pos x="T0" y="T1"/>
                  </a:cxn>
                  <a:cxn ang="T7">
                    <a:pos x="T2" y="T3"/>
                  </a:cxn>
                  <a:cxn ang="T8">
                    <a:pos x="T4" y="T5"/>
                  </a:cxn>
                </a:cxnLst>
                <a:rect l="T9" t="T10" r="T11" b="T12"/>
                <a:pathLst>
                  <a:path w="8" h="1">
                    <a:moveTo>
                      <a:pt x="8" y="0"/>
                    </a:moveTo>
                    <a:lnTo>
                      <a:pt x="0" y="0"/>
                    </a:lnTo>
                    <a:lnTo>
                      <a:pt x="8"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32" name="Freeform 320"/>
              <p:cNvSpPr>
                <a:spLocks/>
              </p:cNvSpPr>
              <p:nvPr/>
            </p:nvSpPr>
            <p:spPr bwMode="auto">
              <a:xfrm>
                <a:off x="4684" y="2006"/>
                <a:ext cx="13" cy="5"/>
              </a:xfrm>
              <a:custGeom>
                <a:avLst/>
                <a:gdLst>
                  <a:gd name="T0" fmla="*/ 8 w 13"/>
                  <a:gd name="T1" fmla="*/ 0 h 5"/>
                  <a:gd name="T2" fmla="*/ 13 w 13"/>
                  <a:gd name="T3" fmla="*/ 0 h 5"/>
                  <a:gd name="T4" fmla="*/ 0 w 13"/>
                  <a:gd name="T5" fmla="*/ 5 h 5"/>
                  <a:gd name="T6" fmla="*/ 8 w 13"/>
                  <a:gd name="T7" fmla="*/ 0 h 5"/>
                  <a:gd name="T8" fmla="*/ 0 60000 65536"/>
                  <a:gd name="T9" fmla="*/ 0 60000 65536"/>
                  <a:gd name="T10" fmla="*/ 0 60000 65536"/>
                  <a:gd name="T11" fmla="*/ 0 60000 65536"/>
                  <a:gd name="T12" fmla="*/ 0 w 13"/>
                  <a:gd name="T13" fmla="*/ 0 h 5"/>
                  <a:gd name="T14" fmla="*/ 13 w 13"/>
                  <a:gd name="T15" fmla="*/ 5 h 5"/>
                </a:gdLst>
                <a:ahLst/>
                <a:cxnLst>
                  <a:cxn ang="T8">
                    <a:pos x="T0" y="T1"/>
                  </a:cxn>
                  <a:cxn ang="T9">
                    <a:pos x="T2" y="T3"/>
                  </a:cxn>
                  <a:cxn ang="T10">
                    <a:pos x="T4" y="T5"/>
                  </a:cxn>
                  <a:cxn ang="T11">
                    <a:pos x="T6" y="T7"/>
                  </a:cxn>
                </a:cxnLst>
                <a:rect l="T12" t="T13" r="T14" b="T15"/>
                <a:pathLst>
                  <a:path w="13" h="5">
                    <a:moveTo>
                      <a:pt x="8" y="0"/>
                    </a:moveTo>
                    <a:lnTo>
                      <a:pt x="13" y="0"/>
                    </a:lnTo>
                    <a:lnTo>
                      <a:pt x="0" y="5"/>
                    </a:lnTo>
                    <a:lnTo>
                      <a:pt x="8"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33" name="Freeform 321"/>
              <p:cNvSpPr>
                <a:spLocks/>
              </p:cNvSpPr>
              <p:nvPr/>
            </p:nvSpPr>
            <p:spPr bwMode="auto">
              <a:xfrm>
                <a:off x="4684" y="2006"/>
                <a:ext cx="13" cy="5"/>
              </a:xfrm>
              <a:custGeom>
                <a:avLst/>
                <a:gdLst>
                  <a:gd name="T0" fmla="*/ 8 w 13"/>
                  <a:gd name="T1" fmla="*/ 0 h 5"/>
                  <a:gd name="T2" fmla="*/ 13 w 13"/>
                  <a:gd name="T3" fmla="*/ 0 h 5"/>
                  <a:gd name="T4" fmla="*/ 0 w 13"/>
                  <a:gd name="T5" fmla="*/ 5 h 5"/>
                  <a:gd name="T6" fmla="*/ 8 w 13"/>
                  <a:gd name="T7" fmla="*/ 0 h 5"/>
                  <a:gd name="T8" fmla="*/ 0 60000 65536"/>
                  <a:gd name="T9" fmla="*/ 0 60000 65536"/>
                  <a:gd name="T10" fmla="*/ 0 60000 65536"/>
                  <a:gd name="T11" fmla="*/ 0 60000 65536"/>
                  <a:gd name="T12" fmla="*/ 0 w 13"/>
                  <a:gd name="T13" fmla="*/ 0 h 5"/>
                  <a:gd name="T14" fmla="*/ 13 w 13"/>
                  <a:gd name="T15" fmla="*/ 5 h 5"/>
                </a:gdLst>
                <a:ahLst/>
                <a:cxnLst>
                  <a:cxn ang="T8">
                    <a:pos x="T0" y="T1"/>
                  </a:cxn>
                  <a:cxn ang="T9">
                    <a:pos x="T2" y="T3"/>
                  </a:cxn>
                  <a:cxn ang="T10">
                    <a:pos x="T4" y="T5"/>
                  </a:cxn>
                  <a:cxn ang="T11">
                    <a:pos x="T6" y="T7"/>
                  </a:cxn>
                </a:cxnLst>
                <a:rect l="T12" t="T13" r="T14" b="T15"/>
                <a:pathLst>
                  <a:path w="13" h="5">
                    <a:moveTo>
                      <a:pt x="8" y="0"/>
                    </a:moveTo>
                    <a:lnTo>
                      <a:pt x="13" y="0"/>
                    </a:lnTo>
                    <a:lnTo>
                      <a:pt x="0" y="5"/>
                    </a:lnTo>
                    <a:lnTo>
                      <a:pt x="8"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34" name="Freeform 322"/>
              <p:cNvSpPr>
                <a:spLocks/>
              </p:cNvSpPr>
              <p:nvPr/>
            </p:nvSpPr>
            <p:spPr bwMode="auto">
              <a:xfrm>
                <a:off x="4849" y="2033"/>
                <a:ext cx="37" cy="33"/>
              </a:xfrm>
              <a:custGeom>
                <a:avLst/>
                <a:gdLst>
                  <a:gd name="T0" fmla="*/ 25 w 37"/>
                  <a:gd name="T1" fmla="*/ 6 h 33"/>
                  <a:gd name="T2" fmla="*/ 0 w 37"/>
                  <a:gd name="T3" fmla="*/ 33 h 33"/>
                  <a:gd name="T4" fmla="*/ 25 w 37"/>
                  <a:gd name="T5" fmla="*/ 33 h 33"/>
                  <a:gd name="T6" fmla="*/ 25 w 37"/>
                  <a:gd name="T7" fmla="*/ 19 h 33"/>
                  <a:gd name="T8" fmla="*/ 37 w 37"/>
                  <a:gd name="T9" fmla="*/ 6 h 33"/>
                  <a:gd name="T10" fmla="*/ 30 w 37"/>
                  <a:gd name="T11" fmla="*/ 0 h 33"/>
                  <a:gd name="T12" fmla="*/ 25 w 37"/>
                  <a:gd name="T13" fmla="*/ 6 h 33"/>
                  <a:gd name="T14" fmla="*/ 0 60000 65536"/>
                  <a:gd name="T15" fmla="*/ 0 60000 65536"/>
                  <a:gd name="T16" fmla="*/ 0 60000 65536"/>
                  <a:gd name="T17" fmla="*/ 0 60000 65536"/>
                  <a:gd name="T18" fmla="*/ 0 60000 65536"/>
                  <a:gd name="T19" fmla="*/ 0 60000 65536"/>
                  <a:gd name="T20" fmla="*/ 0 60000 65536"/>
                  <a:gd name="T21" fmla="*/ 0 w 37"/>
                  <a:gd name="T22" fmla="*/ 0 h 33"/>
                  <a:gd name="T23" fmla="*/ 37 w 37"/>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3">
                    <a:moveTo>
                      <a:pt x="25" y="6"/>
                    </a:moveTo>
                    <a:lnTo>
                      <a:pt x="0" y="33"/>
                    </a:lnTo>
                    <a:lnTo>
                      <a:pt x="25" y="33"/>
                    </a:lnTo>
                    <a:lnTo>
                      <a:pt x="25" y="19"/>
                    </a:lnTo>
                    <a:lnTo>
                      <a:pt x="37" y="6"/>
                    </a:lnTo>
                    <a:lnTo>
                      <a:pt x="30" y="0"/>
                    </a:lnTo>
                    <a:lnTo>
                      <a:pt x="25" y="6"/>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35" name="Freeform 323"/>
              <p:cNvSpPr>
                <a:spLocks/>
              </p:cNvSpPr>
              <p:nvPr/>
            </p:nvSpPr>
            <p:spPr bwMode="auto">
              <a:xfrm>
                <a:off x="4849" y="2033"/>
                <a:ext cx="37" cy="33"/>
              </a:xfrm>
              <a:custGeom>
                <a:avLst/>
                <a:gdLst>
                  <a:gd name="T0" fmla="*/ 25 w 37"/>
                  <a:gd name="T1" fmla="*/ 6 h 33"/>
                  <a:gd name="T2" fmla="*/ 0 w 37"/>
                  <a:gd name="T3" fmla="*/ 33 h 33"/>
                  <a:gd name="T4" fmla="*/ 25 w 37"/>
                  <a:gd name="T5" fmla="*/ 33 h 33"/>
                  <a:gd name="T6" fmla="*/ 25 w 37"/>
                  <a:gd name="T7" fmla="*/ 19 h 33"/>
                  <a:gd name="T8" fmla="*/ 37 w 37"/>
                  <a:gd name="T9" fmla="*/ 6 h 33"/>
                  <a:gd name="T10" fmla="*/ 30 w 37"/>
                  <a:gd name="T11" fmla="*/ 0 h 33"/>
                  <a:gd name="T12" fmla="*/ 25 w 37"/>
                  <a:gd name="T13" fmla="*/ 6 h 33"/>
                  <a:gd name="T14" fmla="*/ 0 60000 65536"/>
                  <a:gd name="T15" fmla="*/ 0 60000 65536"/>
                  <a:gd name="T16" fmla="*/ 0 60000 65536"/>
                  <a:gd name="T17" fmla="*/ 0 60000 65536"/>
                  <a:gd name="T18" fmla="*/ 0 60000 65536"/>
                  <a:gd name="T19" fmla="*/ 0 60000 65536"/>
                  <a:gd name="T20" fmla="*/ 0 60000 65536"/>
                  <a:gd name="T21" fmla="*/ 0 w 37"/>
                  <a:gd name="T22" fmla="*/ 0 h 33"/>
                  <a:gd name="T23" fmla="*/ 37 w 37"/>
                  <a:gd name="T24" fmla="*/ 33 h 3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7" h="33">
                    <a:moveTo>
                      <a:pt x="25" y="6"/>
                    </a:moveTo>
                    <a:lnTo>
                      <a:pt x="0" y="33"/>
                    </a:lnTo>
                    <a:lnTo>
                      <a:pt x="25" y="33"/>
                    </a:lnTo>
                    <a:lnTo>
                      <a:pt x="25" y="19"/>
                    </a:lnTo>
                    <a:lnTo>
                      <a:pt x="37" y="6"/>
                    </a:lnTo>
                    <a:lnTo>
                      <a:pt x="30" y="0"/>
                    </a:lnTo>
                    <a:lnTo>
                      <a:pt x="25" y="6"/>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36" name="Freeform 324"/>
              <p:cNvSpPr>
                <a:spLocks/>
              </p:cNvSpPr>
              <p:nvPr/>
            </p:nvSpPr>
            <p:spPr bwMode="auto">
              <a:xfrm>
                <a:off x="4792" y="2629"/>
                <a:ext cx="5" cy="6"/>
              </a:xfrm>
              <a:custGeom>
                <a:avLst/>
                <a:gdLst>
                  <a:gd name="T0" fmla="*/ 0 w 5"/>
                  <a:gd name="T1" fmla="*/ 0 h 6"/>
                  <a:gd name="T2" fmla="*/ 5 w 5"/>
                  <a:gd name="T3" fmla="*/ 6 h 6"/>
                  <a:gd name="T4" fmla="*/ 0 w 5"/>
                  <a:gd name="T5" fmla="*/ 0 h 6"/>
                  <a:gd name="T6" fmla="*/ 0 60000 65536"/>
                  <a:gd name="T7" fmla="*/ 0 60000 65536"/>
                  <a:gd name="T8" fmla="*/ 0 60000 65536"/>
                  <a:gd name="T9" fmla="*/ 0 w 5"/>
                  <a:gd name="T10" fmla="*/ 0 h 6"/>
                  <a:gd name="T11" fmla="*/ 5 w 5"/>
                  <a:gd name="T12" fmla="*/ 6 h 6"/>
                </a:gdLst>
                <a:ahLst/>
                <a:cxnLst>
                  <a:cxn ang="T6">
                    <a:pos x="T0" y="T1"/>
                  </a:cxn>
                  <a:cxn ang="T7">
                    <a:pos x="T2" y="T3"/>
                  </a:cxn>
                  <a:cxn ang="T8">
                    <a:pos x="T4" y="T5"/>
                  </a:cxn>
                </a:cxnLst>
                <a:rect l="T9" t="T10" r="T11" b="T12"/>
                <a:pathLst>
                  <a:path w="5" h="6">
                    <a:moveTo>
                      <a:pt x="0" y="0"/>
                    </a:moveTo>
                    <a:lnTo>
                      <a:pt x="5" y="6"/>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37" name="Freeform 325"/>
              <p:cNvSpPr>
                <a:spLocks/>
              </p:cNvSpPr>
              <p:nvPr/>
            </p:nvSpPr>
            <p:spPr bwMode="auto">
              <a:xfrm>
                <a:off x="4792" y="2629"/>
                <a:ext cx="5" cy="6"/>
              </a:xfrm>
              <a:custGeom>
                <a:avLst/>
                <a:gdLst>
                  <a:gd name="T0" fmla="*/ 0 w 5"/>
                  <a:gd name="T1" fmla="*/ 0 h 6"/>
                  <a:gd name="T2" fmla="*/ 5 w 5"/>
                  <a:gd name="T3" fmla="*/ 6 h 6"/>
                  <a:gd name="T4" fmla="*/ 0 w 5"/>
                  <a:gd name="T5" fmla="*/ 0 h 6"/>
                  <a:gd name="T6" fmla="*/ 0 60000 65536"/>
                  <a:gd name="T7" fmla="*/ 0 60000 65536"/>
                  <a:gd name="T8" fmla="*/ 0 60000 65536"/>
                  <a:gd name="T9" fmla="*/ 0 w 5"/>
                  <a:gd name="T10" fmla="*/ 0 h 6"/>
                  <a:gd name="T11" fmla="*/ 5 w 5"/>
                  <a:gd name="T12" fmla="*/ 6 h 6"/>
                </a:gdLst>
                <a:ahLst/>
                <a:cxnLst>
                  <a:cxn ang="T6">
                    <a:pos x="T0" y="T1"/>
                  </a:cxn>
                  <a:cxn ang="T7">
                    <a:pos x="T2" y="T3"/>
                  </a:cxn>
                  <a:cxn ang="T8">
                    <a:pos x="T4" y="T5"/>
                  </a:cxn>
                </a:cxnLst>
                <a:rect l="T9" t="T10" r="T11" b="T12"/>
                <a:pathLst>
                  <a:path w="5" h="6">
                    <a:moveTo>
                      <a:pt x="0" y="0"/>
                    </a:moveTo>
                    <a:lnTo>
                      <a:pt x="5" y="6"/>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38" name="Freeform 326"/>
              <p:cNvSpPr>
                <a:spLocks/>
              </p:cNvSpPr>
              <p:nvPr/>
            </p:nvSpPr>
            <p:spPr bwMode="auto">
              <a:xfrm>
                <a:off x="4797" y="2649"/>
                <a:ext cx="1" cy="8"/>
              </a:xfrm>
              <a:custGeom>
                <a:avLst/>
                <a:gdLst>
                  <a:gd name="T0" fmla="*/ 0 w 1"/>
                  <a:gd name="T1" fmla="*/ 0 h 8"/>
                  <a:gd name="T2" fmla="*/ 0 w 1"/>
                  <a:gd name="T3" fmla="*/ 8 h 8"/>
                  <a:gd name="T4" fmla="*/ 0 w 1"/>
                  <a:gd name="T5" fmla="*/ 0 h 8"/>
                  <a:gd name="T6" fmla="*/ 0 60000 65536"/>
                  <a:gd name="T7" fmla="*/ 0 60000 65536"/>
                  <a:gd name="T8" fmla="*/ 0 60000 65536"/>
                  <a:gd name="T9" fmla="*/ 0 w 1"/>
                  <a:gd name="T10" fmla="*/ 0 h 8"/>
                  <a:gd name="T11" fmla="*/ 1 w 1"/>
                  <a:gd name="T12" fmla="*/ 8 h 8"/>
                </a:gdLst>
                <a:ahLst/>
                <a:cxnLst>
                  <a:cxn ang="T6">
                    <a:pos x="T0" y="T1"/>
                  </a:cxn>
                  <a:cxn ang="T7">
                    <a:pos x="T2" y="T3"/>
                  </a:cxn>
                  <a:cxn ang="T8">
                    <a:pos x="T4" y="T5"/>
                  </a:cxn>
                </a:cxnLst>
                <a:rect l="T9" t="T10" r="T11" b="T12"/>
                <a:pathLst>
                  <a:path w="1" h="8">
                    <a:moveTo>
                      <a:pt x="0" y="0"/>
                    </a:moveTo>
                    <a:lnTo>
                      <a:pt x="0" y="8"/>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39" name="Freeform 327"/>
              <p:cNvSpPr>
                <a:spLocks/>
              </p:cNvSpPr>
              <p:nvPr/>
            </p:nvSpPr>
            <p:spPr bwMode="auto">
              <a:xfrm>
                <a:off x="4797" y="2649"/>
                <a:ext cx="1" cy="8"/>
              </a:xfrm>
              <a:custGeom>
                <a:avLst/>
                <a:gdLst>
                  <a:gd name="T0" fmla="*/ 0 w 1"/>
                  <a:gd name="T1" fmla="*/ 0 h 8"/>
                  <a:gd name="T2" fmla="*/ 0 w 1"/>
                  <a:gd name="T3" fmla="*/ 8 h 8"/>
                  <a:gd name="T4" fmla="*/ 0 w 1"/>
                  <a:gd name="T5" fmla="*/ 0 h 8"/>
                  <a:gd name="T6" fmla="*/ 0 60000 65536"/>
                  <a:gd name="T7" fmla="*/ 0 60000 65536"/>
                  <a:gd name="T8" fmla="*/ 0 60000 65536"/>
                  <a:gd name="T9" fmla="*/ 0 w 1"/>
                  <a:gd name="T10" fmla="*/ 0 h 8"/>
                  <a:gd name="T11" fmla="*/ 1 w 1"/>
                  <a:gd name="T12" fmla="*/ 8 h 8"/>
                </a:gdLst>
                <a:ahLst/>
                <a:cxnLst>
                  <a:cxn ang="T6">
                    <a:pos x="T0" y="T1"/>
                  </a:cxn>
                  <a:cxn ang="T7">
                    <a:pos x="T2" y="T3"/>
                  </a:cxn>
                  <a:cxn ang="T8">
                    <a:pos x="T4" y="T5"/>
                  </a:cxn>
                </a:cxnLst>
                <a:rect l="T9" t="T10" r="T11" b="T12"/>
                <a:pathLst>
                  <a:path w="1" h="8">
                    <a:moveTo>
                      <a:pt x="0" y="0"/>
                    </a:moveTo>
                    <a:lnTo>
                      <a:pt x="0" y="8"/>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40" name="Freeform 328"/>
              <p:cNvSpPr>
                <a:spLocks/>
              </p:cNvSpPr>
              <p:nvPr/>
            </p:nvSpPr>
            <p:spPr bwMode="auto">
              <a:xfrm>
                <a:off x="4804" y="2662"/>
                <a:ext cx="6" cy="22"/>
              </a:xfrm>
              <a:custGeom>
                <a:avLst/>
                <a:gdLst>
                  <a:gd name="T0" fmla="*/ 0 w 6"/>
                  <a:gd name="T1" fmla="*/ 0 h 22"/>
                  <a:gd name="T2" fmla="*/ 6 w 6"/>
                  <a:gd name="T3" fmla="*/ 22 h 22"/>
                  <a:gd name="T4" fmla="*/ 0 w 6"/>
                  <a:gd name="T5" fmla="*/ 0 h 22"/>
                  <a:gd name="T6" fmla="*/ 0 60000 65536"/>
                  <a:gd name="T7" fmla="*/ 0 60000 65536"/>
                  <a:gd name="T8" fmla="*/ 0 60000 65536"/>
                  <a:gd name="T9" fmla="*/ 0 w 6"/>
                  <a:gd name="T10" fmla="*/ 0 h 22"/>
                  <a:gd name="T11" fmla="*/ 6 w 6"/>
                  <a:gd name="T12" fmla="*/ 22 h 22"/>
                </a:gdLst>
                <a:ahLst/>
                <a:cxnLst>
                  <a:cxn ang="T6">
                    <a:pos x="T0" y="T1"/>
                  </a:cxn>
                  <a:cxn ang="T7">
                    <a:pos x="T2" y="T3"/>
                  </a:cxn>
                  <a:cxn ang="T8">
                    <a:pos x="T4" y="T5"/>
                  </a:cxn>
                </a:cxnLst>
                <a:rect l="T9" t="T10" r="T11" b="T12"/>
                <a:pathLst>
                  <a:path w="6" h="22">
                    <a:moveTo>
                      <a:pt x="0" y="0"/>
                    </a:moveTo>
                    <a:lnTo>
                      <a:pt x="6" y="22"/>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41" name="Freeform 329"/>
              <p:cNvSpPr>
                <a:spLocks/>
              </p:cNvSpPr>
              <p:nvPr/>
            </p:nvSpPr>
            <p:spPr bwMode="auto">
              <a:xfrm>
                <a:off x="4804" y="2662"/>
                <a:ext cx="6" cy="22"/>
              </a:xfrm>
              <a:custGeom>
                <a:avLst/>
                <a:gdLst>
                  <a:gd name="T0" fmla="*/ 0 w 6"/>
                  <a:gd name="T1" fmla="*/ 0 h 22"/>
                  <a:gd name="T2" fmla="*/ 6 w 6"/>
                  <a:gd name="T3" fmla="*/ 22 h 22"/>
                  <a:gd name="T4" fmla="*/ 0 w 6"/>
                  <a:gd name="T5" fmla="*/ 0 h 22"/>
                  <a:gd name="T6" fmla="*/ 0 60000 65536"/>
                  <a:gd name="T7" fmla="*/ 0 60000 65536"/>
                  <a:gd name="T8" fmla="*/ 0 60000 65536"/>
                  <a:gd name="T9" fmla="*/ 0 w 6"/>
                  <a:gd name="T10" fmla="*/ 0 h 22"/>
                  <a:gd name="T11" fmla="*/ 6 w 6"/>
                  <a:gd name="T12" fmla="*/ 22 h 22"/>
                </a:gdLst>
                <a:ahLst/>
                <a:cxnLst>
                  <a:cxn ang="T6">
                    <a:pos x="T0" y="T1"/>
                  </a:cxn>
                  <a:cxn ang="T7">
                    <a:pos x="T2" y="T3"/>
                  </a:cxn>
                  <a:cxn ang="T8">
                    <a:pos x="T4" y="T5"/>
                  </a:cxn>
                </a:cxnLst>
                <a:rect l="T9" t="T10" r="T11" b="T12"/>
                <a:pathLst>
                  <a:path w="6" h="22">
                    <a:moveTo>
                      <a:pt x="0" y="0"/>
                    </a:moveTo>
                    <a:lnTo>
                      <a:pt x="6" y="22"/>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42" name="Freeform 330"/>
              <p:cNvSpPr>
                <a:spLocks/>
              </p:cNvSpPr>
              <p:nvPr/>
            </p:nvSpPr>
            <p:spPr bwMode="auto">
              <a:xfrm>
                <a:off x="4810" y="2698"/>
                <a:ext cx="1" cy="5"/>
              </a:xfrm>
              <a:custGeom>
                <a:avLst/>
                <a:gdLst>
                  <a:gd name="T0" fmla="*/ 0 w 1"/>
                  <a:gd name="T1" fmla="*/ 0 h 5"/>
                  <a:gd name="T2" fmla="*/ 0 w 1"/>
                  <a:gd name="T3" fmla="*/ 5 h 5"/>
                  <a:gd name="T4" fmla="*/ 0 w 1"/>
                  <a:gd name="T5" fmla="*/ 0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5"/>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43" name="Freeform 331"/>
              <p:cNvSpPr>
                <a:spLocks/>
              </p:cNvSpPr>
              <p:nvPr/>
            </p:nvSpPr>
            <p:spPr bwMode="auto">
              <a:xfrm>
                <a:off x="4810" y="2698"/>
                <a:ext cx="1" cy="5"/>
              </a:xfrm>
              <a:custGeom>
                <a:avLst/>
                <a:gdLst>
                  <a:gd name="T0" fmla="*/ 0 w 1"/>
                  <a:gd name="T1" fmla="*/ 0 h 5"/>
                  <a:gd name="T2" fmla="*/ 0 w 1"/>
                  <a:gd name="T3" fmla="*/ 5 h 5"/>
                  <a:gd name="T4" fmla="*/ 0 w 1"/>
                  <a:gd name="T5" fmla="*/ 0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5"/>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44" name="Freeform 332"/>
              <p:cNvSpPr>
                <a:spLocks/>
              </p:cNvSpPr>
              <p:nvPr/>
            </p:nvSpPr>
            <p:spPr bwMode="auto">
              <a:xfrm>
                <a:off x="4804" y="2725"/>
                <a:ext cx="6" cy="47"/>
              </a:xfrm>
              <a:custGeom>
                <a:avLst/>
                <a:gdLst>
                  <a:gd name="T0" fmla="*/ 6 w 6"/>
                  <a:gd name="T1" fmla="*/ 0 h 47"/>
                  <a:gd name="T2" fmla="*/ 6 w 6"/>
                  <a:gd name="T3" fmla="*/ 33 h 47"/>
                  <a:gd name="T4" fmla="*/ 0 w 6"/>
                  <a:gd name="T5" fmla="*/ 47 h 47"/>
                  <a:gd name="T6" fmla="*/ 6 w 6"/>
                  <a:gd name="T7" fmla="*/ 0 h 47"/>
                  <a:gd name="T8" fmla="*/ 0 60000 65536"/>
                  <a:gd name="T9" fmla="*/ 0 60000 65536"/>
                  <a:gd name="T10" fmla="*/ 0 60000 65536"/>
                  <a:gd name="T11" fmla="*/ 0 60000 65536"/>
                  <a:gd name="T12" fmla="*/ 0 w 6"/>
                  <a:gd name="T13" fmla="*/ 0 h 47"/>
                  <a:gd name="T14" fmla="*/ 6 w 6"/>
                  <a:gd name="T15" fmla="*/ 47 h 47"/>
                </a:gdLst>
                <a:ahLst/>
                <a:cxnLst>
                  <a:cxn ang="T8">
                    <a:pos x="T0" y="T1"/>
                  </a:cxn>
                  <a:cxn ang="T9">
                    <a:pos x="T2" y="T3"/>
                  </a:cxn>
                  <a:cxn ang="T10">
                    <a:pos x="T4" y="T5"/>
                  </a:cxn>
                  <a:cxn ang="T11">
                    <a:pos x="T6" y="T7"/>
                  </a:cxn>
                </a:cxnLst>
                <a:rect l="T12" t="T13" r="T14" b="T15"/>
                <a:pathLst>
                  <a:path w="6" h="47">
                    <a:moveTo>
                      <a:pt x="6" y="0"/>
                    </a:moveTo>
                    <a:lnTo>
                      <a:pt x="6" y="33"/>
                    </a:lnTo>
                    <a:lnTo>
                      <a:pt x="0" y="47"/>
                    </a:lnTo>
                    <a:lnTo>
                      <a:pt x="6"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45" name="Freeform 333"/>
              <p:cNvSpPr>
                <a:spLocks/>
              </p:cNvSpPr>
              <p:nvPr/>
            </p:nvSpPr>
            <p:spPr bwMode="auto">
              <a:xfrm>
                <a:off x="4804" y="2725"/>
                <a:ext cx="6" cy="47"/>
              </a:xfrm>
              <a:custGeom>
                <a:avLst/>
                <a:gdLst>
                  <a:gd name="T0" fmla="*/ 6 w 6"/>
                  <a:gd name="T1" fmla="*/ 0 h 47"/>
                  <a:gd name="T2" fmla="*/ 6 w 6"/>
                  <a:gd name="T3" fmla="*/ 33 h 47"/>
                  <a:gd name="T4" fmla="*/ 0 w 6"/>
                  <a:gd name="T5" fmla="*/ 47 h 47"/>
                  <a:gd name="T6" fmla="*/ 6 w 6"/>
                  <a:gd name="T7" fmla="*/ 0 h 47"/>
                  <a:gd name="T8" fmla="*/ 0 60000 65536"/>
                  <a:gd name="T9" fmla="*/ 0 60000 65536"/>
                  <a:gd name="T10" fmla="*/ 0 60000 65536"/>
                  <a:gd name="T11" fmla="*/ 0 60000 65536"/>
                  <a:gd name="T12" fmla="*/ 0 w 6"/>
                  <a:gd name="T13" fmla="*/ 0 h 47"/>
                  <a:gd name="T14" fmla="*/ 6 w 6"/>
                  <a:gd name="T15" fmla="*/ 47 h 47"/>
                </a:gdLst>
                <a:ahLst/>
                <a:cxnLst>
                  <a:cxn ang="T8">
                    <a:pos x="T0" y="T1"/>
                  </a:cxn>
                  <a:cxn ang="T9">
                    <a:pos x="T2" y="T3"/>
                  </a:cxn>
                  <a:cxn ang="T10">
                    <a:pos x="T4" y="T5"/>
                  </a:cxn>
                  <a:cxn ang="T11">
                    <a:pos x="T6" y="T7"/>
                  </a:cxn>
                </a:cxnLst>
                <a:rect l="T12" t="T13" r="T14" b="T15"/>
                <a:pathLst>
                  <a:path w="6" h="47">
                    <a:moveTo>
                      <a:pt x="6" y="0"/>
                    </a:moveTo>
                    <a:lnTo>
                      <a:pt x="6" y="33"/>
                    </a:lnTo>
                    <a:lnTo>
                      <a:pt x="0" y="47"/>
                    </a:lnTo>
                    <a:lnTo>
                      <a:pt x="6"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46" name="Freeform 334"/>
              <p:cNvSpPr>
                <a:spLocks/>
              </p:cNvSpPr>
              <p:nvPr/>
            </p:nvSpPr>
            <p:spPr bwMode="auto">
              <a:xfrm>
                <a:off x="4785" y="2799"/>
                <a:ext cx="7" cy="14"/>
              </a:xfrm>
              <a:custGeom>
                <a:avLst/>
                <a:gdLst>
                  <a:gd name="T0" fmla="*/ 0 w 7"/>
                  <a:gd name="T1" fmla="*/ 0 h 14"/>
                  <a:gd name="T2" fmla="*/ 7 w 7"/>
                  <a:gd name="T3" fmla="*/ 0 h 14"/>
                  <a:gd name="T4" fmla="*/ 0 w 7"/>
                  <a:gd name="T5" fmla="*/ 14 h 14"/>
                  <a:gd name="T6" fmla="*/ 0 w 7"/>
                  <a:gd name="T7" fmla="*/ 0 h 14"/>
                  <a:gd name="T8" fmla="*/ 0 60000 65536"/>
                  <a:gd name="T9" fmla="*/ 0 60000 65536"/>
                  <a:gd name="T10" fmla="*/ 0 60000 65536"/>
                  <a:gd name="T11" fmla="*/ 0 60000 65536"/>
                  <a:gd name="T12" fmla="*/ 0 w 7"/>
                  <a:gd name="T13" fmla="*/ 0 h 14"/>
                  <a:gd name="T14" fmla="*/ 7 w 7"/>
                  <a:gd name="T15" fmla="*/ 14 h 14"/>
                </a:gdLst>
                <a:ahLst/>
                <a:cxnLst>
                  <a:cxn ang="T8">
                    <a:pos x="T0" y="T1"/>
                  </a:cxn>
                  <a:cxn ang="T9">
                    <a:pos x="T2" y="T3"/>
                  </a:cxn>
                  <a:cxn ang="T10">
                    <a:pos x="T4" y="T5"/>
                  </a:cxn>
                  <a:cxn ang="T11">
                    <a:pos x="T6" y="T7"/>
                  </a:cxn>
                </a:cxnLst>
                <a:rect l="T12" t="T13" r="T14" b="T15"/>
                <a:pathLst>
                  <a:path w="7" h="14">
                    <a:moveTo>
                      <a:pt x="0" y="0"/>
                    </a:moveTo>
                    <a:lnTo>
                      <a:pt x="7" y="0"/>
                    </a:lnTo>
                    <a:lnTo>
                      <a:pt x="0" y="14"/>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47" name="Freeform 335"/>
              <p:cNvSpPr>
                <a:spLocks/>
              </p:cNvSpPr>
              <p:nvPr/>
            </p:nvSpPr>
            <p:spPr bwMode="auto">
              <a:xfrm>
                <a:off x="4785" y="2799"/>
                <a:ext cx="7" cy="14"/>
              </a:xfrm>
              <a:custGeom>
                <a:avLst/>
                <a:gdLst>
                  <a:gd name="T0" fmla="*/ 0 w 7"/>
                  <a:gd name="T1" fmla="*/ 0 h 14"/>
                  <a:gd name="T2" fmla="*/ 7 w 7"/>
                  <a:gd name="T3" fmla="*/ 0 h 14"/>
                  <a:gd name="T4" fmla="*/ 0 w 7"/>
                  <a:gd name="T5" fmla="*/ 14 h 14"/>
                  <a:gd name="T6" fmla="*/ 0 w 7"/>
                  <a:gd name="T7" fmla="*/ 0 h 14"/>
                  <a:gd name="T8" fmla="*/ 0 60000 65536"/>
                  <a:gd name="T9" fmla="*/ 0 60000 65536"/>
                  <a:gd name="T10" fmla="*/ 0 60000 65536"/>
                  <a:gd name="T11" fmla="*/ 0 60000 65536"/>
                  <a:gd name="T12" fmla="*/ 0 w 7"/>
                  <a:gd name="T13" fmla="*/ 0 h 14"/>
                  <a:gd name="T14" fmla="*/ 7 w 7"/>
                  <a:gd name="T15" fmla="*/ 14 h 14"/>
                </a:gdLst>
                <a:ahLst/>
                <a:cxnLst>
                  <a:cxn ang="T8">
                    <a:pos x="T0" y="T1"/>
                  </a:cxn>
                  <a:cxn ang="T9">
                    <a:pos x="T2" y="T3"/>
                  </a:cxn>
                  <a:cxn ang="T10">
                    <a:pos x="T4" y="T5"/>
                  </a:cxn>
                  <a:cxn ang="T11">
                    <a:pos x="T6" y="T7"/>
                  </a:cxn>
                </a:cxnLst>
                <a:rect l="T12" t="T13" r="T14" b="T15"/>
                <a:pathLst>
                  <a:path w="7" h="14">
                    <a:moveTo>
                      <a:pt x="0" y="0"/>
                    </a:moveTo>
                    <a:lnTo>
                      <a:pt x="7" y="0"/>
                    </a:lnTo>
                    <a:lnTo>
                      <a:pt x="0" y="14"/>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48" name="Freeform 336"/>
              <p:cNvSpPr>
                <a:spLocks/>
              </p:cNvSpPr>
              <p:nvPr/>
            </p:nvSpPr>
            <p:spPr bwMode="auto">
              <a:xfrm>
                <a:off x="4879" y="2088"/>
                <a:ext cx="138" cy="74"/>
              </a:xfrm>
              <a:custGeom>
                <a:avLst/>
                <a:gdLst>
                  <a:gd name="T0" fmla="*/ 0 w 138"/>
                  <a:gd name="T1" fmla="*/ 6 h 74"/>
                  <a:gd name="T2" fmla="*/ 50 w 138"/>
                  <a:gd name="T3" fmla="*/ 60 h 74"/>
                  <a:gd name="T4" fmla="*/ 107 w 138"/>
                  <a:gd name="T5" fmla="*/ 68 h 74"/>
                  <a:gd name="T6" fmla="*/ 107 w 138"/>
                  <a:gd name="T7" fmla="*/ 74 h 74"/>
                  <a:gd name="T8" fmla="*/ 132 w 138"/>
                  <a:gd name="T9" fmla="*/ 60 h 74"/>
                  <a:gd name="T10" fmla="*/ 132 w 138"/>
                  <a:gd name="T11" fmla="*/ 54 h 74"/>
                  <a:gd name="T12" fmla="*/ 138 w 138"/>
                  <a:gd name="T13" fmla="*/ 41 h 74"/>
                  <a:gd name="T14" fmla="*/ 132 w 138"/>
                  <a:gd name="T15" fmla="*/ 33 h 74"/>
                  <a:gd name="T16" fmla="*/ 132 w 138"/>
                  <a:gd name="T17" fmla="*/ 27 h 74"/>
                  <a:gd name="T18" fmla="*/ 100 w 138"/>
                  <a:gd name="T19" fmla="*/ 27 h 74"/>
                  <a:gd name="T20" fmla="*/ 75 w 138"/>
                  <a:gd name="T21" fmla="*/ 13 h 74"/>
                  <a:gd name="T22" fmla="*/ 63 w 138"/>
                  <a:gd name="T23" fmla="*/ 13 h 74"/>
                  <a:gd name="T24" fmla="*/ 57 w 138"/>
                  <a:gd name="T25" fmla="*/ 19 h 74"/>
                  <a:gd name="T26" fmla="*/ 70 w 138"/>
                  <a:gd name="T27" fmla="*/ 27 h 74"/>
                  <a:gd name="T28" fmla="*/ 82 w 138"/>
                  <a:gd name="T29" fmla="*/ 27 h 74"/>
                  <a:gd name="T30" fmla="*/ 57 w 138"/>
                  <a:gd name="T31" fmla="*/ 27 h 74"/>
                  <a:gd name="T32" fmla="*/ 20 w 138"/>
                  <a:gd name="T33" fmla="*/ 0 h 74"/>
                  <a:gd name="T34" fmla="*/ 0 w 138"/>
                  <a:gd name="T35" fmla="*/ 0 h 74"/>
                  <a:gd name="T36" fmla="*/ 0 w 138"/>
                  <a:gd name="T37" fmla="*/ 6 h 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8"/>
                  <a:gd name="T58" fmla="*/ 0 h 74"/>
                  <a:gd name="T59" fmla="*/ 138 w 138"/>
                  <a:gd name="T60" fmla="*/ 74 h 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8" h="74">
                    <a:moveTo>
                      <a:pt x="0" y="6"/>
                    </a:moveTo>
                    <a:lnTo>
                      <a:pt x="50" y="60"/>
                    </a:lnTo>
                    <a:lnTo>
                      <a:pt x="107" y="68"/>
                    </a:lnTo>
                    <a:lnTo>
                      <a:pt x="107" y="74"/>
                    </a:lnTo>
                    <a:lnTo>
                      <a:pt x="132" y="60"/>
                    </a:lnTo>
                    <a:lnTo>
                      <a:pt x="132" y="54"/>
                    </a:lnTo>
                    <a:lnTo>
                      <a:pt x="138" y="41"/>
                    </a:lnTo>
                    <a:lnTo>
                      <a:pt x="132" y="33"/>
                    </a:lnTo>
                    <a:lnTo>
                      <a:pt x="132" y="27"/>
                    </a:lnTo>
                    <a:lnTo>
                      <a:pt x="100" y="27"/>
                    </a:lnTo>
                    <a:lnTo>
                      <a:pt x="75" y="13"/>
                    </a:lnTo>
                    <a:lnTo>
                      <a:pt x="63" y="13"/>
                    </a:lnTo>
                    <a:lnTo>
                      <a:pt x="57" y="19"/>
                    </a:lnTo>
                    <a:lnTo>
                      <a:pt x="70" y="27"/>
                    </a:lnTo>
                    <a:lnTo>
                      <a:pt x="82" y="27"/>
                    </a:lnTo>
                    <a:lnTo>
                      <a:pt x="57" y="27"/>
                    </a:lnTo>
                    <a:lnTo>
                      <a:pt x="20" y="0"/>
                    </a:lnTo>
                    <a:lnTo>
                      <a:pt x="0" y="0"/>
                    </a:lnTo>
                    <a:lnTo>
                      <a:pt x="0" y="6"/>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49" name="Freeform 337"/>
              <p:cNvSpPr>
                <a:spLocks/>
              </p:cNvSpPr>
              <p:nvPr/>
            </p:nvSpPr>
            <p:spPr bwMode="auto">
              <a:xfrm>
                <a:off x="4879" y="2088"/>
                <a:ext cx="138" cy="74"/>
              </a:xfrm>
              <a:custGeom>
                <a:avLst/>
                <a:gdLst>
                  <a:gd name="T0" fmla="*/ 0 w 138"/>
                  <a:gd name="T1" fmla="*/ 6 h 74"/>
                  <a:gd name="T2" fmla="*/ 50 w 138"/>
                  <a:gd name="T3" fmla="*/ 60 h 74"/>
                  <a:gd name="T4" fmla="*/ 107 w 138"/>
                  <a:gd name="T5" fmla="*/ 68 h 74"/>
                  <a:gd name="T6" fmla="*/ 107 w 138"/>
                  <a:gd name="T7" fmla="*/ 74 h 74"/>
                  <a:gd name="T8" fmla="*/ 132 w 138"/>
                  <a:gd name="T9" fmla="*/ 60 h 74"/>
                  <a:gd name="T10" fmla="*/ 132 w 138"/>
                  <a:gd name="T11" fmla="*/ 54 h 74"/>
                  <a:gd name="T12" fmla="*/ 138 w 138"/>
                  <a:gd name="T13" fmla="*/ 41 h 74"/>
                  <a:gd name="T14" fmla="*/ 132 w 138"/>
                  <a:gd name="T15" fmla="*/ 33 h 74"/>
                  <a:gd name="T16" fmla="*/ 132 w 138"/>
                  <a:gd name="T17" fmla="*/ 27 h 74"/>
                  <a:gd name="T18" fmla="*/ 100 w 138"/>
                  <a:gd name="T19" fmla="*/ 27 h 74"/>
                  <a:gd name="T20" fmla="*/ 75 w 138"/>
                  <a:gd name="T21" fmla="*/ 13 h 74"/>
                  <a:gd name="T22" fmla="*/ 63 w 138"/>
                  <a:gd name="T23" fmla="*/ 13 h 74"/>
                  <a:gd name="T24" fmla="*/ 57 w 138"/>
                  <a:gd name="T25" fmla="*/ 19 h 74"/>
                  <a:gd name="T26" fmla="*/ 70 w 138"/>
                  <a:gd name="T27" fmla="*/ 27 h 74"/>
                  <a:gd name="T28" fmla="*/ 82 w 138"/>
                  <a:gd name="T29" fmla="*/ 27 h 74"/>
                  <a:gd name="T30" fmla="*/ 57 w 138"/>
                  <a:gd name="T31" fmla="*/ 27 h 74"/>
                  <a:gd name="T32" fmla="*/ 20 w 138"/>
                  <a:gd name="T33" fmla="*/ 0 h 74"/>
                  <a:gd name="T34" fmla="*/ 0 w 138"/>
                  <a:gd name="T35" fmla="*/ 0 h 74"/>
                  <a:gd name="T36" fmla="*/ 0 w 138"/>
                  <a:gd name="T37" fmla="*/ 6 h 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38"/>
                  <a:gd name="T58" fmla="*/ 0 h 74"/>
                  <a:gd name="T59" fmla="*/ 138 w 138"/>
                  <a:gd name="T60" fmla="*/ 74 h 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38" h="74">
                    <a:moveTo>
                      <a:pt x="0" y="6"/>
                    </a:moveTo>
                    <a:lnTo>
                      <a:pt x="50" y="60"/>
                    </a:lnTo>
                    <a:lnTo>
                      <a:pt x="107" y="68"/>
                    </a:lnTo>
                    <a:lnTo>
                      <a:pt x="107" y="74"/>
                    </a:lnTo>
                    <a:lnTo>
                      <a:pt x="132" y="60"/>
                    </a:lnTo>
                    <a:lnTo>
                      <a:pt x="132" y="54"/>
                    </a:lnTo>
                    <a:lnTo>
                      <a:pt x="138" y="41"/>
                    </a:lnTo>
                    <a:lnTo>
                      <a:pt x="132" y="33"/>
                    </a:lnTo>
                    <a:lnTo>
                      <a:pt x="132" y="27"/>
                    </a:lnTo>
                    <a:lnTo>
                      <a:pt x="100" y="27"/>
                    </a:lnTo>
                    <a:lnTo>
                      <a:pt x="75" y="13"/>
                    </a:lnTo>
                    <a:lnTo>
                      <a:pt x="63" y="13"/>
                    </a:lnTo>
                    <a:lnTo>
                      <a:pt x="57" y="19"/>
                    </a:lnTo>
                    <a:lnTo>
                      <a:pt x="70" y="27"/>
                    </a:lnTo>
                    <a:lnTo>
                      <a:pt x="82" y="27"/>
                    </a:lnTo>
                    <a:lnTo>
                      <a:pt x="57" y="27"/>
                    </a:lnTo>
                    <a:lnTo>
                      <a:pt x="20" y="0"/>
                    </a:lnTo>
                    <a:lnTo>
                      <a:pt x="0" y="0"/>
                    </a:lnTo>
                    <a:lnTo>
                      <a:pt x="0" y="6"/>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50" name="Freeform 338"/>
              <p:cNvSpPr>
                <a:spLocks/>
              </p:cNvSpPr>
              <p:nvPr/>
            </p:nvSpPr>
            <p:spPr bwMode="auto">
              <a:xfrm>
                <a:off x="4986" y="2115"/>
                <a:ext cx="75" cy="219"/>
              </a:xfrm>
              <a:custGeom>
                <a:avLst/>
                <a:gdLst>
                  <a:gd name="T0" fmla="*/ 43 w 75"/>
                  <a:gd name="T1" fmla="*/ 6 h 219"/>
                  <a:gd name="T2" fmla="*/ 31 w 75"/>
                  <a:gd name="T3" fmla="*/ 0 h 219"/>
                  <a:gd name="T4" fmla="*/ 18 w 75"/>
                  <a:gd name="T5" fmla="*/ 6 h 219"/>
                  <a:gd name="T6" fmla="*/ 38 w 75"/>
                  <a:gd name="T7" fmla="*/ 14 h 219"/>
                  <a:gd name="T8" fmla="*/ 38 w 75"/>
                  <a:gd name="T9" fmla="*/ 33 h 219"/>
                  <a:gd name="T10" fmla="*/ 18 w 75"/>
                  <a:gd name="T11" fmla="*/ 27 h 219"/>
                  <a:gd name="T12" fmla="*/ 18 w 75"/>
                  <a:gd name="T13" fmla="*/ 41 h 219"/>
                  <a:gd name="T14" fmla="*/ 13 w 75"/>
                  <a:gd name="T15" fmla="*/ 55 h 219"/>
                  <a:gd name="T16" fmla="*/ 6 w 75"/>
                  <a:gd name="T17" fmla="*/ 55 h 219"/>
                  <a:gd name="T18" fmla="*/ 6 w 75"/>
                  <a:gd name="T19" fmla="*/ 61 h 219"/>
                  <a:gd name="T20" fmla="*/ 0 w 75"/>
                  <a:gd name="T21" fmla="*/ 61 h 219"/>
                  <a:gd name="T22" fmla="*/ 13 w 75"/>
                  <a:gd name="T23" fmla="*/ 74 h 219"/>
                  <a:gd name="T24" fmla="*/ 13 w 75"/>
                  <a:gd name="T25" fmla="*/ 88 h 219"/>
                  <a:gd name="T26" fmla="*/ 50 w 75"/>
                  <a:gd name="T27" fmla="*/ 184 h 219"/>
                  <a:gd name="T28" fmla="*/ 50 w 75"/>
                  <a:gd name="T29" fmla="*/ 197 h 219"/>
                  <a:gd name="T30" fmla="*/ 56 w 75"/>
                  <a:gd name="T31" fmla="*/ 197 h 219"/>
                  <a:gd name="T32" fmla="*/ 63 w 75"/>
                  <a:gd name="T33" fmla="*/ 219 h 219"/>
                  <a:gd name="T34" fmla="*/ 75 w 75"/>
                  <a:gd name="T35" fmla="*/ 219 h 219"/>
                  <a:gd name="T36" fmla="*/ 75 w 75"/>
                  <a:gd name="T37" fmla="*/ 123 h 219"/>
                  <a:gd name="T38" fmla="*/ 63 w 75"/>
                  <a:gd name="T39" fmla="*/ 68 h 219"/>
                  <a:gd name="T40" fmla="*/ 63 w 75"/>
                  <a:gd name="T41" fmla="*/ 55 h 219"/>
                  <a:gd name="T42" fmla="*/ 43 w 75"/>
                  <a:gd name="T43" fmla="*/ 6 h 2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5"/>
                  <a:gd name="T67" fmla="*/ 0 h 219"/>
                  <a:gd name="T68" fmla="*/ 75 w 75"/>
                  <a:gd name="T69" fmla="*/ 219 h 2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5" h="219">
                    <a:moveTo>
                      <a:pt x="43" y="6"/>
                    </a:moveTo>
                    <a:lnTo>
                      <a:pt x="31" y="0"/>
                    </a:lnTo>
                    <a:lnTo>
                      <a:pt x="18" y="6"/>
                    </a:lnTo>
                    <a:lnTo>
                      <a:pt x="38" y="14"/>
                    </a:lnTo>
                    <a:lnTo>
                      <a:pt x="38" y="33"/>
                    </a:lnTo>
                    <a:lnTo>
                      <a:pt x="18" y="27"/>
                    </a:lnTo>
                    <a:lnTo>
                      <a:pt x="18" y="41"/>
                    </a:lnTo>
                    <a:lnTo>
                      <a:pt x="13" y="55"/>
                    </a:lnTo>
                    <a:lnTo>
                      <a:pt x="6" y="55"/>
                    </a:lnTo>
                    <a:lnTo>
                      <a:pt x="6" y="61"/>
                    </a:lnTo>
                    <a:lnTo>
                      <a:pt x="0" y="61"/>
                    </a:lnTo>
                    <a:lnTo>
                      <a:pt x="13" y="74"/>
                    </a:lnTo>
                    <a:lnTo>
                      <a:pt x="13" y="88"/>
                    </a:lnTo>
                    <a:lnTo>
                      <a:pt x="50" y="184"/>
                    </a:lnTo>
                    <a:lnTo>
                      <a:pt x="50" y="197"/>
                    </a:lnTo>
                    <a:lnTo>
                      <a:pt x="56" y="197"/>
                    </a:lnTo>
                    <a:lnTo>
                      <a:pt x="63" y="219"/>
                    </a:lnTo>
                    <a:lnTo>
                      <a:pt x="75" y="219"/>
                    </a:lnTo>
                    <a:lnTo>
                      <a:pt x="75" y="123"/>
                    </a:lnTo>
                    <a:lnTo>
                      <a:pt x="63" y="68"/>
                    </a:lnTo>
                    <a:lnTo>
                      <a:pt x="63" y="55"/>
                    </a:lnTo>
                    <a:lnTo>
                      <a:pt x="43" y="6"/>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51" name="Freeform 339"/>
              <p:cNvSpPr>
                <a:spLocks/>
              </p:cNvSpPr>
              <p:nvPr/>
            </p:nvSpPr>
            <p:spPr bwMode="auto">
              <a:xfrm>
                <a:off x="4986" y="2115"/>
                <a:ext cx="75" cy="219"/>
              </a:xfrm>
              <a:custGeom>
                <a:avLst/>
                <a:gdLst>
                  <a:gd name="T0" fmla="*/ 43 w 75"/>
                  <a:gd name="T1" fmla="*/ 6 h 219"/>
                  <a:gd name="T2" fmla="*/ 31 w 75"/>
                  <a:gd name="T3" fmla="*/ 0 h 219"/>
                  <a:gd name="T4" fmla="*/ 18 w 75"/>
                  <a:gd name="T5" fmla="*/ 6 h 219"/>
                  <a:gd name="T6" fmla="*/ 38 w 75"/>
                  <a:gd name="T7" fmla="*/ 14 h 219"/>
                  <a:gd name="T8" fmla="*/ 38 w 75"/>
                  <a:gd name="T9" fmla="*/ 33 h 219"/>
                  <a:gd name="T10" fmla="*/ 18 w 75"/>
                  <a:gd name="T11" fmla="*/ 27 h 219"/>
                  <a:gd name="T12" fmla="*/ 18 w 75"/>
                  <a:gd name="T13" fmla="*/ 41 h 219"/>
                  <a:gd name="T14" fmla="*/ 13 w 75"/>
                  <a:gd name="T15" fmla="*/ 55 h 219"/>
                  <a:gd name="T16" fmla="*/ 6 w 75"/>
                  <a:gd name="T17" fmla="*/ 55 h 219"/>
                  <a:gd name="T18" fmla="*/ 6 w 75"/>
                  <a:gd name="T19" fmla="*/ 61 h 219"/>
                  <a:gd name="T20" fmla="*/ 0 w 75"/>
                  <a:gd name="T21" fmla="*/ 61 h 219"/>
                  <a:gd name="T22" fmla="*/ 13 w 75"/>
                  <a:gd name="T23" fmla="*/ 74 h 219"/>
                  <a:gd name="T24" fmla="*/ 13 w 75"/>
                  <a:gd name="T25" fmla="*/ 88 h 219"/>
                  <a:gd name="T26" fmla="*/ 50 w 75"/>
                  <a:gd name="T27" fmla="*/ 184 h 219"/>
                  <a:gd name="T28" fmla="*/ 50 w 75"/>
                  <a:gd name="T29" fmla="*/ 197 h 219"/>
                  <a:gd name="T30" fmla="*/ 56 w 75"/>
                  <a:gd name="T31" fmla="*/ 197 h 219"/>
                  <a:gd name="T32" fmla="*/ 63 w 75"/>
                  <a:gd name="T33" fmla="*/ 219 h 219"/>
                  <a:gd name="T34" fmla="*/ 75 w 75"/>
                  <a:gd name="T35" fmla="*/ 219 h 219"/>
                  <a:gd name="T36" fmla="*/ 75 w 75"/>
                  <a:gd name="T37" fmla="*/ 123 h 219"/>
                  <a:gd name="T38" fmla="*/ 63 w 75"/>
                  <a:gd name="T39" fmla="*/ 68 h 219"/>
                  <a:gd name="T40" fmla="*/ 63 w 75"/>
                  <a:gd name="T41" fmla="*/ 55 h 219"/>
                  <a:gd name="T42" fmla="*/ 43 w 75"/>
                  <a:gd name="T43" fmla="*/ 6 h 2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5"/>
                  <a:gd name="T67" fmla="*/ 0 h 219"/>
                  <a:gd name="T68" fmla="*/ 75 w 75"/>
                  <a:gd name="T69" fmla="*/ 219 h 21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5" h="219">
                    <a:moveTo>
                      <a:pt x="43" y="6"/>
                    </a:moveTo>
                    <a:lnTo>
                      <a:pt x="31" y="0"/>
                    </a:lnTo>
                    <a:lnTo>
                      <a:pt x="18" y="6"/>
                    </a:lnTo>
                    <a:lnTo>
                      <a:pt x="38" y="14"/>
                    </a:lnTo>
                    <a:lnTo>
                      <a:pt x="38" y="33"/>
                    </a:lnTo>
                    <a:lnTo>
                      <a:pt x="18" y="27"/>
                    </a:lnTo>
                    <a:lnTo>
                      <a:pt x="18" y="41"/>
                    </a:lnTo>
                    <a:lnTo>
                      <a:pt x="13" y="55"/>
                    </a:lnTo>
                    <a:lnTo>
                      <a:pt x="6" y="55"/>
                    </a:lnTo>
                    <a:lnTo>
                      <a:pt x="6" y="61"/>
                    </a:lnTo>
                    <a:lnTo>
                      <a:pt x="0" y="61"/>
                    </a:lnTo>
                    <a:lnTo>
                      <a:pt x="13" y="74"/>
                    </a:lnTo>
                    <a:lnTo>
                      <a:pt x="13" y="88"/>
                    </a:lnTo>
                    <a:lnTo>
                      <a:pt x="50" y="184"/>
                    </a:lnTo>
                    <a:lnTo>
                      <a:pt x="50" y="197"/>
                    </a:lnTo>
                    <a:lnTo>
                      <a:pt x="56" y="197"/>
                    </a:lnTo>
                    <a:lnTo>
                      <a:pt x="63" y="219"/>
                    </a:lnTo>
                    <a:lnTo>
                      <a:pt x="75" y="219"/>
                    </a:lnTo>
                    <a:lnTo>
                      <a:pt x="75" y="123"/>
                    </a:lnTo>
                    <a:lnTo>
                      <a:pt x="63" y="68"/>
                    </a:lnTo>
                    <a:lnTo>
                      <a:pt x="63" y="55"/>
                    </a:lnTo>
                    <a:lnTo>
                      <a:pt x="43" y="6"/>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52" name="Freeform 340"/>
              <p:cNvSpPr>
                <a:spLocks/>
              </p:cNvSpPr>
              <p:nvPr/>
            </p:nvSpPr>
            <p:spPr bwMode="auto">
              <a:xfrm>
                <a:off x="4986" y="2662"/>
                <a:ext cx="13" cy="8"/>
              </a:xfrm>
              <a:custGeom>
                <a:avLst/>
                <a:gdLst>
                  <a:gd name="T0" fmla="*/ 0 w 13"/>
                  <a:gd name="T1" fmla="*/ 0 h 8"/>
                  <a:gd name="T2" fmla="*/ 6 w 13"/>
                  <a:gd name="T3" fmla="*/ 8 h 8"/>
                  <a:gd name="T4" fmla="*/ 13 w 13"/>
                  <a:gd name="T5" fmla="*/ 0 h 8"/>
                  <a:gd name="T6" fmla="*/ 0 w 13"/>
                  <a:gd name="T7" fmla="*/ 0 h 8"/>
                  <a:gd name="T8" fmla="*/ 0 60000 65536"/>
                  <a:gd name="T9" fmla="*/ 0 60000 65536"/>
                  <a:gd name="T10" fmla="*/ 0 60000 65536"/>
                  <a:gd name="T11" fmla="*/ 0 60000 65536"/>
                  <a:gd name="T12" fmla="*/ 0 w 13"/>
                  <a:gd name="T13" fmla="*/ 0 h 8"/>
                  <a:gd name="T14" fmla="*/ 13 w 13"/>
                  <a:gd name="T15" fmla="*/ 8 h 8"/>
                </a:gdLst>
                <a:ahLst/>
                <a:cxnLst>
                  <a:cxn ang="T8">
                    <a:pos x="T0" y="T1"/>
                  </a:cxn>
                  <a:cxn ang="T9">
                    <a:pos x="T2" y="T3"/>
                  </a:cxn>
                  <a:cxn ang="T10">
                    <a:pos x="T4" y="T5"/>
                  </a:cxn>
                  <a:cxn ang="T11">
                    <a:pos x="T6" y="T7"/>
                  </a:cxn>
                </a:cxnLst>
                <a:rect l="T12" t="T13" r="T14" b="T15"/>
                <a:pathLst>
                  <a:path w="13" h="8">
                    <a:moveTo>
                      <a:pt x="0" y="0"/>
                    </a:moveTo>
                    <a:lnTo>
                      <a:pt x="6" y="8"/>
                    </a:lnTo>
                    <a:lnTo>
                      <a:pt x="13" y="0"/>
                    </a:lnTo>
                    <a:lnTo>
                      <a:pt x="0" y="0"/>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53" name="Freeform 341"/>
              <p:cNvSpPr>
                <a:spLocks/>
              </p:cNvSpPr>
              <p:nvPr/>
            </p:nvSpPr>
            <p:spPr bwMode="auto">
              <a:xfrm>
                <a:off x="4986" y="2662"/>
                <a:ext cx="13" cy="8"/>
              </a:xfrm>
              <a:custGeom>
                <a:avLst/>
                <a:gdLst>
                  <a:gd name="T0" fmla="*/ 0 w 13"/>
                  <a:gd name="T1" fmla="*/ 0 h 8"/>
                  <a:gd name="T2" fmla="*/ 6 w 13"/>
                  <a:gd name="T3" fmla="*/ 8 h 8"/>
                  <a:gd name="T4" fmla="*/ 13 w 13"/>
                  <a:gd name="T5" fmla="*/ 0 h 8"/>
                  <a:gd name="T6" fmla="*/ 0 w 13"/>
                  <a:gd name="T7" fmla="*/ 0 h 8"/>
                  <a:gd name="T8" fmla="*/ 0 60000 65536"/>
                  <a:gd name="T9" fmla="*/ 0 60000 65536"/>
                  <a:gd name="T10" fmla="*/ 0 60000 65536"/>
                  <a:gd name="T11" fmla="*/ 0 60000 65536"/>
                  <a:gd name="T12" fmla="*/ 0 w 13"/>
                  <a:gd name="T13" fmla="*/ 0 h 8"/>
                  <a:gd name="T14" fmla="*/ 13 w 13"/>
                  <a:gd name="T15" fmla="*/ 8 h 8"/>
                </a:gdLst>
                <a:ahLst/>
                <a:cxnLst>
                  <a:cxn ang="T8">
                    <a:pos x="T0" y="T1"/>
                  </a:cxn>
                  <a:cxn ang="T9">
                    <a:pos x="T2" y="T3"/>
                  </a:cxn>
                  <a:cxn ang="T10">
                    <a:pos x="T4" y="T5"/>
                  </a:cxn>
                  <a:cxn ang="T11">
                    <a:pos x="T6" y="T7"/>
                  </a:cxn>
                </a:cxnLst>
                <a:rect l="T12" t="T13" r="T14" b="T15"/>
                <a:pathLst>
                  <a:path w="13" h="8">
                    <a:moveTo>
                      <a:pt x="0" y="0"/>
                    </a:moveTo>
                    <a:lnTo>
                      <a:pt x="6" y="8"/>
                    </a:lnTo>
                    <a:lnTo>
                      <a:pt x="13" y="0"/>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54" name="Freeform 342"/>
              <p:cNvSpPr>
                <a:spLocks/>
              </p:cNvSpPr>
              <p:nvPr/>
            </p:nvSpPr>
            <p:spPr bwMode="auto">
              <a:xfrm>
                <a:off x="4961" y="2684"/>
                <a:ext cx="6" cy="14"/>
              </a:xfrm>
              <a:custGeom>
                <a:avLst/>
                <a:gdLst>
                  <a:gd name="T0" fmla="*/ 0 w 6"/>
                  <a:gd name="T1" fmla="*/ 6 h 14"/>
                  <a:gd name="T2" fmla="*/ 6 w 6"/>
                  <a:gd name="T3" fmla="*/ 14 h 14"/>
                  <a:gd name="T4" fmla="*/ 6 w 6"/>
                  <a:gd name="T5" fmla="*/ 0 h 14"/>
                  <a:gd name="T6" fmla="*/ 0 w 6"/>
                  <a:gd name="T7" fmla="*/ 6 h 14"/>
                  <a:gd name="T8" fmla="*/ 0 60000 65536"/>
                  <a:gd name="T9" fmla="*/ 0 60000 65536"/>
                  <a:gd name="T10" fmla="*/ 0 60000 65536"/>
                  <a:gd name="T11" fmla="*/ 0 60000 65536"/>
                  <a:gd name="T12" fmla="*/ 0 w 6"/>
                  <a:gd name="T13" fmla="*/ 0 h 14"/>
                  <a:gd name="T14" fmla="*/ 6 w 6"/>
                  <a:gd name="T15" fmla="*/ 14 h 14"/>
                </a:gdLst>
                <a:ahLst/>
                <a:cxnLst>
                  <a:cxn ang="T8">
                    <a:pos x="T0" y="T1"/>
                  </a:cxn>
                  <a:cxn ang="T9">
                    <a:pos x="T2" y="T3"/>
                  </a:cxn>
                  <a:cxn ang="T10">
                    <a:pos x="T4" y="T5"/>
                  </a:cxn>
                  <a:cxn ang="T11">
                    <a:pos x="T6" y="T7"/>
                  </a:cxn>
                </a:cxnLst>
                <a:rect l="T12" t="T13" r="T14" b="T15"/>
                <a:pathLst>
                  <a:path w="6" h="14">
                    <a:moveTo>
                      <a:pt x="0" y="6"/>
                    </a:moveTo>
                    <a:lnTo>
                      <a:pt x="6" y="14"/>
                    </a:lnTo>
                    <a:lnTo>
                      <a:pt x="6" y="0"/>
                    </a:lnTo>
                    <a:lnTo>
                      <a:pt x="0" y="6"/>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55" name="Freeform 343"/>
              <p:cNvSpPr>
                <a:spLocks/>
              </p:cNvSpPr>
              <p:nvPr/>
            </p:nvSpPr>
            <p:spPr bwMode="auto">
              <a:xfrm>
                <a:off x="4961" y="2684"/>
                <a:ext cx="6" cy="14"/>
              </a:xfrm>
              <a:custGeom>
                <a:avLst/>
                <a:gdLst>
                  <a:gd name="T0" fmla="*/ 0 w 6"/>
                  <a:gd name="T1" fmla="*/ 6 h 14"/>
                  <a:gd name="T2" fmla="*/ 6 w 6"/>
                  <a:gd name="T3" fmla="*/ 14 h 14"/>
                  <a:gd name="T4" fmla="*/ 6 w 6"/>
                  <a:gd name="T5" fmla="*/ 0 h 14"/>
                  <a:gd name="T6" fmla="*/ 0 w 6"/>
                  <a:gd name="T7" fmla="*/ 6 h 14"/>
                  <a:gd name="T8" fmla="*/ 0 60000 65536"/>
                  <a:gd name="T9" fmla="*/ 0 60000 65536"/>
                  <a:gd name="T10" fmla="*/ 0 60000 65536"/>
                  <a:gd name="T11" fmla="*/ 0 60000 65536"/>
                  <a:gd name="T12" fmla="*/ 0 w 6"/>
                  <a:gd name="T13" fmla="*/ 0 h 14"/>
                  <a:gd name="T14" fmla="*/ 6 w 6"/>
                  <a:gd name="T15" fmla="*/ 14 h 14"/>
                </a:gdLst>
                <a:ahLst/>
                <a:cxnLst>
                  <a:cxn ang="T8">
                    <a:pos x="T0" y="T1"/>
                  </a:cxn>
                  <a:cxn ang="T9">
                    <a:pos x="T2" y="T3"/>
                  </a:cxn>
                  <a:cxn ang="T10">
                    <a:pos x="T4" y="T5"/>
                  </a:cxn>
                  <a:cxn ang="T11">
                    <a:pos x="T6" y="T7"/>
                  </a:cxn>
                </a:cxnLst>
                <a:rect l="T12" t="T13" r="T14" b="T15"/>
                <a:pathLst>
                  <a:path w="6" h="14">
                    <a:moveTo>
                      <a:pt x="0" y="6"/>
                    </a:moveTo>
                    <a:lnTo>
                      <a:pt x="6" y="14"/>
                    </a:lnTo>
                    <a:lnTo>
                      <a:pt x="6" y="0"/>
                    </a:lnTo>
                    <a:lnTo>
                      <a:pt x="0" y="6"/>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56" name="Freeform 344"/>
              <p:cNvSpPr>
                <a:spLocks/>
              </p:cNvSpPr>
              <p:nvPr/>
            </p:nvSpPr>
            <p:spPr bwMode="auto">
              <a:xfrm>
                <a:off x="4604" y="2999"/>
                <a:ext cx="5" cy="13"/>
              </a:xfrm>
              <a:custGeom>
                <a:avLst/>
                <a:gdLst>
                  <a:gd name="T0" fmla="*/ 0 w 5"/>
                  <a:gd name="T1" fmla="*/ 0 h 13"/>
                  <a:gd name="T2" fmla="*/ 0 w 5"/>
                  <a:gd name="T3" fmla="*/ 5 h 13"/>
                  <a:gd name="T4" fmla="*/ 5 w 5"/>
                  <a:gd name="T5" fmla="*/ 13 h 13"/>
                  <a:gd name="T6" fmla="*/ 5 w 5"/>
                  <a:gd name="T7" fmla="*/ 0 h 13"/>
                  <a:gd name="T8" fmla="*/ 0 w 5"/>
                  <a:gd name="T9" fmla="*/ 0 h 13"/>
                  <a:gd name="T10" fmla="*/ 0 60000 65536"/>
                  <a:gd name="T11" fmla="*/ 0 60000 65536"/>
                  <a:gd name="T12" fmla="*/ 0 60000 65536"/>
                  <a:gd name="T13" fmla="*/ 0 60000 65536"/>
                  <a:gd name="T14" fmla="*/ 0 60000 65536"/>
                  <a:gd name="T15" fmla="*/ 0 w 5"/>
                  <a:gd name="T16" fmla="*/ 0 h 13"/>
                  <a:gd name="T17" fmla="*/ 5 w 5"/>
                  <a:gd name="T18" fmla="*/ 13 h 13"/>
                </a:gdLst>
                <a:ahLst/>
                <a:cxnLst>
                  <a:cxn ang="T10">
                    <a:pos x="T0" y="T1"/>
                  </a:cxn>
                  <a:cxn ang="T11">
                    <a:pos x="T2" y="T3"/>
                  </a:cxn>
                  <a:cxn ang="T12">
                    <a:pos x="T4" y="T5"/>
                  </a:cxn>
                  <a:cxn ang="T13">
                    <a:pos x="T6" y="T7"/>
                  </a:cxn>
                  <a:cxn ang="T14">
                    <a:pos x="T8" y="T9"/>
                  </a:cxn>
                </a:cxnLst>
                <a:rect l="T15" t="T16" r="T17" b="T18"/>
                <a:pathLst>
                  <a:path w="5" h="13">
                    <a:moveTo>
                      <a:pt x="0" y="0"/>
                    </a:moveTo>
                    <a:lnTo>
                      <a:pt x="0" y="5"/>
                    </a:lnTo>
                    <a:lnTo>
                      <a:pt x="5" y="13"/>
                    </a:lnTo>
                    <a:lnTo>
                      <a:pt x="5" y="0"/>
                    </a:lnTo>
                    <a:lnTo>
                      <a:pt x="0" y="0"/>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57" name="Freeform 345"/>
              <p:cNvSpPr>
                <a:spLocks/>
              </p:cNvSpPr>
              <p:nvPr/>
            </p:nvSpPr>
            <p:spPr bwMode="auto">
              <a:xfrm>
                <a:off x="4604" y="2999"/>
                <a:ext cx="5" cy="13"/>
              </a:xfrm>
              <a:custGeom>
                <a:avLst/>
                <a:gdLst>
                  <a:gd name="T0" fmla="*/ 0 w 5"/>
                  <a:gd name="T1" fmla="*/ 0 h 13"/>
                  <a:gd name="T2" fmla="*/ 0 w 5"/>
                  <a:gd name="T3" fmla="*/ 5 h 13"/>
                  <a:gd name="T4" fmla="*/ 5 w 5"/>
                  <a:gd name="T5" fmla="*/ 13 h 13"/>
                  <a:gd name="T6" fmla="*/ 5 w 5"/>
                  <a:gd name="T7" fmla="*/ 0 h 13"/>
                  <a:gd name="T8" fmla="*/ 0 w 5"/>
                  <a:gd name="T9" fmla="*/ 0 h 13"/>
                  <a:gd name="T10" fmla="*/ 0 60000 65536"/>
                  <a:gd name="T11" fmla="*/ 0 60000 65536"/>
                  <a:gd name="T12" fmla="*/ 0 60000 65536"/>
                  <a:gd name="T13" fmla="*/ 0 60000 65536"/>
                  <a:gd name="T14" fmla="*/ 0 60000 65536"/>
                  <a:gd name="T15" fmla="*/ 0 w 5"/>
                  <a:gd name="T16" fmla="*/ 0 h 13"/>
                  <a:gd name="T17" fmla="*/ 5 w 5"/>
                  <a:gd name="T18" fmla="*/ 13 h 13"/>
                </a:gdLst>
                <a:ahLst/>
                <a:cxnLst>
                  <a:cxn ang="T10">
                    <a:pos x="T0" y="T1"/>
                  </a:cxn>
                  <a:cxn ang="T11">
                    <a:pos x="T2" y="T3"/>
                  </a:cxn>
                  <a:cxn ang="T12">
                    <a:pos x="T4" y="T5"/>
                  </a:cxn>
                  <a:cxn ang="T13">
                    <a:pos x="T6" y="T7"/>
                  </a:cxn>
                  <a:cxn ang="T14">
                    <a:pos x="T8" y="T9"/>
                  </a:cxn>
                </a:cxnLst>
                <a:rect l="T15" t="T16" r="T17" b="T18"/>
                <a:pathLst>
                  <a:path w="5" h="13">
                    <a:moveTo>
                      <a:pt x="0" y="0"/>
                    </a:moveTo>
                    <a:lnTo>
                      <a:pt x="0" y="5"/>
                    </a:lnTo>
                    <a:lnTo>
                      <a:pt x="5" y="13"/>
                    </a:lnTo>
                    <a:lnTo>
                      <a:pt x="5" y="0"/>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58" name="Freeform 346"/>
              <p:cNvSpPr>
                <a:spLocks/>
              </p:cNvSpPr>
              <p:nvPr/>
            </p:nvSpPr>
            <p:spPr bwMode="auto">
              <a:xfrm>
                <a:off x="4597" y="3012"/>
                <a:ext cx="7" cy="14"/>
              </a:xfrm>
              <a:custGeom>
                <a:avLst/>
                <a:gdLst>
                  <a:gd name="T0" fmla="*/ 7 w 7"/>
                  <a:gd name="T1" fmla="*/ 6 h 14"/>
                  <a:gd name="T2" fmla="*/ 7 w 7"/>
                  <a:gd name="T3" fmla="*/ 0 h 14"/>
                  <a:gd name="T4" fmla="*/ 0 w 7"/>
                  <a:gd name="T5" fmla="*/ 6 h 14"/>
                  <a:gd name="T6" fmla="*/ 7 w 7"/>
                  <a:gd name="T7" fmla="*/ 14 h 14"/>
                  <a:gd name="T8" fmla="*/ 7 w 7"/>
                  <a:gd name="T9" fmla="*/ 6 h 14"/>
                  <a:gd name="T10" fmla="*/ 0 60000 65536"/>
                  <a:gd name="T11" fmla="*/ 0 60000 65536"/>
                  <a:gd name="T12" fmla="*/ 0 60000 65536"/>
                  <a:gd name="T13" fmla="*/ 0 60000 65536"/>
                  <a:gd name="T14" fmla="*/ 0 60000 65536"/>
                  <a:gd name="T15" fmla="*/ 0 w 7"/>
                  <a:gd name="T16" fmla="*/ 0 h 14"/>
                  <a:gd name="T17" fmla="*/ 7 w 7"/>
                  <a:gd name="T18" fmla="*/ 14 h 14"/>
                </a:gdLst>
                <a:ahLst/>
                <a:cxnLst>
                  <a:cxn ang="T10">
                    <a:pos x="T0" y="T1"/>
                  </a:cxn>
                  <a:cxn ang="T11">
                    <a:pos x="T2" y="T3"/>
                  </a:cxn>
                  <a:cxn ang="T12">
                    <a:pos x="T4" y="T5"/>
                  </a:cxn>
                  <a:cxn ang="T13">
                    <a:pos x="T6" y="T7"/>
                  </a:cxn>
                  <a:cxn ang="T14">
                    <a:pos x="T8" y="T9"/>
                  </a:cxn>
                </a:cxnLst>
                <a:rect l="T15" t="T16" r="T17" b="T18"/>
                <a:pathLst>
                  <a:path w="7" h="14">
                    <a:moveTo>
                      <a:pt x="7" y="6"/>
                    </a:moveTo>
                    <a:lnTo>
                      <a:pt x="7" y="0"/>
                    </a:lnTo>
                    <a:lnTo>
                      <a:pt x="0" y="6"/>
                    </a:lnTo>
                    <a:lnTo>
                      <a:pt x="7" y="14"/>
                    </a:lnTo>
                    <a:lnTo>
                      <a:pt x="7" y="6"/>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59" name="Freeform 347"/>
              <p:cNvSpPr>
                <a:spLocks/>
              </p:cNvSpPr>
              <p:nvPr/>
            </p:nvSpPr>
            <p:spPr bwMode="auto">
              <a:xfrm>
                <a:off x="4597" y="3012"/>
                <a:ext cx="7" cy="14"/>
              </a:xfrm>
              <a:custGeom>
                <a:avLst/>
                <a:gdLst>
                  <a:gd name="T0" fmla="*/ 7 w 7"/>
                  <a:gd name="T1" fmla="*/ 6 h 14"/>
                  <a:gd name="T2" fmla="*/ 7 w 7"/>
                  <a:gd name="T3" fmla="*/ 0 h 14"/>
                  <a:gd name="T4" fmla="*/ 0 w 7"/>
                  <a:gd name="T5" fmla="*/ 6 h 14"/>
                  <a:gd name="T6" fmla="*/ 7 w 7"/>
                  <a:gd name="T7" fmla="*/ 14 h 14"/>
                  <a:gd name="T8" fmla="*/ 7 w 7"/>
                  <a:gd name="T9" fmla="*/ 6 h 14"/>
                  <a:gd name="T10" fmla="*/ 0 60000 65536"/>
                  <a:gd name="T11" fmla="*/ 0 60000 65536"/>
                  <a:gd name="T12" fmla="*/ 0 60000 65536"/>
                  <a:gd name="T13" fmla="*/ 0 60000 65536"/>
                  <a:gd name="T14" fmla="*/ 0 60000 65536"/>
                  <a:gd name="T15" fmla="*/ 0 w 7"/>
                  <a:gd name="T16" fmla="*/ 0 h 14"/>
                  <a:gd name="T17" fmla="*/ 7 w 7"/>
                  <a:gd name="T18" fmla="*/ 14 h 14"/>
                </a:gdLst>
                <a:ahLst/>
                <a:cxnLst>
                  <a:cxn ang="T10">
                    <a:pos x="T0" y="T1"/>
                  </a:cxn>
                  <a:cxn ang="T11">
                    <a:pos x="T2" y="T3"/>
                  </a:cxn>
                  <a:cxn ang="T12">
                    <a:pos x="T4" y="T5"/>
                  </a:cxn>
                  <a:cxn ang="T13">
                    <a:pos x="T6" y="T7"/>
                  </a:cxn>
                  <a:cxn ang="T14">
                    <a:pos x="T8" y="T9"/>
                  </a:cxn>
                </a:cxnLst>
                <a:rect l="T15" t="T16" r="T17" b="T18"/>
                <a:pathLst>
                  <a:path w="7" h="14">
                    <a:moveTo>
                      <a:pt x="7" y="6"/>
                    </a:moveTo>
                    <a:lnTo>
                      <a:pt x="7" y="0"/>
                    </a:lnTo>
                    <a:lnTo>
                      <a:pt x="0" y="6"/>
                    </a:lnTo>
                    <a:lnTo>
                      <a:pt x="7" y="14"/>
                    </a:lnTo>
                    <a:lnTo>
                      <a:pt x="7" y="6"/>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60" name="Freeform 348"/>
              <p:cNvSpPr>
                <a:spLocks/>
              </p:cNvSpPr>
              <p:nvPr/>
            </p:nvSpPr>
            <p:spPr bwMode="auto">
              <a:xfrm>
                <a:off x="4592" y="3032"/>
                <a:ext cx="12" cy="14"/>
              </a:xfrm>
              <a:custGeom>
                <a:avLst/>
                <a:gdLst>
                  <a:gd name="T0" fmla="*/ 0 w 12"/>
                  <a:gd name="T1" fmla="*/ 8 h 14"/>
                  <a:gd name="T2" fmla="*/ 0 w 12"/>
                  <a:gd name="T3" fmla="*/ 14 h 14"/>
                  <a:gd name="T4" fmla="*/ 5 w 12"/>
                  <a:gd name="T5" fmla="*/ 14 h 14"/>
                  <a:gd name="T6" fmla="*/ 12 w 12"/>
                  <a:gd name="T7" fmla="*/ 8 h 14"/>
                  <a:gd name="T8" fmla="*/ 5 w 12"/>
                  <a:gd name="T9" fmla="*/ 0 h 14"/>
                  <a:gd name="T10" fmla="*/ 0 w 12"/>
                  <a:gd name="T11" fmla="*/ 8 h 14"/>
                  <a:gd name="T12" fmla="*/ 0 60000 65536"/>
                  <a:gd name="T13" fmla="*/ 0 60000 65536"/>
                  <a:gd name="T14" fmla="*/ 0 60000 65536"/>
                  <a:gd name="T15" fmla="*/ 0 60000 65536"/>
                  <a:gd name="T16" fmla="*/ 0 60000 65536"/>
                  <a:gd name="T17" fmla="*/ 0 60000 65536"/>
                  <a:gd name="T18" fmla="*/ 0 w 12"/>
                  <a:gd name="T19" fmla="*/ 0 h 14"/>
                  <a:gd name="T20" fmla="*/ 12 w 12"/>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2" h="14">
                    <a:moveTo>
                      <a:pt x="0" y="8"/>
                    </a:moveTo>
                    <a:lnTo>
                      <a:pt x="0" y="14"/>
                    </a:lnTo>
                    <a:lnTo>
                      <a:pt x="5" y="14"/>
                    </a:lnTo>
                    <a:lnTo>
                      <a:pt x="12" y="8"/>
                    </a:lnTo>
                    <a:lnTo>
                      <a:pt x="5" y="0"/>
                    </a:lnTo>
                    <a:lnTo>
                      <a:pt x="0" y="8"/>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61" name="Freeform 349"/>
              <p:cNvSpPr>
                <a:spLocks/>
              </p:cNvSpPr>
              <p:nvPr/>
            </p:nvSpPr>
            <p:spPr bwMode="auto">
              <a:xfrm>
                <a:off x="4592" y="3032"/>
                <a:ext cx="12" cy="14"/>
              </a:xfrm>
              <a:custGeom>
                <a:avLst/>
                <a:gdLst>
                  <a:gd name="T0" fmla="*/ 0 w 12"/>
                  <a:gd name="T1" fmla="*/ 8 h 14"/>
                  <a:gd name="T2" fmla="*/ 0 w 12"/>
                  <a:gd name="T3" fmla="*/ 14 h 14"/>
                  <a:gd name="T4" fmla="*/ 5 w 12"/>
                  <a:gd name="T5" fmla="*/ 14 h 14"/>
                  <a:gd name="T6" fmla="*/ 12 w 12"/>
                  <a:gd name="T7" fmla="*/ 8 h 14"/>
                  <a:gd name="T8" fmla="*/ 5 w 12"/>
                  <a:gd name="T9" fmla="*/ 0 h 14"/>
                  <a:gd name="T10" fmla="*/ 0 w 12"/>
                  <a:gd name="T11" fmla="*/ 8 h 14"/>
                  <a:gd name="T12" fmla="*/ 0 60000 65536"/>
                  <a:gd name="T13" fmla="*/ 0 60000 65536"/>
                  <a:gd name="T14" fmla="*/ 0 60000 65536"/>
                  <a:gd name="T15" fmla="*/ 0 60000 65536"/>
                  <a:gd name="T16" fmla="*/ 0 60000 65536"/>
                  <a:gd name="T17" fmla="*/ 0 60000 65536"/>
                  <a:gd name="T18" fmla="*/ 0 w 12"/>
                  <a:gd name="T19" fmla="*/ 0 h 14"/>
                  <a:gd name="T20" fmla="*/ 12 w 12"/>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2" h="14">
                    <a:moveTo>
                      <a:pt x="0" y="8"/>
                    </a:moveTo>
                    <a:lnTo>
                      <a:pt x="0" y="14"/>
                    </a:lnTo>
                    <a:lnTo>
                      <a:pt x="5" y="14"/>
                    </a:lnTo>
                    <a:lnTo>
                      <a:pt x="12" y="8"/>
                    </a:lnTo>
                    <a:lnTo>
                      <a:pt x="5" y="0"/>
                    </a:lnTo>
                    <a:lnTo>
                      <a:pt x="0" y="8"/>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62" name="Freeform 350"/>
              <p:cNvSpPr>
                <a:spLocks/>
              </p:cNvSpPr>
              <p:nvPr/>
            </p:nvSpPr>
            <p:spPr bwMode="auto">
              <a:xfrm>
                <a:off x="4592" y="3053"/>
                <a:ext cx="5" cy="41"/>
              </a:xfrm>
              <a:custGeom>
                <a:avLst/>
                <a:gdLst>
                  <a:gd name="T0" fmla="*/ 5 w 5"/>
                  <a:gd name="T1" fmla="*/ 6 h 41"/>
                  <a:gd name="T2" fmla="*/ 5 w 5"/>
                  <a:gd name="T3" fmla="*/ 0 h 41"/>
                  <a:gd name="T4" fmla="*/ 0 w 5"/>
                  <a:gd name="T5" fmla="*/ 14 h 41"/>
                  <a:gd name="T6" fmla="*/ 0 w 5"/>
                  <a:gd name="T7" fmla="*/ 34 h 41"/>
                  <a:gd name="T8" fmla="*/ 5 w 5"/>
                  <a:gd name="T9" fmla="*/ 41 h 41"/>
                  <a:gd name="T10" fmla="*/ 5 w 5"/>
                  <a:gd name="T11" fmla="*/ 6 h 41"/>
                  <a:gd name="T12" fmla="*/ 0 60000 65536"/>
                  <a:gd name="T13" fmla="*/ 0 60000 65536"/>
                  <a:gd name="T14" fmla="*/ 0 60000 65536"/>
                  <a:gd name="T15" fmla="*/ 0 60000 65536"/>
                  <a:gd name="T16" fmla="*/ 0 60000 65536"/>
                  <a:gd name="T17" fmla="*/ 0 60000 65536"/>
                  <a:gd name="T18" fmla="*/ 0 w 5"/>
                  <a:gd name="T19" fmla="*/ 0 h 41"/>
                  <a:gd name="T20" fmla="*/ 5 w 5"/>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5" h="41">
                    <a:moveTo>
                      <a:pt x="5" y="6"/>
                    </a:moveTo>
                    <a:lnTo>
                      <a:pt x="5" y="0"/>
                    </a:lnTo>
                    <a:lnTo>
                      <a:pt x="0" y="14"/>
                    </a:lnTo>
                    <a:lnTo>
                      <a:pt x="0" y="34"/>
                    </a:lnTo>
                    <a:lnTo>
                      <a:pt x="5" y="41"/>
                    </a:lnTo>
                    <a:lnTo>
                      <a:pt x="5" y="6"/>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63" name="Freeform 351"/>
              <p:cNvSpPr>
                <a:spLocks/>
              </p:cNvSpPr>
              <p:nvPr/>
            </p:nvSpPr>
            <p:spPr bwMode="auto">
              <a:xfrm>
                <a:off x="4592" y="3053"/>
                <a:ext cx="5" cy="41"/>
              </a:xfrm>
              <a:custGeom>
                <a:avLst/>
                <a:gdLst>
                  <a:gd name="T0" fmla="*/ 5 w 5"/>
                  <a:gd name="T1" fmla="*/ 6 h 41"/>
                  <a:gd name="T2" fmla="*/ 5 w 5"/>
                  <a:gd name="T3" fmla="*/ 0 h 41"/>
                  <a:gd name="T4" fmla="*/ 0 w 5"/>
                  <a:gd name="T5" fmla="*/ 14 h 41"/>
                  <a:gd name="T6" fmla="*/ 0 w 5"/>
                  <a:gd name="T7" fmla="*/ 34 h 41"/>
                  <a:gd name="T8" fmla="*/ 5 w 5"/>
                  <a:gd name="T9" fmla="*/ 41 h 41"/>
                  <a:gd name="T10" fmla="*/ 5 w 5"/>
                  <a:gd name="T11" fmla="*/ 6 h 41"/>
                  <a:gd name="T12" fmla="*/ 0 60000 65536"/>
                  <a:gd name="T13" fmla="*/ 0 60000 65536"/>
                  <a:gd name="T14" fmla="*/ 0 60000 65536"/>
                  <a:gd name="T15" fmla="*/ 0 60000 65536"/>
                  <a:gd name="T16" fmla="*/ 0 60000 65536"/>
                  <a:gd name="T17" fmla="*/ 0 60000 65536"/>
                  <a:gd name="T18" fmla="*/ 0 w 5"/>
                  <a:gd name="T19" fmla="*/ 0 h 41"/>
                  <a:gd name="T20" fmla="*/ 5 w 5"/>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5" h="41">
                    <a:moveTo>
                      <a:pt x="5" y="6"/>
                    </a:moveTo>
                    <a:lnTo>
                      <a:pt x="5" y="0"/>
                    </a:lnTo>
                    <a:lnTo>
                      <a:pt x="0" y="14"/>
                    </a:lnTo>
                    <a:lnTo>
                      <a:pt x="0" y="34"/>
                    </a:lnTo>
                    <a:lnTo>
                      <a:pt x="5" y="41"/>
                    </a:lnTo>
                    <a:lnTo>
                      <a:pt x="5" y="6"/>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64" name="Freeform 352"/>
              <p:cNvSpPr>
                <a:spLocks/>
              </p:cNvSpPr>
              <p:nvPr/>
            </p:nvSpPr>
            <p:spPr bwMode="auto">
              <a:xfrm>
                <a:off x="4609" y="3190"/>
                <a:ext cx="13" cy="20"/>
              </a:xfrm>
              <a:custGeom>
                <a:avLst/>
                <a:gdLst>
                  <a:gd name="T0" fmla="*/ 0 w 13"/>
                  <a:gd name="T1" fmla="*/ 6 h 20"/>
                  <a:gd name="T2" fmla="*/ 0 w 13"/>
                  <a:gd name="T3" fmla="*/ 14 h 20"/>
                  <a:gd name="T4" fmla="*/ 8 w 13"/>
                  <a:gd name="T5" fmla="*/ 20 h 20"/>
                  <a:gd name="T6" fmla="*/ 13 w 13"/>
                  <a:gd name="T7" fmla="*/ 6 h 20"/>
                  <a:gd name="T8" fmla="*/ 8 w 13"/>
                  <a:gd name="T9" fmla="*/ 0 h 20"/>
                  <a:gd name="T10" fmla="*/ 0 w 13"/>
                  <a:gd name="T11" fmla="*/ 6 h 20"/>
                  <a:gd name="T12" fmla="*/ 0 60000 65536"/>
                  <a:gd name="T13" fmla="*/ 0 60000 65536"/>
                  <a:gd name="T14" fmla="*/ 0 60000 65536"/>
                  <a:gd name="T15" fmla="*/ 0 60000 65536"/>
                  <a:gd name="T16" fmla="*/ 0 60000 65536"/>
                  <a:gd name="T17" fmla="*/ 0 60000 65536"/>
                  <a:gd name="T18" fmla="*/ 0 w 13"/>
                  <a:gd name="T19" fmla="*/ 0 h 20"/>
                  <a:gd name="T20" fmla="*/ 13 w 13"/>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3" h="20">
                    <a:moveTo>
                      <a:pt x="0" y="6"/>
                    </a:moveTo>
                    <a:lnTo>
                      <a:pt x="0" y="14"/>
                    </a:lnTo>
                    <a:lnTo>
                      <a:pt x="8" y="20"/>
                    </a:lnTo>
                    <a:lnTo>
                      <a:pt x="13" y="6"/>
                    </a:lnTo>
                    <a:lnTo>
                      <a:pt x="8" y="0"/>
                    </a:lnTo>
                    <a:lnTo>
                      <a:pt x="0" y="6"/>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65" name="Freeform 353"/>
              <p:cNvSpPr>
                <a:spLocks/>
              </p:cNvSpPr>
              <p:nvPr/>
            </p:nvSpPr>
            <p:spPr bwMode="auto">
              <a:xfrm>
                <a:off x="4609" y="3190"/>
                <a:ext cx="13" cy="20"/>
              </a:xfrm>
              <a:custGeom>
                <a:avLst/>
                <a:gdLst>
                  <a:gd name="T0" fmla="*/ 0 w 13"/>
                  <a:gd name="T1" fmla="*/ 6 h 20"/>
                  <a:gd name="T2" fmla="*/ 0 w 13"/>
                  <a:gd name="T3" fmla="*/ 14 h 20"/>
                  <a:gd name="T4" fmla="*/ 8 w 13"/>
                  <a:gd name="T5" fmla="*/ 20 h 20"/>
                  <a:gd name="T6" fmla="*/ 13 w 13"/>
                  <a:gd name="T7" fmla="*/ 6 h 20"/>
                  <a:gd name="T8" fmla="*/ 8 w 13"/>
                  <a:gd name="T9" fmla="*/ 0 h 20"/>
                  <a:gd name="T10" fmla="*/ 0 w 13"/>
                  <a:gd name="T11" fmla="*/ 6 h 20"/>
                  <a:gd name="T12" fmla="*/ 0 60000 65536"/>
                  <a:gd name="T13" fmla="*/ 0 60000 65536"/>
                  <a:gd name="T14" fmla="*/ 0 60000 65536"/>
                  <a:gd name="T15" fmla="*/ 0 60000 65536"/>
                  <a:gd name="T16" fmla="*/ 0 60000 65536"/>
                  <a:gd name="T17" fmla="*/ 0 60000 65536"/>
                  <a:gd name="T18" fmla="*/ 0 w 13"/>
                  <a:gd name="T19" fmla="*/ 0 h 20"/>
                  <a:gd name="T20" fmla="*/ 13 w 13"/>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3" h="20">
                    <a:moveTo>
                      <a:pt x="0" y="6"/>
                    </a:moveTo>
                    <a:lnTo>
                      <a:pt x="0" y="14"/>
                    </a:lnTo>
                    <a:lnTo>
                      <a:pt x="8" y="20"/>
                    </a:lnTo>
                    <a:lnTo>
                      <a:pt x="13" y="6"/>
                    </a:lnTo>
                    <a:lnTo>
                      <a:pt x="8" y="0"/>
                    </a:lnTo>
                    <a:lnTo>
                      <a:pt x="0" y="6"/>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66" name="Freeform 354"/>
              <p:cNvSpPr>
                <a:spLocks/>
              </p:cNvSpPr>
              <p:nvPr/>
            </p:nvSpPr>
            <p:spPr bwMode="auto">
              <a:xfrm>
                <a:off x="4654" y="3403"/>
                <a:ext cx="5" cy="14"/>
              </a:xfrm>
              <a:custGeom>
                <a:avLst/>
                <a:gdLst>
                  <a:gd name="T0" fmla="*/ 0 w 5"/>
                  <a:gd name="T1" fmla="*/ 6 h 14"/>
                  <a:gd name="T2" fmla="*/ 0 w 5"/>
                  <a:gd name="T3" fmla="*/ 14 h 14"/>
                  <a:gd name="T4" fmla="*/ 5 w 5"/>
                  <a:gd name="T5" fmla="*/ 6 h 14"/>
                  <a:gd name="T6" fmla="*/ 0 w 5"/>
                  <a:gd name="T7" fmla="*/ 0 h 14"/>
                  <a:gd name="T8" fmla="*/ 0 w 5"/>
                  <a:gd name="T9" fmla="*/ 6 h 14"/>
                  <a:gd name="T10" fmla="*/ 0 60000 65536"/>
                  <a:gd name="T11" fmla="*/ 0 60000 65536"/>
                  <a:gd name="T12" fmla="*/ 0 60000 65536"/>
                  <a:gd name="T13" fmla="*/ 0 60000 65536"/>
                  <a:gd name="T14" fmla="*/ 0 60000 65536"/>
                  <a:gd name="T15" fmla="*/ 0 w 5"/>
                  <a:gd name="T16" fmla="*/ 0 h 14"/>
                  <a:gd name="T17" fmla="*/ 5 w 5"/>
                  <a:gd name="T18" fmla="*/ 14 h 14"/>
                </a:gdLst>
                <a:ahLst/>
                <a:cxnLst>
                  <a:cxn ang="T10">
                    <a:pos x="T0" y="T1"/>
                  </a:cxn>
                  <a:cxn ang="T11">
                    <a:pos x="T2" y="T3"/>
                  </a:cxn>
                  <a:cxn ang="T12">
                    <a:pos x="T4" y="T5"/>
                  </a:cxn>
                  <a:cxn ang="T13">
                    <a:pos x="T6" y="T7"/>
                  </a:cxn>
                  <a:cxn ang="T14">
                    <a:pos x="T8" y="T9"/>
                  </a:cxn>
                </a:cxnLst>
                <a:rect l="T15" t="T16" r="T17" b="T18"/>
                <a:pathLst>
                  <a:path w="5" h="14">
                    <a:moveTo>
                      <a:pt x="0" y="6"/>
                    </a:moveTo>
                    <a:lnTo>
                      <a:pt x="0" y="14"/>
                    </a:lnTo>
                    <a:lnTo>
                      <a:pt x="5" y="6"/>
                    </a:lnTo>
                    <a:lnTo>
                      <a:pt x="0" y="0"/>
                    </a:lnTo>
                    <a:lnTo>
                      <a:pt x="0" y="6"/>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67" name="Freeform 355"/>
              <p:cNvSpPr>
                <a:spLocks/>
              </p:cNvSpPr>
              <p:nvPr/>
            </p:nvSpPr>
            <p:spPr bwMode="auto">
              <a:xfrm>
                <a:off x="4654" y="3403"/>
                <a:ext cx="5" cy="14"/>
              </a:xfrm>
              <a:custGeom>
                <a:avLst/>
                <a:gdLst>
                  <a:gd name="T0" fmla="*/ 0 w 5"/>
                  <a:gd name="T1" fmla="*/ 6 h 14"/>
                  <a:gd name="T2" fmla="*/ 0 w 5"/>
                  <a:gd name="T3" fmla="*/ 14 h 14"/>
                  <a:gd name="T4" fmla="*/ 5 w 5"/>
                  <a:gd name="T5" fmla="*/ 6 h 14"/>
                  <a:gd name="T6" fmla="*/ 0 w 5"/>
                  <a:gd name="T7" fmla="*/ 0 h 14"/>
                  <a:gd name="T8" fmla="*/ 0 w 5"/>
                  <a:gd name="T9" fmla="*/ 6 h 14"/>
                  <a:gd name="T10" fmla="*/ 0 60000 65536"/>
                  <a:gd name="T11" fmla="*/ 0 60000 65536"/>
                  <a:gd name="T12" fmla="*/ 0 60000 65536"/>
                  <a:gd name="T13" fmla="*/ 0 60000 65536"/>
                  <a:gd name="T14" fmla="*/ 0 60000 65536"/>
                  <a:gd name="T15" fmla="*/ 0 w 5"/>
                  <a:gd name="T16" fmla="*/ 0 h 14"/>
                  <a:gd name="T17" fmla="*/ 5 w 5"/>
                  <a:gd name="T18" fmla="*/ 14 h 14"/>
                </a:gdLst>
                <a:ahLst/>
                <a:cxnLst>
                  <a:cxn ang="T10">
                    <a:pos x="T0" y="T1"/>
                  </a:cxn>
                  <a:cxn ang="T11">
                    <a:pos x="T2" y="T3"/>
                  </a:cxn>
                  <a:cxn ang="T12">
                    <a:pos x="T4" y="T5"/>
                  </a:cxn>
                  <a:cxn ang="T13">
                    <a:pos x="T6" y="T7"/>
                  </a:cxn>
                  <a:cxn ang="T14">
                    <a:pos x="T8" y="T9"/>
                  </a:cxn>
                </a:cxnLst>
                <a:rect l="T15" t="T16" r="T17" b="T18"/>
                <a:pathLst>
                  <a:path w="5" h="14">
                    <a:moveTo>
                      <a:pt x="0" y="6"/>
                    </a:moveTo>
                    <a:lnTo>
                      <a:pt x="0" y="14"/>
                    </a:lnTo>
                    <a:lnTo>
                      <a:pt x="5" y="6"/>
                    </a:lnTo>
                    <a:lnTo>
                      <a:pt x="0" y="0"/>
                    </a:lnTo>
                    <a:lnTo>
                      <a:pt x="0" y="6"/>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68" name="Freeform 356"/>
              <p:cNvSpPr>
                <a:spLocks/>
              </p:cNvSpPr>
              <p:nvPr/>
            </p:nvSpPr>
            <p:spPr bwMode="auto">
              <a:xfrm>
                <a:off x="4654" y="3417"/>
                <a:ext cx="13" cy="14"/>
              </a:xfrm>
              <a:custGeom>
                <a:avLst/>
                <a:gdLst>
                  <a:gd name="T0" fmla="*/ 0 w 13"/>
                  <a:gd name="T1" fmla="*/ 6 h 14"/>
                  <a:gd name="T2" fmla="*/ 5 w 13"/>
                  <a:gd name="T3" fmla="*/ 14 h 14"/>
                  <a:gd name="T4" fmla="*/ 13 w 13"/>
                  <a:gd name="T5" fmla="*/ 6 h 14"/>
                  <a:gd name="T6" fmla="*/ 5 w 13"/>
                  <a:gd name="T7" fmla="*/ 0 h 14"/>
                  <a:gd name="T8" fmla="*/ 0 w 13"/>
                  <a:gd name="T9" fmla="*/ 6 h 14"/>
                  <a:gd name="T10" fmla="*/ 0 60000 65536"/>
                  <a:gd name="T11" fmla="*/ 0 60000 65536"/>
                  <a:gd name="T12" fmla="*/ 0 60000 65536"/>
                  <a:gd name="T13" fmla="*/ 0 60000 65536"/>
                  <a:gd name="T14" fmla="*/ 0 60000 65536"/>
                  <a:gd name="T15" fmla="*/ 0 w 13"/>
                  <a:gd name="T16" fmla="*/ 0 h 14"/>
                  <a:gd name="T17" fmla="*/ 13 w 13"/>
                  <a:gd name="T18" fmla="*/ 14 h 14"/>
                </a:gdLst>
                <a:ahLst/>
                <a:cxnLst>
                  <a:cxn ang="T10">
                    <a:pos x="T0" y="T1"/>
                  </a:cxn>
                  <a:cxn ang="T11">
                    <a:pos x="T2" y="T3"/>
                  </a:cxn>
                  <a:cxn ang="T12">
                    <a:pos x="T4" y="T5"/>
                  </a:cxn>
                  <a:cxn ang="T13">
                    <a:pos x="T6" y="T7"/>
                  </a:cxn>
                  <a:cxn ang="T14">
                    <a:pos x="T8" y="T9"/>
                  </a:cxn>
                </a:cxnLst>
                <a:rect l="T15" t="T16" r="T17" b="T18"/>
                <a:pathLst>
                  <a:path w="13" h="14">
                    <a:moveTo>
                      <a:pt x="0" y="6"/>
                    </a:moveTo>
                    <a:lnTo>
                      <a:pt x="5" y="14"/>
                    </a:lnTo>
                    <a:lnTo>
                      <a:pt x="13" y="6"/>
                    </a:lnTo>
                    <a:lnTo>
                      <a:pt x="5" y="0"/>
                    </a:lnTo>
                    <a:lnTo>
                      <a:pt x="0" y="6"/>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69" name="Freeform 357"/>
              <p:cNvSpPr>
                <a:spLocks/>
              </p:cNvSpPr>
              <p:nvPr/>
            </p:nvSpPr>
            <p:spPr bwMode="auto">
              <a:xfrm>
                <a:off x="4654" y="3417"/>
                <a:ext cx="13" cy="14"/>
              </a:xfrm>
              <a:custGeom>
                <a:avLst/>
                <a:gdLst>
                  <a:gd name="T0" fmla="*/ 0 w 13"/>
                  <a:gd name="T1" fmla="*/ 6 h 14"/>
                  <a:gd name="T2" fmla="*/ 5 w 13"/>
                  <a:gd name="T3" fmla="*/ 14 h 14"/>
                  <a:gd name="T4" fmla="*/ 13 w 13"/>
                  <a:gd name="T5" fmla="*/ 6 h 14"/>
                  <a:gd name="T6" fmla="*/ 5 w 13"/>
                  <a:gd name="T7" fmla="*/ 0 h 14"/>
                  <a:gd name="T8" fmla="*/ 0 w 13"/>
                  <a:gd name="T9" fmla="*/ 6 h 14"/>
                  <a:gd name="T10" fmla="*/ 0 60000 65536"/>
                  <a:gd name="T11" fmla="*/ 0 60000 65536"/>
                  <a:gd name="T12" fmla="*/ 0 60000 65536"/>
                  <a:gd name="T13" fmla="*/ 0 60000 65536"/>
                  <a:gd name="T14" fmla="*/ 0 60000 65536"/>
                  <a:gd name="T15" fmla="*/ 0 w 13"/>
                  <a:gd name="T16" fmla="*/ 0 h 14"/>
                  <a:gd name="T17" fmla="*/ 13 w 13"/>
                  <a:gd name="T18" fmla="*/ 14 h 14"/>
                </a:gdLst>
                <a:ahLst/>
                <a:cxnLst>
                  <a:cxn ang="T10">
                    <a:pos x="T0" y="T1"/>
                  </a:cxn>
                  <a:cxn ang="T11">
                    <a:pos x="T2" y="T3"/>
                  </a:cxn>
                  <a:cxn ang="T12">
                    <a:pos x="T4" y="T5"/>
                  </a:cxn>
                  <a:cxn ang="T13">
                    <a:pos x="T6" y="T7"/>
                  </a:cxn>
                  <a:cxn ang="T14">
                    <a:pos x="T8" y="T9"/>
                  </a:cxn>
                </a:cxnLst>
                <a:rect l="T15" t="T16" r="T17" b="T18"/>
                <a:pathLst>
                  <a:path w="13" h="14">
                    <a:moveTo>
                      <a:pt x="0" y="6"/>
                    </a:moveTo>
                    <a:lnTo>
                      <a:pt x="5" y="14"/>
                    </a:lnTo>
                    <a:lnTo>
                      <a:pt x="13" y="6"/>
                    </a:lnTo>
                    <a:lnTo>
                      <a:pt x="5" y="0"/>
                    </a:lnTo>
                    <a:lnTo>
                      <a:pt x="0" y="6"/>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70" name="Freeform 358"/>
              <p:cNvSpPr>
                <a:spLocks/>
              </p:cNvSpPr>
              <p:nvPr/>
            </p:nvSpPr>
            <p:spPr bwMode="auto">
              <a:xfrm>
                <a:off x="4659" y="3423"/>
                <a:ext cx="8" cy="13"/>
              </a:xfrm>
              <a:custGeom>
                <a:avLst/>
                <a:gdLst>
                  <a:gd name="T0" fmla="*/ 0 w 8"/>
                  <a:gd name="T1" fmla="*/ 8 h 13"/>
                  <a:gd name="T2" fmla="*/ 8 w 8"/>
                  <a:gd name="T3" fmla="*/ 13 h 13"/>
                  <a:gd name="T4" fmla="*/ 8 w 8"/>
                  <a:gd name="T5" fmla="*/ 0 h 13"/>
                  <a:gd name="T6" fmla="*/ 0 w 8"/>
                  <a:gd name="T7" fmla="*/ 8 h 13"/>
                  <a:gd name="T8" fmla="*/ 0 60000 65536"/>
                  <a:gd name="T9" fmla="*/ 0 60000 65536"/>
                  <a:gd name="T10" fmla="*/ 0 60000 65536"/>
                  <a:gd name="T11" fmla="*/ 0 60000 65536"/>
                  <a:gd name="T12" fmla="*/ 0 w 8"/>
                  <a:gd name="T13" fmla="*/ 0 h 13"/>
                  <a:gd name="T14" fmla="*/ 8 w 8"/>
                  <a:gd name="T15" fmla="*/ 13 h 13"/>
                </a:gdLst>
                <a:ahLst/>
                <a:cxnLst>
                  <a:cxn ang="T8">
                    <a:pos x="T0" y="T1"/>
                  </a:cxn>
                  <a:cxn ang="T9">
                    <a:pos x="T2" y="T3"/>
                  </a:cxn>
                  <a:cxn ang="T10">
                    <a:pos x="T4" y="T5"/>
                  </a:cxn>
                  <a:cxn ang="T11">
                    <a:pos x="T6" y="T7"/>
                  </a:cxn>
                </a:cxnLst>
                <a:rect l="T12" t="T13" r="T14" b="T15"/>
                <a:pathLst>
                  <a:path w="8" h="13">
                    <a:moveTo>
                      <a:pt x="0" y="8"/>
                    </a:moveTo>
                    <a:lnTo>
                      <a:pt x="8" y="13"/>
                    </a:lnTo>
                    <a:lnTo>
                      <a:pt x="8" y="0"/>
                    </a:lnTo>
                    <a:lnTo>
                      <a:pt x="0" y="8"/>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71" name="Freeform 359"/>
              <p:cNvSpPr>
                <a:spLocks/>
              </p:cNvSpPr>
              <p:nvPr/>
            </p:nvSpPr>
            <p:spPr bwMode="auto">
              <a:xfrm>
                <a:off x="4659" y="3423"/>
                <a:ext cx="8" cy="13"/>
              </a:xfrm>
              <a:custGeom>
                <a:avLst/>
                <a:gdLst>
                  <a:gd name="T0" fmla="*/ 0 w 8"/>
                  <a:gd name="T1" fmla="*/ 8 h 13"/>
                  <a:gd name="T2" fmla="*/ 8 w 8"/>
                  <a:gd name="T3" fmla="*/ 13 h 13"/>
                  <a:gd name="T4" fmla="*/ 8 w 8"/>
                  <a:gd name="T5" fmla="*/ 0 h 13"/>
                  <a:gd name="T6" fmla="*/ 0 w 8"/>
                  <a:gd name="T7" fmla="*/ 8 h 13"/>
                  <a:gd name="T8" fmla="*/ 0 60000 65536"/>
                  <a:gd name="T9" fmla="*/ 0 60000 65536"/>
                  <a:gd name="T10" fmla="*/ 0 60000 65536"/>
                  <a:gd name="T11" fmla="*/ 0 60000 65536"/>
                  <a:gd name="T12" fmla="*/ 0 w 8"/>
                  <a:gd name="T13" fmla="*/ 0 h 13"/>
                  <a:gd name="T14" fmla="*/ 8 w 8"/>
                  <a:gd name="T15" fmla="*/ 13 h 13"/>
                </a:gdLst>
                <a:ahLst/>
                <a:cxnLst>
                  <a:cxn ang="T8">
                    <a:pos x="T0" y="T1"/>
                  </a:cxn>
                  <a:cxn ang="T9">
                    <a:pos x="T2" y="T3"/>
                  </a:cxn>
                  <a:cxn ang="T10">
                    <a:pos x="T4" y="T5"/>
                  </a:cxn>
                  <a:cxn ang="T11">
                    <a:pos x="T6" y="T7"/>
                  </a:cxn>
                </a:cxnLst>
                <a:rect l="T12" t="T13" r="T14" b="T15"/>
                <a:pathLst>
                  <a:path w="8" h="13">
                    <a:moveTo>
                      <a:pt x="0" y="8"/>
                    </a:moveTo>
                    <a:lnTo>
                      <a:pt x="8" y="13"/>
                    </a:lnTo>
                    <a:lnTo>
                      <a:pt x="8" y="0"/>
                    </a:lnTo>
                    <a:lnTo>
                      <a:pt x="0" y="8"/>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72" name="Freeform 361"/>
              <p:cNvSpPr>
                <a:spLocks/>
              </p:cNvSpPr>
              <p:nvPr/>
            </p:nvSpPr>
            <p:spPr bwMode="auto">
              <a:xfrm>
                <a:off x="4667" y="3444"/>
                <a:ext cx="5" cy="6"/>
              </a:xfrm>
              <a:custGeom>
                <a:avLst/>
                <a:gdLst>
                  <a:gd name="T0" fmla="*/ 0 w 5"/>
                  <a:gd name="T1" fmla="*/ 6 h 6"/>
                  <a:gd name="T2" fmla="*/ 5 w 5"/>
                  <a:gd name="T3" fmla="*/ 6 h 6"/>
                  <a:gd name="T4" fmla="*/ 5 w 5"/>
                  <a:gd name="T5" fmla="*/ 0 h 6"/>
                  <a:gd name="T6" fmla="*/ 0 w 5"/>
                  <a:gd name="T7" fmla="*/ 6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0" y="6"/>
                    </a:moveTo>
                    <a:lnTo>
                      <a:pt x="5" y="6"/>
                    </a:lnTo>
                    <a:lnTo>
                      <a:pt x="5" y="0"/>
                    </a:lnTo>
                    <a:lnTo>
                      <a:pt x="0" y="6"/>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73" name="Freeform 362"/>
              <p:cNvSpPr>
                <a:spLocks/>
              </p:cNvSpPr>
              <p:nvPr/>
            </p:nvSpPr>
            <p:spPr bwMode="auto">
              <a:xfrm>
                <a:off x="4672" y="3450"/>
                <a:ext cx="20" cy="22"/>
              </a:xfrm>
              <a:custGeom>
                <a:avLst/>
                <a:gdLst>
                  <a:gd name="T0" fmla="*/ 0 w 20"/>
                  <a:gd name="T1" fmla="*/ 8 h 22"/>
                  <a:gd name="T2" fmla="*/ 12 w 20"/>
                  <a:gd name="T3" fmla="*/ 22 h 22"/>
                  <a:gd name="T4" fmla="*/ 20 w 20"/>
                  <a:gd name="T5" fmla="*/ 14 h 22"/>
                  <a:gd name="T6" fmla="*/ 7 w 20"/>
                  <a:gd name="T7" fmla="*/ 0 h 22"/>
                  <a:gd name="T8" fmla="*/ 0 w 20"/>
                  <a:gd name="T9" fmla="*/ 8 h 22"/>
                  <a:gd name="T10" fmla="*/ 0 60000 65536"/>
                  <a:gd name="T11" fmla="*/ 0 60000 65536"/>
                  <a:gd name="T12" fmla="*/ 0 60000 65536"/>
                  <a:gd name="T13" fmla="*/ 0 60000 65536"/>
                  <a:gd name="T14" fmla="*/ 0 60000 65536"/>
                  <a:gd name="T15" fmla="*/ 0 w 20"/>
                  <a:gd name="T16" fmla="*/ 0 h 22"/>
                  <a:gd name="T17" fmla="*/ 20 w 20"/>
                  <a:gd name="T18" fmla="*/ 22 h 22"/>
                </a:gdLst>
                <a:ahLst/>
                <a:cxnLst>
                  <a:cxn ang="T10">
                    <a:pos x="T0" y="T1"/>
                  </a:cxn>
                  <a:cxn ang="T11">
                    <a:pos x="T2" y="T3"/>
                  </a:cxn>
                  <a:cxn ang="T12">
                    <a:pos x="T4" y="T5"/>
                  </a:cxn>
                  <a:cxn ang="T13">
                    <a:pos x="T6" y="T7"/>
                  </a:cxn>
                  <a:cxn ang="T14">
                    <a:pos x="T8" y="T9"/>
                  </a:cxn>
                </a:cxnLst>
                <a:rect l="T15" t="T16" r="T17" b="T18"/>
                <a:pathLst>
                  <a:path w="20" h="22">
                    <a:moveTo>
                      <a:pt x="0" y="8"/>
                    </a:moveTo>
                    <a:lnTo>
                      <a:pt x="12" y="22"/>
                    </a:lnTo>
                    <a:lnTo>
                      <a:pt x="20" y="14"/>
                    </a:lnTo>
                    <a:lnTo>
                      <a:pt x="7" y="0"/>
                    </a:lnTo>
                    <a:lnTo>
                      <a:pt x="0" y="8"/>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74" name="Freeform 363"/>
              <p:cNvSpPr>
                <a:spLocks/>
              </p:cNvSpPr>
              <p:nvPr/>
            </p:nvSpPr>
            <p:spPr bwMode="auto">
              <a:xfrm>
                <a:off x="4672" y="3450"/>
                <a:ext cx="20" cy="22"/>
              </a:xfrm>
              <a:custGeom>
                <a:avLst/>
                <a:gdLst>
                  <a:gd name="T0" fmla="*/ 0 w 20"/>
                  <a:gd name="T1" fmla="*/ 8 h 22"/>
                  <a:gd name="T2" fmla="*/ 12 w 20"/>
                  <a:gd name="T3" fmla="*/ 22 h 22"/>
                  <a:gd name="T4" fmla="*/ 20 w 20"/>
                  <a:gd name="T5" fmla="*/ 14 h 22"/>
                  <a:gd name="T6" fmla="*/ 7 w 20"/>
                  <a:gd name="T7" fmla="*/ 0 h 22"/>
                  <a:gd name="T8" fmla="*/ 0 w 20"/>
                  <a:gd name="T9" fmla="*/ 8 h 22"/>
                  <a:gd name="T10" fmla="*/ 0 60000 65536"/>
                  <a:gd name="T11" fmla="*/ 0 60000 65536"/>
                  <a:gd name="T12" fmla="*/ 0 60000 65536"/>
                  <a:gd name="T13" fmla="*/ 0 60000 65536"/>
                  <a:gd name="T14" fmla="*/ 0 60000 65536"/>
                  <a:gd name="T15" fmla="*/ 0 w 20"/>
                  <a:gd name="T16" fmla="*/ 0 h 22"/>
                  <a:gd name="T17" fmla="*/ 20 w 20"/>
                  <a:gd name="T18" fmla="*/ 22 h 22"/>
                </a:gdLst>
                <a:ahLst/>
                <a:cxnLst>
                  <a:cxn ang="T10">
                    <a:pos x="T0" y="T1"/>
                  </a:cxn>
                  <a:cxn ang="T11">
                    <a:pos x="T2" y="T3"/>
                  </a:cxn>
                  <a:cxn ang="T12">
                    <a:pos x="T4" y="T5"/>
                  </a:cxn>
                  <a:cxn ang="T13">
                    <a:pos x="T6" y="T7"/>
                  </a:cxn>
                  <a:cxn ang="T14">
                    <a:pos x="T8" y="T9"/>
                  </a:cxn>
                </a:cxnLst>
                <a:rect l="T15" t="T16" r="T17" b="T18"/>
                <a:pathLst>
                  <a:path w="20" h="22">
                    <a:moveTo>
                      <a:pt x="0" y="8"/>
                    </a:moveTo>
                    <a:lnTo>
                      <a:pt x="12" y="22"/>
                    </a:lnTo>
                    <a:lnTo>
                      <a:pt x="20" y="14"/>
                    </a:lnTo>
                    <a:lnTo>
                      <a:pt x="7" y="0"/>
                    </a:lnTo>
                    <a:lnTo>
                      <a:pt x="0" y="8"/>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75" name="Freeform 364"/>
              <p:cNvSpPr>
                <a:spLocks/>
              </p:cNvSpPr>
              <p:nvPr/>
            </p:nvSpPr>
            <p:spPr bwMode="auto">
              <a:xfrm>
                <a:off x="4904" y="2039"/>
                <a:ext cx="7" cy="1"/>
              </a:xfrm>
              <a:custGeom>
                <a:avLst/>
                <a:gdLst>
                  <a:gd name="T0" fmla="*/ 0 w 7"/>
                  <a:gd name="T1" fmla="*/ 0 h 1"/>
                  <a:gd name="T2" fmla="*/ 7 w 7"/>
                  <a:gd name="T3" fmla="*/ 0 h 1"/>
                  <a:gd name="T4" fmla="*/ 0 w 7"/>
                  <a:gd name="T5" fmla="*/ 0 h 1"/>
                  <a:gd name="T6" fmla="*/ 0 60000 65536"/>
                  <a:gd name="T7" fmla="*/ 0 60000 65536"/>
                  <a:gd name="T8" fmla="*/ 0 60000 65536"/>
                  <a:gd name="T9" fmla="*/ 0 w 7"/>
                  <a:gd name="T10" fmla="*/ 0 h 1"/>
                  <a:gd name="T11" fmla="*/ 7 w 7"/>
                  <a:gd name="T12" fmla="*/ 1 h 1"/>
                </a:gdLst>
                <a:ahLst/>
                <a:cxnLst>
                  <a:cxn ang="T6">
                    <a:pos x="T0" y="T1"/>
                  </a:cxn>
                  <a:cxn ang="T7">
                    <a:pos x="T2" y="T3"/>
                  </a:cxn>
                  <a:cxn ang="T8">
                    <a:pos x="T4" y="T5"/>
                  </a:cxn>
                </a:cxnLst>
                <a:rect l="T9" t="T10" r="T11" b="T12"/>
                <a:pathLst>
                  <a:path w="7" h="1">
                    <a:moveTo>
                      <a:pt x="0" y="0"/>
                    </a:moveTo>
                    <a:lnTo>
                      <a:pt x="7" y="0"/>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76" name="Freeform 365"/>
              <p:cNvSpPr>
                <a:spLocks/>
              </p:cNvSpPr>
              <p:nvPr/>
            </p:nvSpPr>
            <p:spPr bwMode="auto">
              <a:xfrm>
                <a:off x="4904" y="2039"/>
                <a:ext cx="7" cy="1"/>
              </a:xfrm>
              <a:custGeom>
                <a:avLst/>
                <a:gdLst>
                  <a:gd name="T0" fmla="*/ 0 w 7"/>
                  <a:gd name="T1" fmla="*/ 0 h 1"/>
                  <a:gd name="T2" fmla="*/ 7 w 7"/>
                  <a:gd name="T3" fmla="*/ 0 h 1"/>
                  <a:gd name="T4" fmla="*/ 0 w 7"/>
                  <a:gd name="T5" fmla="*/ 0 h 1"/>
                  <a:gd name="T6" fmla="*/ 0 60000 65536"/>
                  <a:gd name="T7" fmla="*/ 0 60000 65536"/>
                  <a:gd name="T8" fmla="*/ 0 60000 65536"/>
                  <a:gd name="T9" fmla="*/ 0 w 7"/>
                  <a:gd name="T10" fmla="*/ 0 h 1"/>
                  <a:gd name="T11" fmla="*/ 7 w 7"/>
                  <a:gd name="T12" fmla="*/ 1 h 1"/>
                </a:gdLst>
                <a:ahLst/>
                <a:cxnLst>
                  <a:cxn ang="T6">
                    <a:pos x="T0" y="T1"/>
                  </a:cxn>
                  <a:cxn ang="T7">
                    <a:pos x="T2" y="T3"/>
                  </a:cxn>
                  <a:cxn ang="T8">
                    <a:pos x="T4" y="T5"/>
                  </a:cxn>
                </a:cxnLst>
                <a:rect l="T9" t="T10" r="T11" b="T12"/>
                <a:pathLst>
                  <a:path w="7" h="1">
                    <a:moveTo>
                      <a:pt x="0" y="0"/>
                    </a:moveTo>
                    <a:lnTo>
                      <a:pt x="7" y="0"/>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77" name="Freeform 366"/>
              <p:cNvSpPr>
                <a:spLocks/>
              </p:cNvSpPr>
              <p:nvPr/>
            </p:nvSpPr>
            <p:spPr bwMode="auto">
              <a:xfrm>
                <a:off x="4629" y="2142"/>
                <a:ext cx="5" cy="1"/>
              </a:xfrm>
              <a:custGeom>
                <a:avLst/>
                <a:gdLst>
                  <a:gd name="T0" fmla="*/ 0 w 5"/>
                  <a:gd name="T1" fmla="*/ 0 h 1"/>
                  <a:gd name="T2" fmla="*/ 5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78" name="Freeform 367"/>
              <p:cNvSpPr>
                <a:spLocks/>
              </p:cNvSpPr>
              <p:nvPr/>
            </p:nvSpPr>
            <p:spPr bwMode="auto">
              <a:xfrm>
                <a:off x="4629" y="2142"/>
                <a:ext cx="5" cy="1"/>
              </a:xfrm>
              <a:custGeom>
                <a:avLst/>
                <a:gdLst>
                  <a:gd name="T0" fmla="*/ 0 w 5"/>
                  <a:gd name="T1" fmla="*/ 0 h 1"/>
                  <a:gd name="T2" fmla="*/ 5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79" name="Freeform 368"/>
              <p:cNvSpPr>
                <a:spLocks/>
              </p:cNvSpPr>
              <p:nvPr/>
            </p:nvSpPr>
            <p:spPr bwMode="auto">
              <a:xfrm>
                <a:off x="4579" y="2230"/>
                <a:ext cx="5" cy="8"/>
              </a:xfrm>
              <a:custGeom>
                <a:avLst/>
                <a:gdLst>
                  <a:gd name="T0" fmla="*/ 5 w 5"/>
                  <a:gd name="T1" fmla="*/ 0 h 8"/>
                  <a:gd name="T2" fmla="*/ 0 w 5"/>
                  <a:gd name="T3" fmla="*/ 8 h 8"/>
                  <a:gd name="T4" fmla="*/ 5 w 5"/>
                  <a:gd name="T5" fmla="*/ 0 h 8"/>
                  <a:gd name="T6" fmla="*/ 0 60000 65536"/>
                  <a:gd name="T7" fmla="*/ 0 60000 65536"/>
                  <a:gd name="T8" fmla="*/ 0 60000 65536"/>
                  <a:gd name="T9" fmla="*/ 0 w 5"/>
                  <a:gd name="T10" fmla="*/ 0 h 8"/>
                  <a:gd name="T11" fmla="*/ 5 w 5"/>
                  <a:gd name="T12" fmla="*/ 8 h 8"/>
                </a:gdLst>
                <a:ahLst/>
                <a:cxnLst>
                  <a:cxn ang="T6">
                    <a:pos x="T0" y="T1"/>
                  </a:cxn>
                  <a:cxn ang="T7">
                    <a:pos x="T2" y="T3"/>
                  </a:cxn>
                  <a:cxn ang="T8">
                    <a:pos x="T4" y="T5"/>
                  </a:cxn>
                </a:cxnLst>
                <a:rect l="T9" t="T10" r="T11" b="T12"/>
                <a:pathLst>
                  <a:path w="5" h="8">
                    <a:moveTo>
                      <a:pt x="5" y="0"/>
                    </a:moveTo>
                    <a:lnTo>
                      <a:pt x="0" y="8"/>
                    </a:lnTo>
                    <a:lnTo>
                      <a:pt x="5"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80" name="Freeform 369"/>
              <p:cNvSpPr>
                <a:spLocks/>
              </p:cNvSpPr>
              <p:nvPr/>
            </p:nvSpPr>
            <p:spPr bwMode="auto">
              <a:xfrm>
                <a:off x="4579" y="2230"/>
                <a:ext cx="5" cy="8"/>
              </a:xfrm>
              <a:custGeom>
                <a:avLst/>
                <a:gdLst>
                  <a:gd name="T0" fmla="*/ 5 w 5"/>
                  <a:gd name="T1" fmla="*/ 0 h 8"/>
                  <a:gd name="T2" fmla="*/ 0 w 5"/>
                  <a:gd name="T3" fmla="*/ 8 h 8"/>
                  <a:gd name="T4" fmla="*/ 5 w 5"/>
                  <a:gd name="T5" fmla="*/ 0 h 8"/>
                  <a:gd name="T6" fmla="*/ 0 60000 65536"/>
                  <a:gd name="T7" fmla="*/ 0 60000 65536"/>
                  <a:gd name="T8" fmla="*/ 0 60000 65536"/>
                  <a:gd name="T9" fmla="*/ 0 w 5"/>
                  <a:gd name="T10" fmla="*/ 0 h 8"/>
                  <a:gd name="T11" fmla="*/ 5 w 5"/>
                  <a:gd name="T12" fmla="*/ 8 h 8"/>
                </a:gdLst>
                <a:ahLst/>
                <a:cxnLst>
                  <a:cxn ang="T6">
                    <a:pos x="T0" y="T1"/>
                  </a:cxn>
                  <a:cxn ang="T7">
                    <a:pos x="T2" y="T3"/>
                  </a:cxn>
                  <a:cxn ang="T8">
                    <a:pos x="T4" y="T5"/>
                  </a:cxn>
                </a:cxnLst>
                <a:rect l="T9" t="T10" r="T11" b="T12"/>
                <a:pathLst>
                  <a:path w="5" h="8">
                    <a:moveTo>
                      <a:pt x="5" y="0"/>
                    </a:moveTo>
                    <a:lnTo>
                      <a:pt x="0" y="8"/>
                    </a:lnTo>
                    <a:lnTo>
                      <a:pt x="5"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81" name="Freeform 370"/>
              <p:cNvSpPr>
                <a:spLocks/>
              </p:cNvSpPr>
              <p:nvPr/>
            </p:nvSpPr>
            <p:spPr bwMode="auto">
              <a:xfrm>
                <a:off x="4567" y="2252"/>
                <a:ext cx="1" cy="6"/>
              </a:xfrm>
              <a:custGeom>
                <a:avLst/>
                <a:gdLst>
                  <a:gd name="T0" fmla="*/ 0 w 1"/>
                  <a:gd name="T1" fmla="*/ 0 h 6"/>
                  <a:gd name="T2" fmla="*/ 0 w 1"/>
                  <a:gd name="T3" fmla="*/ 6 h 6"/>
                  <a:gd name="T4" fmla="*/ 0 w 1"/>
                  <a:gd name="T5" fmla="*/ 0 h 6"/>
                  <a:gd name="T6" fmla="*/ 0 60000 65536"/>
                  <a:gd name="T7" fmla="*/ 0 60000 65536"/>
                  <a:gd name="T8" fmla="*/ 0 60000 65536"/>
                  <a:gd name="T9" fmla="*/ 0 w 1"/>
                  <a:gd name="T10" fmla="*/ 0 h 6"/>
                  <a:gd name="T11" fmla="*/ 1 w 1"/>
                  <a:gd name="T12" fmla="*/ 6 h 6"/>
                </a:gdLst>
                <a:ahLst/>
                <a:cxnLst>
                  <a:cxn ang="T6">
                    <a:pos x="T0" y="T1"/>
                  </a:cxn>
                  <a:cxn ang="T7">
                    <a:pos x="T2" y="T3"/>
                  </a:cxn>
                  <a:cxn ang="T8">
                    <a:pos x="T4" y="T5"/>
                  </a:cxn>
                </a:cxnLst>
                <a:rect l="T9" t="T10" r="T11" b="T12"/>
                <a:pathLst>
                  <a:path w="1" h="6">
                    <a:moveTo>
                      <a:pt x="0" y="0"/>
                    </a:moveTo>
                    <a:lnTo>
                      <a:pt x="0" y="6"/>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82" name="Freeform 371"/>
              <p:cNvSpPr>
                <a:spLocks/>
              </p:cNvSpPr>
              <p:nvPr/>
            </p:nvSpPr>
            <p:spPr bwMode="auto">
              <a:xfrm>
                <a:off x="4567" y="2252"/>
                <a:ext cx="1" cy="6"/>
              </a:xfrm>
              <a:custGeom>
                <a:avLst/>
                <a:gdLst>
                  <a:gd name="T0" fmla="*/ 0 w 1"/>
                  <a:gd name="T1" fmla="*/ 0 h 6"/>
                  <a:gd name="T2" fmla="*/ 0 w 1"/>
                  <a:gd name="T3" fmla="*/ 6 h 6"/>
                  <a:gd name="T4" fmla="*/ 0 w 1"/>
                  <a:gd name="T5" fmla="*/ 0 h 6"/>
                  <a:gd name="T6" fmla="*/ 0 60000 65536"/>
                  <a:gd name="T7" fmla="*/ 0 60000 65536"/>
                  <a:gd name="T8" fmla="*/ 0 60000 65536"/>
                  <a:gd name="T9" fmla="*/ 0 w 1"/>
                  <a:gd name="T10" fmla="*/ 0 h 6"/>
                  <a:gd name="T11" fmla="*/ 1 w 1"/>
                  <a:gd name="T12" fmla="*/ 6 h 6"/>
                </a:gdLst>
                <a:ahLst/>
                <a:cxnLst>
                  <a:cxn ang="T6">
                    <a:pos x="T0" y="T1"/>
                  </a:cxn>
                  <a:cxn ang="T7">
                    <a:pos x="T2" y="T3"/>
                  </a:cxn>
                  <a:cxn ang="T8">
                    <a:pos x="T4" y="T5"/>
                  </a:cxn>
                </a:cxnLst>
                <a:rect l="T9" t="T10" r="T11" b="T12"/>
                <a:pathLst>
                  <a:path w="1" h="6">
                    <a:moveTo>
                      <a:pt x="0" y="0"/>
                    </a:moveTo>
                    <a:lnTo>
                      <a:pt x="0" y="6"/>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83" name="Freeform 372"/>
              <p:cNvSpPr>
                <a:spLocks/>
              </p:cNvSpPr>
              <p:nvPr/>
            </p:nvSpPr>
            <p:spPr bwMode="auto">
              <a:xfrm>
                <a:off x="4554" y="2271"/>
                <a:ext cx="13" cy="14"/>
              </a:xfrm>
              <a:custGeom>
                <a:avLst/>
                <a:gdLst>
                  <a:gd name="T0" fmla="*/ 13 w 13"/>
                  <a:gd name="T1" fmla="*/ 0 h 14"/>
                  <a:gd name="T2" fmla="*/ 0 w 13"/>
                  <a:gd name="T3" fmla="*/ 14 h 14"/>
                  <a:gd name="T4" fmla="*/ 13 w 13"/>
                  <a:gd name="T5" fmla="*/ 0 h 14"/>
                  <a:gd name="T6" fmla="*/ 0 60000 65536"/>
                  <a:gd name="T7" fmla="*/ 0 60000 65536"/>
                  <a:gd name="T8" fmla="*/ 0 60000 65536"/>
                  <a:gd name="T9" fmla="*/ 0 w 13"/>
                  <a:gd name="T10" fmla="*/ 0 h 14"/>
                  <a:gd name="T11" fmla="*/ 13 w 13"/>
                  <a:gd name="T12" fmla="*/ 14 h 14"/>
                </a:gdLst>
                <a:ahLst/>
                <a:cxnLst>
                  <a:cxn ang="T6">
                    <a:pos x="T0" y="T1"/>
                  </a:cxn>
                  <a:cxn ang="T7">
                    <a:pos x="T2" y="T3"/>
                  </a:cxn>
                  <a:cxn ang="T8">
                    <a:pos x="T4" y="T5"/>
                  </a:cxn>
                </a:cxnLst>
                <a:rect l="T9" t="T10" r="T11" b="T12"/>
                <a:pathLst>
                  <a:path w="13" h="14">
                    <a:moveTo>
                      <a:pt x="13" y="0"/>
                    </a:moveTo>
                    <a:lnTo>
                      <a:pt x="0" y="14"/>
                    </a:lnTo>
                    <a:lnTo>
                      <a:pt x="13"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84" name="Freeform 373"/>
              <p:cNvSpPr>
                <a:spLocks/>
              </p:cNvSpPr>
              <p:nvPr/>
            </p:nvSpPr>
            <p:spPr bwMode="auto">
              <a:xfrm>
                <a:off x="4554" y="2271"/>
                <a:ext cx="13" cy="14"/>
              </a:xfrm>
              <a:custGeom>
                <a:avLst/>
                <a:gdLst>
                  <a:gd name="T0" fmla="*/ 13 w 13"/>
                  <a:gd name="T1" fmla="*/ 0 h 14"/>
                  <a:gd name="T2" fmla="*/ 0 w 13"/>
                  <a:gd name="T3" fmla="*/ 14 h 14"/>
                  <a:gd name="T4" fmla="*/ 13 w 13"/>
                  <a:gd name="T5" fmla="*/ 0 h 14"/>
                  <a:gd name="T6" fmla="*/ 0 60000 65536"/>
                  <a:gd name="T7" fmla="*/ 0 60000 65536"/>
                  <a:gd name="T8" fmla="*/ 0 60000 65536"/>
                  <a:gd name="T9" fmla="*/ 0 w 13"/>
                  <a:gd name="T10" fmla="*/ 0 h 14"/>
                  <a:gd name="T11" fmla="*/ 13 w 13"/>
                  <a:gd name="T12" fmla="*/ 14 h 14"/>
                </a:gdLst>
                <a:ahLst/>
                <a:cxnLst>
                  <a:cxn ang="T6">
                    <a:pos x="T0" y="T1"/>
                  </a:cxn>
                  <a:cxn ang="T7">
                    <a:pos x="T2" y="T3"/>
                  </a:cxn>
                  <a:cxn ang="T8">
                    <a:pos x="T4" y="T5"/>
                  </a:cxn>
                </a:cxnLst>
                <a:rect l="T9" t="T10" r="T11" b="T12"/>
                <a:pathLst>
                  <a:path w="13" h="14">
                    <a:moveTo>
                      <a:pt x="13" y="0"/>
                    </a:moveTo>
                    <a:lnTo>
                      <a:pt x="0" y="14"/>
                    </a:lnTo>
                    <a:lnTo>
                      <a:pt x="13"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85" name="Freeform 374"/>
              <p:cNvSpPr>
                <a:spLocks/>
              </p:cNvSpPr>
              <p:nvPr/>
            </p:nvSpPr>
            <p:spPr bwMode="auto">
              <a:xfrm>
                <a:off x="4542" y="2299"/>
                <a:ext cx="5" cy="13"/>
              </a:xfrm>
              <a:custGeom>
                <a:avLst/>
                <a:gdLst>
                  <a:gd name="T0" fmla="*/ 5 w 5"/>
                  <a:gd name="T1" fmla="*/ 0 h 13"/>
                  <a:gd name="T2" fmla="*/ 5 w 5"/>
                  <a:gd name="T3" fmla="*/ 8 h 13"/>
                  <a:gd name="T4" fmla="*/ 0 w 5"/>
                  <a:gd name="T5" fmla="*/ 13 h 13"/>
                  <a:gd name="T6" fmla="*/ 5 w 5"/>
                  <a:gd name="T7" fmla="*/ 0 h 13"/>
                  <a:gd name="T8" fmla="*/ 0 60000 65536"/>
                  <a:gd name="T9" fmla="*/ 0 60000 65536"/>
                  <a:gd name="T10" fmla="*/ 0 60000 65536"/>
                  <a:gd name="T11" fmla="*/ 0 60000 65536"/>
                  <a:gd name="T12" fmla="*/ 0 w 5"/>
                  <a:gd name="T13" fmla="*/ 0 h 13"/>
                  <a:gd name="T14" fmla="*/ 5 w 5"/>
                  <a:gd name="T15" fmla="*/ 13 h 13"/>
                </a:gdLst>
                <a:ahLst/>
                <a:cxnLst>
                  <a:cxn ang="T8">
                    <a:pos x="T0" y="T1"/>
                  </a:cxn>
                  <a:cxn ang="T9">
                    <a:pos x="T2" y="T3"/>
                  </a:cxn>
                  <a:cxn ang="T10">
                    <a:pos x="T4" y="T5"/>
                  </a:cxn>
                  <a:cxn ang="T11">
                    <a:pos x="T6" y="T7"/>
                  </a:cxn>
                </a:cxnLst>
                <a:rect l="T12" t="T13" r="T14" b="T15"/>
                <a:pathLst>
                  <a:path w="5" h="13">
                    <a:moveTo>
                      <a:pt x="5" y="0"/>
                    </a:moveTo>
                    <a:lnTo>
                      <a:pt x="5" y="8"/>
                    </a:lnTo>
                    <a:lnTo>
                      <a:pt x="0" y="13"/>
                    </a:lnTo>
                    <a:lnTo>
                      <a:pt x="5"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86" name="Freeform 375"/>
              <p:cNvSpPr>
                <a:spLocks/>
              </p:cNvSpPr>
              <p:nvPr/>
            </p:nvSpPr>
            <p:spPr bwMode="auto">
              <a:xfrm>
                <a:off x="4542" y="2299"/>
                <a:ext cx="5" cy="13"/>
              </a:xfrm>
              <a:custGeom>
                <a:avLst/>
                <a:gdLst>
                  <a:gd name="T0" fmla="*/ 5 w 5"/>
                  <a:gd name="T1" fmla="*/ 0 h 13"/>
                  <a:gd name="T2" fmla="*/ 5 w 5"/>
                  <a:gd name="T3" fmla="*/ 8 h 13"/>
                  <a:gd name="T4" fmla="*/ 0 w 5"/>
                  <a:gd name="T5" fmla="*/ 13 h 13"/>
                  <a:gd name="T6" fmla="*/ 5 w 5"/>
                  <a:gd name="T7" fmla="*/ 0 h 13"/>
                  <a:gd name="T8" fmla="*/ 0 60000 65536"/>
                  <a:gd name="T9" fmla="*/ 0 60000 65536"/>
                  <a:gd name="T10" fmla="*/ 0 60000 65536"/>
                  <a:gd name="T11" fmla="*/ 0 60000 65536"/>
                  <a:gd name="T12" fmla="*/ 0 w 5"/>
                  <a:gd name="T13" fmla="*/ 0 h 13"/>
                  <a:gd name="T14" fmla="*/ 5 w 5"/>
                  <a:gd name="T15" fmla="*/ 13 h 13"/>
                </a:gdLst>
                <a:ahLst/>
                <a:cxnLst>
                  <a:cxn ang="T8">
                    <a:pos x="T0" y="T1"/>
                  </a:cxn>
                  <a:cxn ang="T9">
                    <a:pos x="T2" y="T3"/>
                  </a:cxn>
                  <a:cxn ang="T10">
                    <a:pos x="T4" y="T5"/>
                  </a:cxn>
                  <a:cxn ang="T11">
                    <a:pos x="T6" y="T7"/>
                  </a:cxn>
                </a:cxnLst>
                <a:rect l="T12" t="T13" r="T14" b="T15"/>
                <a:pathLst>
                  <a:path w="5" h="13">
                    <a:moveTo>
                      <a:pt x="5" y="0"/>
                    </a:moveTo>
                    <a:lnTo>
                      <a:pt x="5" y="8"/>
                    </a:lnTo>
                    <a:lnTo>
                      <a:pt x="0" y="13"/>
                    </a:lnTo>
                    <a:lnTo>
                      <a:pt x="5"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87" name="Freeform 376"/>
              <p:cNvSpPr>
                <a:spLocks/>
              </p:cNvSpPr>
              <p:nvPr/>
            </p:nvSpPr>
            <p:spPr bwMode="auto">
              <a:xfrm>
                <a:off x="4529" y="2326"/>
                <a:ext cx="5" cy="8"/>
              </a:xfrm>
              <a:custGeom>
                <a:avLst/>
                <a:gdLst>
                  <a:gd name="T0" fmla="*/ 5 w 5"/>
                  <a:gd name="T1" fmla="*/ 0 h 8"/>
                  <a:gd name="T2" fmla="*/ 0 w 5"/>
                  <a:gd name="T3" fmla="*/ 8 h 8"/>
                  <a:gd name="T4" fmla="*/ 5 w 5"/>
                  <a:gd name="T5" fmla="*/ 0 h 8"/>
                  <a:gd name="T6" fmla="*/ 0 60000 65536"/>
                  <a:gd name="T7" fmla="*/ 0 60000 65536"/>
                  <a:gd name="T8" fmla="*/ 0 60000 65536"/>
                  <a:gd name="T9" fmla="*/ 0 w 5"/>
                  <a:gd name="T10" fmla="*/ 0 h 8"/>
                  <a:gd name="T11" fmla="*/ 5 w 5"/>
                  <a:gd name="T12" fmla="*/ 8 h 8"/>
                </a:gdLst>
                <a:ahLst/>
                <a:cxnLst>
                  <a:cxn ang="T6">
                    <a:pos x="T0" y="T1"/>
                  </a:cxn>
                  <a:cxn ang="T7">
                    <a:pos x="T2" y="T3"/>
                  </a:cxn>
                  <a:cxn ang="T8">
                    <a:pos x="T4" y="T5"/>
                  </a:cxn>
                </a:cxnLst>
                <a:rect l="T9" t="T10" r="T11" b="T12"/>
                <a:pathLst>
                  <a:path w="5" h="8">
                    <a:moveTo>
                      <a:pt x="5" y="0"/>
                    </a:moveTo>
                    <a:lnTo>
                      <a:pt x="0" y="8"/>
                    </a:lnTo>
                    <a:lnTo>
                      <a:pt x="5"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88" name="Freeform 377"/>
              <p:cNvSpPr>
                <a:spLocks/>
              </p:cNvSpPr>
              <p:nvPr/>
            </p:nvSpPr>
            <p:spPr bwMode="auto">
              <a:xfrm>
                <a:off x="4529" y="2326"/>
                <a:ext cx="5" cy="8"/>
              </a:xfrm>
              <a:custGeom>
                <a:avLst/>
                <a:gdLst>
                  <a:gd name="T0" fmla="*/ 5 w 5"/>
                  <a:gd name="T1" fmla="*/ 0 h 8"/>
                  <a:gd name="T2" fmla="*/ 0 w 5"/>
                  <a:gd name="T3" fmla="*/ 8 h 8"/>
                  <a:gd name="T4" fmla="*/ 5 w 5"/>
                  <a:gd name="T5" fmla="*/ 0 h 8"/>
                  <a:gd name="T6" fmla="*/ 0 60000 65536"/>
                  <a:gd name="T7" fmla="*/ 0 60000 65536"/>
                  <a:gd name="T8" fmla="*/ 0 60000 65536"/>
                  <a:gd name="T9" fmla="*/ 0 w 5"/>
                  <a:gd name="T10" fmla="*/ 0 h 8"/>
                  <a:gd name="T11" fmla="*/ 5 w 5"/>
                  <a:gd name="T12" fmla="*/ 8 h 8"/>
                </a:gdLst>
                <a:ahLst/>
                <a:cxnLst>
                  <a:cxn ang="T6">
                    <a:pos x="T0" y="T1"/>
                  </a:cxn>
                  <a:cxn ang="T7">
                    <a:pos x="T2" y="T3"/>
                  </a:cxn>
                  <a:cxn ang="T8">
                    <a:pos x="T4" y="T5"/>
                  </a:cxn>
                </a:cxnLst>
                <a:rect l="T9" t="T10" r="T11" b="T12"/>
                <a:pathLst>
                  <a:path w="5" h="8">
                    <a:moveTo>
                      <a:pt x="5" y="0"/>
                    </a:moveTo>
                    <a:lnTo>
                      <a:pt x="0" y="8"/>
                    </a:lnTo>
                    <a:lnTo>
                      <a:pt x="5"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89" name="Freeform 378"/>
              <p:cNvSpPr>
                <a:spLocks/>
              </p:cNvSpPr>
              <p:nvPr/>
            </p:nvSpPr>
            <p:spPr bwMode="auto">
              <a:xfrm>
                <a:off x="4517" y="2348"/>
                <a:ext cx="5" cy="13"/>
              </a:xfrm>
              <a:custGeom>
                <a:avLst/>
                <a:gdLst>
                  <a:gd name="T0" fmla="*/ 5 w 5"/>
                  <a:gd name="T1" fmla="*/ 0 h 13"/>
                  <a:gd name="T2" fmla="*/ 0 w 5"/>
                  <a:gd name="T3" fmla="*/ 13 h 13"/>
                  <a:gd name="T4" fmla="*/ 0 w 5"/>
                  <a:gd name="T5" fmla="*/ 6 h 13"/>
                  <a:gd name="T6" fmla="*/ 5 w 5"/>
                  <a:gd name="T7" fmla="*/ 0 h 13"/>
                  <a:gd name="T8" fmla="*/ 0 60000 65536"/>
                  <a:gd name="T9" fmla="*/ 0 60000 65536"/>
                  <a:gd name="T10" fmla="*/ 0 60000 65536"/>
                  <a:gd name="T11" fmla="*/ 0 60000 65536"/>
                  <a:gd name="T12" fmla="*/ 0 w 5"/>
                  <a:gd name="T13" fmla="*/ 0 h 13"/>
                  <a:gd name="T14" fmla="*/ 5 w 5"/>
                  <a:gd name="T15" fmla="*/ 13 h 13"/>
                </a:gdLst>
                <a:ahLst/>
                <a:cxnLst>
                  <a:cxn ang="T8">
                    <a:pos x="T0" y="T1"/>
                  </a:cxn>
                  <a:cxn ang="T9">
                    <a:pos x="T2" y="T3"/>
                  </a:cxn>
                  <a:cxn ang="T10">
                    <a:pos x="T4" y="T5"/>
                  </a:cxn>
                  <a:cxn ang="T11">
                    <a:pos x="T6" y="T7"/>
                  </a:cxn>
                </a:cxnLst>
                <a:rect l="T12" t="T13" r="T14" b="T15"/>
                <a:pathLst>
                  <a:path w="5" h="13">
                    <a:moveTo>
                      <a:pt x="5" y="0"/>
                    </a:moveTo>
                    <a:lnTo>
                      <a:pt x="0" y="13"/>
                    </a:lnTo>
                    <a:lnTo>
                      <a:pt x="0" y="6"/>
                    </a:lnTo>
                    <a:lnTo>
                      <a:pt x="5"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90" name="Freeform 379"/>
              <p:cNvSpPr>
                <a:spLocks/>
              </p:cNvSpPr>
              <p:nvPr/>
            </p:nvSpPr>
            <p:spPr bwMode="auto">
              <a:xfrm>
                <a:off x="4517" y="2348"/>
                <a:ext cx="5" cy="13"/>
              </a:xfrm>
              <a:custGeom>
                <a:avLst/>
                <a:gdLst>
                  <a:gd name="T0" fmla="*/ 5 w 5"/>
                  <a:gd name="T1" fmla="*/ 0 h 13"/>
                  <a:gd name="T2" fmla="*/ 0 w 5"/>
                  <a:gd name="T3" fmla="*/ 13 h 13"/>
                  <a:gd name="T4" fmla="*/ 0 w 5"/>
                  <a:gd name="T5" fmla="*/ 6 h 13"/>
                  <a:gd name="T6" fmla="*/ 5 w 5"/>
                  <a:gd name="T7" fmla="*/ 0 h 13"/>
                  <a:gd name="T8" fmla="*/ 0 60000 65536"/>
                  <a:gd name="T9" fmla="*/ 0 60000 65536"/>
                  <a:gd name="T10" fmla="*/ 0 60000 65536"/>
                  <a:gd name="T11" fmla="*/ 0 60000 65536"/>
                  <a:gd name="T12" fmla="*/ 0 w 5"/>
                  <a:gd name="T13" fmla="*/ 0 h 13"/>
                  <a:gd name="T14" fmla="*/ 5 w 5"/>
                  <a:gd name="T15" fmla="*/ 13 h 13"/>
                </a:gdLst>
                <a:ahLst/>
                <a:cxnLst>
                  <a:cxn ang="T8">
                    <a:pos x="T0" y="T1"/>
                  </a:cxn>
                  <a:cxn ang="T9">
                    <a:pos x="T2" y="T3"/>
                  </a:cxn>
                  <a:cxn ang="T10">
                    <a:pos x="T4" y="T5"/>
                  </a:cxn>
                  <a:cxn ang="T11">
                    <a:pos x="T6" y="T7"/>
                  </a:cxn>
                </a:cxnLst>
                <a:rect l="T12" t="T13" r="T14" b="T15"/>
                <a:pathLst>
                  <a:path w="5" h="13">
                    <a:moveTo>
                      <a:pt x="5" y="0"/>
                    </a:moveTo>
                    <a:lnTo>
                      <a:pt x="0" y="13"/>
                    </a:lnTo>
                    <a:lnTo>
                      <a:pt x="0" y="6"/>
                    </a:lnTo>
                    <a:lnTo>
                      <a:pt x="5"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91" name="Freeform 380"/>
              <p:cNvSpPr>
                <a:spLocks/>
              </p:cNvSpPr>
              <p:nvPr/>
            </p:nvSpPr>
            <p:spPr bwMode="auto">
              <a:xfrm>
                <a:off x="4504" y="2375"/>
                <a:ext cx="5" cy="8"/>
              </a:xfrm>
              <a:custGeom>
                <a:avLst/>
                <a:gdLst>
                  <a:gd name="T0" fmla="*/ 5 w 5"/>
                  <a:gd name="T1" fmla="*/ 0 h 8"/>
                  <a:gd name="T2" fmla="*/ 0 w 5"/>
                  <a:gd name="T3" fmla="*/ 8 h 8"/>
                  <a:gd name="T4" fmla="*/ 5 w 5"/>
                  <a:gd name="T5" fmla="*/ 0 h 8"/>
                  <a:gd name="T6" fmla="*/ 0 60000 65536"/>
                  <a:gd name="T7" fmla="*/ 0 60000 65536"/>
                  <a:gd name="T8" fmla="*/ 0 60000 65536"/>
                  <a:gd name="T9" fmla="*/ 0 w 5"/>
                  <a:gd name="T10" fmla="*/ 0 h 8"/>
                  <a:gd name="T11" fmla="*/ 5 w 5"/>
                  <a:gd name="T12" fmla="*/ 8 h 8"/>
                </a:gdLst>
                <a:ahLst/>
                <a:cxnLst>
                  <a:cxn ang="T6">
                    <a:pos x="T0" y="T1"/>
                  </a:cxn>
                  <a:cxn ang="T7">
                    <a:pos x="T2" y="T3"/>
                  </a:cxn>
                  <a:cxn ang="T8">
                    <a:pos x="T4" y="T5"/>
                  </a:cxn>
                </a:cxnLst>
                <a:rect l="T9" t="T10" r="T11" b="T12"/>
                <a:pathLst>
                  <a:path w="5" h="8">
                    <a:moveTo>
                      <a:pt x="5" y="0"/>
                    </a:moveTo>
                    <a:lnTo>
                      <a:pt x="0" y="8"/>
                    </a:lnTo>
                    <a:lnTo>
                      <a:pt x="5"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92" name="Freeform 381"/>
              <p:cNvSpPr>
                <a:spLocks/>
              </p:cNvSpPr>
              <p:nvPr/>
            </p:nvSpPr>
            <p:spPr bwMode="auto">
              <a:xfrm>
                <a:off x="4504" y="2375"/>
                <a:ext cx="5" cy="8"/>
              </a:xfrm>
              <a:custGeom>
                <a:avLst/>
                <a:gdLst>
                  <a:gd name="T0" fmla="*/ 5 w 5"/>
                  <a:gd name="T1" fmla="*/ 0 h 8"/>
                  <a:gd name="T2" fmla="*/ 0 w 5"/>
                  <a:gd name="T3" fmla="*/ 8 h 8"/>
                  <a:gd name="T4" fmla="*/ 5 w 5"/>
                  <a:gd name="T5" fmla="*/ 0 h 8"/>
                  <a:gd name="T6" fmla="*/ 0 60000 65536"/>
                  <a:gd name="T7" fmla="*/ 0 60000 65536"/>
                  <a:gd name="T8" fmla="*/ 0 60000 65536"/>
                  <a:gd name="T9" fmla="*/ 0 w 5"/>
                  <a:gd name="T10" fmla="*/ 0 h 8"/>
                  <a:gd name="T11" fmla="*/ 5 w 5"/>
                  <a:gd name="T12" fmla="*/ 8 h 8"/>
                </a:gdLst>
                <a:ahLst/>
                <a:cxnLst>
                  <a:cxn ang="T6">
                    <a:pos x="T0" y="T1"/>
                  </a:cxn>
                  <a:cxn ang="T7">
                    <a:pos x="T2" y="T3"/>
                  </a:cxn>
                  <a:cxn ang="T8">
                    <a:pos x="T4" y="T5"/>
                  </a:cxn>
                </a:cxnLst>
                <a:rect l="T9" t="T10" r="T11" b="T12"/>
                <a:pathLst>
                  <a:path w="5" h="8">
                    <a:moveTo>
                      <a:pt x="5" y="0"/>
                    </a:moveTo>
                    <a:lnTo>
                      <a:pt x="0" y="8"/>
                    </a:lnTo>
                    <a:lnTo>
                      <a:pt x="5"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93" name="Freeform 382"/>
              <p:cNvSpPr>
                <a:spLocks/>
              </p:cNvSpPr>
              <p:nvPr/>
            </p:nvSpPr>
            <p:spPr bwMode="auto">
              <a:xfrm>
                <a:off x="4504" y="2397"/>
                <a:ext cx="1" cy="5"/>
              </a:xfrm>
              <a:custGeom>
                <a:avLst/>
                <a:gdLst>
                  <a:gd name="T0" fmla="*/ 0 w 1"/>
                  <a:gd name="T1" fmla="*/ 0 h 5"/>
                  <a:gd name="T2" fmla="*/ 0 w 1"/>
                  <a:gd name="T3" fmla="*/ 5 h 5"/>
                  <a:gd name="T4" fmla="*/ 0 w 1"/>
                  <a:gd name="T5" fmla="*/ 0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5"/>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94" name="Freeform 383"/>
              <p:cNvSpPr>
                <a:spLocks/>
              </p:cNvSpPr>
              <p:nvPr/>
            </p:nvSpPr>
            <p:spPr bwMode="auto">
              <a:xfrm>
                <a:off x="4504" y="2397"/>
                <a:ext cx="1" cy="5"/>
              </a:xfrm>
              <a:custGeom>
                <a:avLst/>
                <a:gdLst>
                  <a:gd name="T0" fmla="*/ 0 w 1"/>
                  <a:gd name="T1" fmla="*/ 0 h 5"/>
                  <a:gd name="T2" fmla="*/ 0 w 1"/>
                  <a:gd name="T3" fmla="*/ 5 h 5"/>
                  <a:gd name="T4" fmla="*/ 0 w 1"/>
                  <a:gd name="T5" fmla="*/ 0 h 5"/>
                  <a:gd name="T6" fmla="*/ 0 60000 65536"/>
                  <a:gd name="T7" fmla="*/ 0 60000 65536"/>
                  <a:gd name="T8" fmla="*/ 0 60000 65536"/>
                  <a:gd name="T9" fmla="*/ 0 w 1"/>
                  <a:gd name="T10" fmla="*/ 0 h 5"/>
                  <a:gd name="T11" fmla="*/ 1 w 1"/>
                  <a:gd name="T12" fmla="*/ 5 h 5"/>
                </a:gdLst>
                <a:ahLst/>
                <a:cxnLst>
                  <a:cxn ang="T6">
                    <a:pos x="T0" y="T1"/>
                  </a:cxn>
                  <a:cxn ang="T7">
                    <a:pos x="T2" y="T3"/>
                  </a:cxn>
                  <a:cxn ang="T8">
                    <a:pos x="T4" y="T5"/>
                  </a:cxn>
                </a:cxnLst>
                <a:rect l="T9" t="T10" r="T11" b="T12"/>
                <a:pathLst>
                  <a:path w="1" h="5">
                    <a:moveTo>
                      <a:pt x="0" y="0"/>
                    </a:moveTo>
                    <a:lnTo>
                      <a:pt x="0" y="5"/>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95" name="Freeform 384"/>
              <p:cNvSpPr>
                <a:spLocks/>
              </p:cNvSpPr>
              <p:nvPr/>
            </p:nvSpPr>
            <p:spPr bwMode="auto">
              <a:xfrm>
                <a:off x="4429" y="2397"/>
                <a:ext cx="175" cy="273"/>
              </a:xfrm>
              <a:custGeom>
                <a:avLst/>
                <a:gdLst>
                  <a:gd name="T0" fmla="*/ 130 w 175"/>
                  <a:gd name="T1" fmla="*/ 0 h 273"/>
                  <a:gd name="T2" fmla="*/ 88 w 175"/>
                  <a:gd name="T3" fmla="*/ 41 h 273"/>
                  <a:gd name="T4" fmla="*/ 68 w 175"/>
                  <a:gd name="T5" fmla="*/ 46 h 273"/>
                  <a:gd name="T6" fmla="*/ 63 w 175"/>
                  <a:gd name="T7" fmla="*/ 82 h 273"/>
                  <a:gd name="T8" fmla="*/ 68 w 175"/>
                  <a:gd name="T9" fmla="*/ 109 h 273"/>
                  <a:gd name="T10" fmla="*/ 105 w 175"/>
                  <a:gd name="T11" fmla="*/ 129 h 273"/>
                  <a:gd name="T12" fmla="*/ 118 w 175"/>
                  <a:gd name="T13" fmla="*/ 170 h 273"/>
                  <a:gd name="T14" fmla="*/ 93 w 175"/>
                  <a:gd name="T15" fmla="*/ 197 h 273"/>
                  <a:gd name="T16" fmla="*/ 80 w 175"/>
                  <a:gd name="T17" fmla="*/ 205 h 273"/>
                  <a:gd name="T18" fmla="*/ 75 w 175"/>
                  <a:gd name="T19" fmla="*/ 224 h 273"/>
                  <a:gd name="T20" fmla="*/ 118 w 175"/>
                  <a:gd name="T21" fmla="*/ 191 h 273"/>
                  <a:gd name="T22" fmla="*/ 130 w 175"/>
                  <a:gd name="T23" fmla="*/ 191 h 273"/>
                  <a:gd name="T24" fmla="*/ 168 w 175"/>
                  <a:gd name="T25" fmla="*/ 211 h 273"/>
                  <a:gd name="T26" fmla="*/ 175 w 175"/>
                  <a:gd name="T27" fmla="*/ 183 h 273"/>
                  <a:gd name="T28" fmla="*/ 168 w 175"/>
                  <a:gd name="T29" fmla="*/ 136 h 273"/>
                  <a:gd name="T30" fmla="*/ 175 w 175"/>
                  <a:gd name="T31" fmla="*/ 156 h 273"/>
                  <a:gd name="T32" fmla="*/ 175 w 175"/>
                  <a:gd name="T33" fmla="*/ 218 h 273"/>
                  <a:gd name="T34" fmla="*/ 150 w 175"/>
                  <a:gd name="T35" fmla="*/ 211 h 273"/>
                  <a:gd name="T36" fmla="*/ 155 w 175"/>
                  <a:gd name="T37" fmla="*/ 232 h 273"/>
                  <a:gd name="T38" fmla="*/ 130 w 175"/>
                  <a:gd name="T39" fmla="*/ 238 h 273"/>
                  <a:gd name="T40" fmla="*/ 143 w 175"/>
                  <a:gd name="T41" fmla="*/ 246 h 273"/>
                  <a:gd name="T42" fmla="*/ 155 w 175"/>
                  <a:gd name="T43" fmla="*/ 238 h 273"/>
                  <a:gd name="T44" fmla="*/ 175 w 175"/>
                  <a:gd name="T45" fmla="*/ 246 h 273"/>
                  <a:gd name="T46" fmla="*/ 138 w 175"/>
                  <a:gd name="T47" fmla="*/ 260 h 273"/>
                  <a:gd name="T48" fmla="*/ 143 w 175"/>
                  <a:gd name="T49" fmla="*/ 246 h 273"/>
                  <a:gd name="T50" fmla="*/ 125 w 175"/>
                  <a:gd name="T51" fmla="*/ 252 h 273"/>
                  <a:gd name="T52" fmla="*/ 125 w 175"/>
                  <a:gd name="T53" fmla="*/ 260 h 273"/>
                  <a:gd name="T54" fmla="*/ 138 w 175"/>
                  <a:gd name="T55" fmla="*/ 232 h 273"/>
                  <a:gd name="T56" fmla="*/ 113 w 175"/>
                  <a:gd name="T57" fmla="*/ 232 h 273"/>
                  <a:gd name="T58" fmla="*/ 143 w 175"/>
                  <a:gd name="T59" fmla="*/ 205 h 273"/>
                  <a:gd name="T60" fmla="*/ 118 w 175"/>
                  <a:gd name="T61" fmla="*/ 211 h 273"/>
                  <a:gd name="T62" fmla="*/ 113 w 175"/>
                  <a:gd name="T63" fmla="*/ 218 h 273"/>
                  <a:gd name="T64" fmla="*/ 68 w 175"/>
                  <a:gd name="T65" fmla="*/ 224 h 273"/>
                  <a:gd name="T66" fmla="*/ 55 w 175"/>
                  <a:gd name="T67" fmla="*/ 224 h 273"/>
                  <a:gd name="T68" fmla="*/ 43 w 175"/>
                  <a:gd name="T69" fmla="*/ 238 h 273"/>
                  <a:gd name="T70" fmla="*/ 75 w 175"/>
                  <a:gd name="T71" fmla="*/ 260 h 273"/>
                  <a:gd name="T72" fmla="*/ 68 w 175"/>
                  <a:gd name="T73" fmla="*/ 265 h 273"/>
                  <a:gd name="T74" fmla="*/ 43 w 175"/>
                  <a:gd name="T75" fmla="*/ 273 h 273"/>
                  <a:gd name="T76" fmla="*/ 55 w 175"/>
                  <a:gd name="T77" fmla="*/ 273 h 273"/>
                  <a:gd name="T78" fmla="*/ 43 w 175"/>
                  <a:gd name="T79" fmla="*/ 246 h 273"/>
                  <a:gd name="T80" fmla="*/ 55 w 175"/>
                  <a:gd name="T81" fmla="*/ 238 h 273"/>
                  <a:gd name="T82" fmla="*/ 25 w 175"/>
                  <a:gd name="T83" fmla="*/ 246 h 273"/>
                  <a:gd name="T84" fmla="*/ 30 w 175"/>
                  <a:gd name="T85" fmla="*/ 224 h 273"/>
                  <a:gd name="T86" fmla="*/ 5 w 175"/>
                  <a:gd name="T87" fmla="*/ 218 h 273"/>
                  <a:gd name="T88" fmla="*/ 25 w 175"/>
                  <a:gd name="T89" fmla="*/ 260 h 273"/>
                  <a:gd name="T90" fmla="*/ 5 w 175"/>
                  <a:gd name="T91" fmla="*/ 238 h 273"/>
                  <a:gd name="T92" fmla="*/ 18 w 175"/>
                  <a:gd name="T93" fmla="*/ 191 h 273"/>
                  <a:gd name="T94" fmla="*/ 25 w 175"/>
                  <a:gd name="T95" fmla="*/ 205 h 273"/>
                  <a:gd name="T96" fmla="*/ 38 w 175"/>
                  <a:gd name="T97" fmla="*/ 177 h 273"/>
                  <a:gd name="T98" fmla="*/ 12 w 175"/>
                  <a:gd name="T99" fmla="*/ 183 h 273"/>
                  <a:gd name="T100" fmla="*/ 0 w 175"/>
                  <a:gd name="T101" fmla="*/ 170 h 273"/>
                  <a:gd name="T102" fmla="*/ 38 w 175"/>
                  <a:gd name="T103" fmla="*/ 109 h 273"/>
                  <a:gd name="T104" fmla="*/ 43 w 175"/>
                  <a:gd name="T105" fmla="*/ 87 h 273"/>
                  <a:gd name="T106" fmla="*/ 50 w 175"/>
                  <a:gd name="T107" fmla="*/ 82 h 273"/>
                  <a:gd name="T108" fmla="*/ 55 w 175"/>
                  <a:gd name="T109" fmla="*/ 60 h 273"/>
                  <a:gd name="T110" fmla="*/ 55 w 175"/>
                  <a:gd name="T111" fmla="*/ 46 h 273"/>
                  <a:gd name="T112" fmla="*/ 63 w 175"/>
                  <a:gd name="T113" fmla="*/ 60 h 273"/>
                  <a:gd name="T114" fmla="*/ 138 w 175"/>
                  <a:gd name="T115" fmla="*/ 0 h 27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5"/>
                  <a:gd name="T175" fmla="*/ 0 h 273"/>
                  <a:gd name="T176" fmla="*/ 175 w 175"/>
                  <a:gd name="T177" fmla="*/ 273 h 27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5" h="273">
                    <a:moveTo>
                      <a:pt x="138" y="0"/>
                    </a:moveTo>
                    <a:lnTo>
                      <a:pt x="130" y="0"/>
                    </a:lnTo>
                    <a:lnTo>
                      <a:pt x="130" y="13"/>
                    </a:lnTo>
                    <a:lnTo>
                      <a:pt x="88" y="41"/>
                    </a:lnTo>
                    <a:lnTo>
                      <a:pt x="75" y="41"/>
                    </a:lnTo>
                    <a:lnTo>
                      <a:pt x="68" y="46"/>
                    </a:lnTo>
                    <a:lnTo>
                      <a:pt x="75" y="60"/>
                    </a:lnTo>
                    <a:lnTo>
                      <a:pt x="63" y="82"/>
                    </a:lnTo>
                    <a:lnTo>
                      <a:pt x="63" y="109"/>
                    </a:lnTo>
                    <a:lnTo>
                      <a:pt x="68" y="109"/>
                    </a:lnTo>
                    <a:lnTo>
                      <a:pt x="93" y="129"/>
                    </a:lnTo>
                    <a:lnTo>
                      <a:pt x="105" y="129"/>
                    </a:lnTo>
                    <a:lnTo>
                      <a:pt x="118" y="150"/>
                    </a:lnTo>
                    <a:lnTo>
                      <a:pt x="118" y="170"/>
                    </a:lnTo>
                    <a:lnTo>
                      <a:pt x="105" y="197"/>
                    </a:lnTo>
                    <a:lnTo>
                      <a:pt x="93" y="197"/>
                    </a:lnTo>
                    <a:lnTo>
                      <a:pt x="80" y="191"/>
                    </a:lnTo>
                    <a:lnTo>
                      <a:pt x="80" y="205"/>
                    </a:lnTo>
                    <a:lnTo>
                      <a:pt x="75" y="211"/>
                    </a:lnTo>
                    <a:lnTo>
                      <a:pt x="75" y="224"/>
                    </a:lnTo>
                    <a:lnTo>
                      <a:pt x="93" y="224"/>
                    </a:lnTo>
                    <a:lnTo>
                      <a:pt x="118" y="191"/>
                    </a:lnTo>
                    <a:lnTo>
                      <a:pt x="130" y="156"/>
                    </a:lnTo>
                    <a:lnTo>
                      <a:pt x="130" y="191"/>
                    </a:lnTo>
                    <a:lnTo>
                      <a:pt x="155" y="211"/>
                    </a:lnTo>
                    <a:lnTo>
                      <a:pt x="168" y="211"/>
                    </a:lnTo>
                    <a:lnTo>
                      <a:pt x="175" y="205"/>
                    </a:lnTo>
                    <a:lnTo>
                      <a:pt x="175" y="183"/>
                    </a:lnTo>
                    <a:lnTo>
                      <a:pt x="168" y="177"/>
                    </a:lnTo>
                    <a:lnTo>
                      <a:pt x="168" y="136"/>
                    </a:lnTo>
                    <a:lnTo>
                      <a:pt x="168" y="150"/>
                    </a:lnTo>
                    <a:lnTo>
                      <a:pt x="175" y="156"/>
                    </a:lnTo>
                    <a:lnTo>
                      <a:pt x="175" y="238"/>
                    </a:lnTo>
                    <a:lnTo>
                      <a:pt x="175" y="218"/>
                    </a:lnTo>
                    <a:lnTo>
                      <a:pt x="155" y="218"/>
                    </a:lnTo>
                    <a:lnTo>
                      <a:pt x="150" y="211"/>
                    </a:lnTo>
                    <a:lnTo>
                      <a:pt x="138" y="224"/>
                    </a:lnTo>
                    <a:lnTo>
                      <a:pt x="155" y="232"/>
                    </a:lnTo>
                    <a:lnTo>
                      <a:pt x="138" y="232"/>
                    </a:lnTo>
                    <a:lnTo>
                      <a:pt x="130" y="238"/>
                    </a:lnTo>
                    <a:lnTo>
                      <a:pt x="150" y="238"/>
                    </a:lnTo>
                    <a:lnTo>
                      <a:pt x="143" y="246"/>
                    </a:lnTo>
                    <a:lnTo>
                      <a:pt x="155" y="246"/>
                    </a:lnTo>
                    <a:lnTo>
                      <a:pt x="155" y="238"/>
                    </a:lnTo>
                    <a:lnTo>
                      <a:pt x="163" y="238"/>
                    </a:lnTo>
                    <a:lnTo>
                      <a:pt x="175" y="246"/>
                    </a:lnTo>
                    <a:lnTo>
                      <a:pt x="155" y="260"/>
                    </a:lnTo>
                    <a:lnTo>
                      <a:pt x="138" y="260"/>
                    </a:lnTo>
                    <a:lnTo>
                      <a:pt x="143" y="260"/>
                    </a:lnTo>
                    <a:lnTo>
                      <a:pt x="143" y="246"/>
                    </a:lnTo>
                    <a:lnTo>
                      <a:pt x="130" y="246"/>
                    </a:lnTo>
                    <a:lnTo>
                      <a:pt x="125" y="252"/>
                    </a:lnTo>
                    <a:lnTo>
                      <a:pt x="130" y="260"/>
                    </a:lnTo>
                    <a:lnTo>
                      <a:pt x="125" y="260"/>
                    </a:lnTo>
                    <a:lnTo>
                      <a:pt x="118" y="252"/>
                    </a:lnTo>
                    <a:lnTo>
                      <a:pt x="138" y="232"/>
                    </a:lnTo>
                    <a:lnTo>
                      <a:pt x="130" y="224"/>
                    </a:lnTo>
                    <a:lnTo>
                      <a:pt x="113" y="232"/>
                    </a:lnTo>
                    <a:lnTo>
                      <a:pt x="130" y="224"/>
                    </a:lnTo>
                    <a:lnTo>
                      <a:pt x="143" y="205"/>
                    </a:lnTo>
                    <a:lnTo>
                      <a:pt x="130" y="191"/>
                    </a:lnTo>
                    <a:lnTo>
                      <a:pt x="118" y="211"/>
                    </a:lnTo>
                    <a:lnTo>
                      <a:pt x="113" y="211"/>
                    </a:lnTo>
                    <a:lnTo>
                      <a:pt x="113" y="218"/>
                    </a:lnTo>
                    <a:lnTo>
                      <a:pt x="75" y="224"/>
                    </a:lnTo>
                    <a:lnTo>
                      <a:pt x="68" y="224"/>
                    </a:lnTo>
                    <a:lnTo>
                      <a:pt x="68" y="218"/>
                    </a:lnTo>
                    <a:lnTo>
                      <a:pt x="55" y="224"/>
                    </a:lnTo>
                    <a:lnTo>
                      <a:pt x="38" y="224"/>
                    </a:lnTo>
                    <a:lnTo>
                      <a:pt x="43" y="238"/>
                    </a:lnTo>
                    <a:lnTo>
                      <a:pt x="68" y="238"/>
                    </a:lnTo>
                    <a:lnTo>
                      <a:pt x="75" y="260"/>
                    </a:lnTo>
                    <a:lnTo>
                      <a:pt x="75" y="273"/>
                    </a:lnTo>
                    <a:lnTo>
                      <a:pt x="68" y="265"/>
                    </a:lnTo>
                    <a:lnTo>
                      <a:pt x="63" y="273"/>
                    </a:lnTo>
                    <a:lnTo>
                      <a:pt x="43" y="273"/>
                    </a:lnTo>
                    <a:lnTo>
                      <a:pt x="43" y="265"/>
                    </a:lnTo>
                    <a:lnTo>
                      <a:pt x="55" y="273"/>
                    </a:lnTo>
                    <a:lnTo>
                      <a:pt x="55" y="246"/>
                    </a:lnTo>
                    <a:lnTo>
                      <a:pt x="43" y="246"/>
                    </a:lnTo>
                    <a:lnTo>
                      <a:pt x="38" y="252"/>
                    </a:lnTo>
                    <a:lnTo>
                      <a:pt x="55" y="238"/>
                    </a:lnTo>
                    <a:lnTo>
                      <a:pt x="38" y="238"/>
                    </a:lnTo>
                    <a:lnTo>
                      <a:pt x="25" y="246"/>
                    </a:lnTo>
                    <a:lnTo>
                      <a:pt x="25" y="232"/>
                    </a:lnTo>
                    <a:lnTo>
                      <a:pt x="30" y="224"/>
                    </a:lnTo>
                    <a:lnTo>
                      <a:pt x="25" y="211"/>
                    </a:lnTo>
                    <a:lnTo>
                      <a:pt x="5" y="218"/>
                    </a:lnTo>
                    <a:lnTo>
                      <a:pt x="5" y="232"/>
                    </a:lnTo>
                    <a:lnTo>
                      <a:pt x="25" y="260"/>
                    </a:lnTo>
                    <a:lnTo>
                      <a:pt x="25" y="265"/>
                    </a:lnTo>
                    <a:lnTo>
                      <a:pt x="5" y="238"/>
                    </a:lnTo>
                    <a:lnTo>
                      <a:pt x="5" y="205"/>
                    </a:lnTo>
                    <a:lnTo>
                      <a:pt x="18" y="191"/>
                    </a:lnTo>
                    <a:lnTo>
                      <a:pt x="18" y="205"/>
                    </a:lnTo>
                    <a:lnTo>
                      <a:pt x="25" y="205"/>
                    </a:lnTo>
                    <a:lnTo>
                      <a:pt x="38" y="191"/>
                    </a:lnTo>
                    <a:lnTo>
                      <a:pt x="38" y="177"/>
                    </a:lnTo>
                    <a:lnTo>
                      <a:pt x="25" y="177"/>
                    </a:lnTo>
                    <a:lnTo>
                      <a:pt x="12" y="183"/>
                    </a:lnTo>
                    <a:lnTo>
                      <a:pt x="0" y="177"/>
                    </a:lnTo>
                    <a:lnTo>
                      <a:pt x="0" y="170"/>
                    </a:lnTo>
                    <a:lnTo>
                      <a:pt x="25" y="109"/>
                    </a:lnTo>
                    <a:lnTo>
                      <a:pt x="38" y="109"/>
                    </a:lnTo>
                    <a:lnTo>
                      <a:pt x="38" y="101"/>
                    </a:lnTo>
                    <a:lnTo>
                      <a:pt x="43" y="87"/>
                    </a:lnTo>
                    <a:lnTo>
                      <a:pt x="50" y="87"/>
                    </a:lnTo>
                    <a:lnTo>
                      <a:pt x="50" y="82"/>
                    </a:lnTo>
                    <a:lnTo>
                      <a:pt x="68" y="60"/>
                    </a:lnTo>
                    <a:lnTo>
                      <a:pt x="55" y="60"/>
                    </a:lnTo>
                    <a:lnTo>
                      <a:pt x="43" y="68"/>
                    </a:lnTo>
                    <a:lnTo>
                      <a:pt x="55" y="46"/>
                    </a:lnTo>
                    <a:lnTo>
                      <a:pt x="55" y="54"/>
                    </a:lnTo>
                    <a:lnTo>
                      <a:pt x="63" y="60"/>
                    </a:lnTo>
                    <a:lnTo>
                      <a:pt x="88" y="27"/>
                    </a:lnTo>
                    <a:lnTo>
                      <a:pt x="138"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96" name="Freeform 385"/>
              <p:cNvSpPr>
                <a:spLocks/>
              </p:cNvSpPr>
              <p:nvPr/>
            </p:nvSpPr>
            <p:spPr bwMode="auto">
              <a:xfrm>
                <a:off x="4429" y="2397"/>
                <a:ext cx="175" cy="273"/>
              </a:xfrm>
              <a:custGeom>
                <a:avLst/>
                <a:gdLst>
                  <a:gd name="T0" fmla="*/ 130 w 175"/>
                  <a:gd name="T1" fmla="*/ 0 h 273"/>
                  <a:gd name="T2" fmla="*/ 88 w 175"/>
                  <a:gd name="T3" fmla="*/ 41 h 273"/>
                  <a:gd name="T4" fmla="*/ 68 w 175"/>
                  <a:gd name="T5" fmla="*/ 46 h 273"/>
                  <a:gd name="T6" fmla="*/ 63 w 175"/>
                  <a:gd name="T7" fmla="*/ 82 h 273"/>
                  <a:gd name="T8" fmla="*/ 68 w 175"/>
                  <a:gd name="T9" fmla="*/ 109 h 273"/>
                  <a:gd name="T10" fmla="*/ 105 w 175"/>
                  <a:gd name="T11" fmla="*/ 129 h 273"/>
                  <a:gd name="T12" fmla="*/ 118 w 175"/>
                  <a:gd name="T13" fmla="*/ 170 h 273"/>
                  <a:gd name="T14" fmla="*/ 93 w 175"/>
                  <a:gd name="T15" fmla="*/ 197 h 273"/>
                  <a:gd name="T16" fmla="*/ 80 w 175"/>
                  <a:gd name="T17" fmla="*/ 205 h 273"/>
                  <a:gd name="T18" fmla="*/ 75 w 175"/>
                  <a:gd name="T19" fmla="*/ 224 h 273"/>
                  <a:gd name="T20" fmla="*/ 118 w 175"/>
                  <a:gd name="T21" fmla="*/ 191 h 273"/>
                  <a:gd name="T22" fmla="*/ 130 w 175"/>
                  <a:gd name="T23" fmla="*/ 191 h 273"/>
                  <a:gd name="T24" fmla="*/ 168 w 175"/>
                  <a:gd name="T25" fmla="*/ 211 h 273"/>
                  <a:gd name="T26" fmla="*/ 175 w 175"/>
                  <a:gd name="T27" fmla="*/ 183 h 273"/>
                  <a:gd name="T28" fmla="*/ 168 w 175"/>
                  <a:gd name="T29" fmla="*/ 136 h 273"/>
                  <a:gd name="T30" fmla="*/ 175 w 175"/>
                  <a:gd name="T31" fmla="*/ 156 h 273"/>
                  <a:gd name="T32" fmla="*/ 175 w 175"/>
                  <a:gd name="T33" fmla="*/ 218 h 273"/>
                  <a:gd name="T34" fmla="*/ 150 w 175"/>
                  <a:gd name="T35" fmla="*/ 211 h 273"/>
                  <a:gd name="T36" fmla="*/ 155 w 175"/>
                  <a:gd name="T37" fmla="*/ 232 h 273"/>
                  <a:gd name="T38" fmla="*/ 130 w 175"/>
                  <a:gd name="T39" fmla="*/ 238 h 273"/>
                  <a:gd name="T40" fmla="*/ 143 w 175"/>
                  <a:gd name="T41" fmla="*/ 246 h 273"/>
                  <a:gd name="T42" fmla="*/ 155 w 175"/>
                  <a:gd name="T43" fmla="*/ 238 h 273"/>
                  <a:gd name="T44" fmla="*/ 175 w 175"/>
                  <a:gd name="T45" fmla="*/ 246 h 273"/>
                  <a:gd name="T46" fmla="*/ 138 w 175"/>
                  <a:gd name="T47" fmla="*/ 260 h 273"/>
                  <a:gd name="T48" fmla="*/ 143 w 175"/>
                  <a:gd name="T49" fmla="*/ 246 h 273"/>
                  <a:gd name="T50" fmla="*/ 125 w 175"/>
                  <a:gd name="T51" fmla="*/ 252 h 273"/>
                  <a:gd name="T52" fmla="*/ 125 w 175"/>
                  <a:gd name="T53" fmla="*/ 260 h 273"/>
                  <a:gd name="T54" fmla="*/ 138 w 175"/>
                  <a:gd name="T55" fmla="*/ 232 h 273"/>
                  <a:gd name="T56" fmla="*/ 113 w 175"/>
                  <a:gd name="T57" fmla="*/ 232 h 273"/>
                  <a:gd name="T58" fmla="*/ 143 w 175"/>
                  <a:gd name="T59" fmla="*/ 205 h 273"/>
                  <a:gd name="T60" fmla="*/ 118 w 175"/>
                  <a:gd name="T61" fmla="*/ 211 h 273"/>
                  <a:gd name="T62" fmla="*/ 113 w 175"/>
                  <a:gd name="T63" fmla="*/ 218 h 273"/>
                  <a:gd name="T64" fmla="*/ 68 w 175"/>
                  <a:gd name="T65" fmla="*/ 224 h 273"/>
                  <a:gd name="T66" fmla="*/ 55 w 175"/>
                  <a:gd name="T67" fmla="*/ 224 h 273"/>
                  <a:gd name="T68" fmla="*/ 43 w 175"/>
                  <a:gd name="T69" fmla="*/ 238 h 273"/>
                  <a:gd name="T70" fmla="*/ 75 w 175"/>
                  <a:gd name="T71" fmla="*/ 260 h 273"/>
                  <a:gd name="T72" fmla="*/ 68 w 175"/>
                  <a:gd name="T73" fmla="*/ 265 h 273"/>
                  <a:gd name="T74" fmla="*/ 43 w 175"/>
                  <a:gd name="T75" fmla="*/ 273 h 273"/>
                  <a:gd name="T76" fmla="*/ 55 w 175"/>
                  <a:gd name="T77" fmla="*/ 273 h 273"/>
                  <a:gd name="T78" fmla="*/ 43 w 175"/>
                  <a:gd name="T79" fmla="*/ 246 h 273"/>
                  <a:gd name="T80" fmla="*/ 55 w 175"/>
                  <a:gd name="T81" fmla="*/ 238 h 273"/>
                  <a:gd name="T82" fmla="*/ 25 w 175"/>
                  <a:gd name="T83" fmla="*/ 246 h 273"/>
                  <a:gd name="T84" fmla="*/ 30 w 175"/>
                  <a:gd name="T85" fmla="*/ 224 h 273"/>
                  <a:gd name="T86" fmla="*/ 5 w 175"/>
                  <a:gd name="T87" fmla="*/ 218 h 273"/>
                  <a:gd name="T88" fmla="*/ 25 w 175"/>
                  <a:gd name="T89" fmla="*/ 260 h 273"/>
                  <a:gd name="T90" fmla="*/ 5 w 175"/>
                  <a:gd name="T91" fmla="*/ 238 h 273"/>
                  <a:gd name="T92" fmla="*/ 18 w 175"/>
                  <a:gd name="T93" fmla="*/ 191 h 273"/>
                  <a:gd name="T94" fmla="*/ 25 w 175"/>
                  <a:gd name="T95" fmla="*/ 205 h 273"/>
                  <a:gd name="T96" fmla="*/ 38 w 175"/>
                  <a:gd name="T97" fmla="*/ 177 h 273"/>
                  <a:gd name="T98" fmla="*/ 12 w 175"/>
                  <a:gd name="T99" fmla="*/ 183 h 273"/>
                  <a:gd name="T100" fmla="*/ 0 w 175"/>
                  <a:gd name="T101" fmla="*/ 170 h 273"/>
                  <a:gd name="T102" fmla="*/ 38 w 175"/>
                  <a:gd name="T103" fmla="*/ 109 h 273"/>
                  <a:gd name="T104" fmla="*/ 43 w 175"/>
                  <a:gd name="T105" fmla="*/ 87 h 273"/>
                  <a:gd name="T106" fmla="*/ 50 w 175"/>
                  <a:gd name="T107" fmla="*/ 82 h 273"/>
                  <a:gd name="T108" fmla="*/ 55 w 175"/>
                  <a:gd name="T109" fmla="*/ 60 h 273"/>
                  <a:gd name="T110" fmla="*/ 55 w 175"/>
                  <a:gd name="T111" fmla="*/ 46 h 273"/>
                  <a:gd name="T112" fmla="*/ 63 w 175"/>
                  <a:gd name="T113" fmla="*/ 60 h 273"/>
                  <a:gd name="T114" fmla="*/ 138 w 175"/>
                  <a:gd name="T115" fmla="*/ 0 h 27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5"/>
                  <a:gd name="T175" fmla="*/ 0 h 273"/>
                  <a:gd name="T176" fmla="*/ 175 w 175"/>
                  <a:gd name="T177" fmla="*/ 273 h 27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5" h="273">
                    <a:moveTo>
                      <a:pt x="138" y="0"/>
                    </a:moveTo>
                    <a:lnTo>
                      <a:pt x="130" y="0"/>
                    </a:lnTo>
                    <a:lnTo>
                      <a:pt x="130" y="13"/>
                    </a:lnTo>
                    <a:lnTo>
                      <a:pt x="88" y="41"/>
                    </a:lnTo>
                    <a:lnTo>
                      <a:pt x="75" y="41"/>
                    </a:lnTo>
                    <a:lnTo>
                      <a:pt x="68" y="46"/>
                    </a:lnTo>
                    <a:lnTo>
                      <a:pt x="75" y="60"/>
                    </a:lnTo>
                    <a:lnTo>
                      <a:pt x="63" y="82"/>
                    </a:lnTo>
                    <a:lnTo>
                      <a:pt x="63" y="109"/>
                    </a:lnTo>
                    <a:lnTo>
                      <a:pt x="68" y="109"/>
                    </a:lnTo>
                    <a:lnTo>
                      <a:pt x="93" y="129"/>
                    </a:lnTo>
                    <a:lnTo>
                      <a:pt x="105" y="129"/>
                    </a:lnTo>
                    <a:lnTo>
                      <a:pt x="118" y="150"/>
                    </a:lnTo>
                    <a:lnTo>
                      <a:pt x="118" y="170"/>
                    </a:lnTo>
                    <a:lnTo>
                      <a:pt x="105" y="197"/>
                    </a:lnTo>
                    <a:lnTo>
                      <a:pt x="93" y="197"/>
                    </a:lnTo>
                    <a:lnTo>
                      <a:pt x="80" y="191"/>
                    </a:lnTo>
                    <a:lnTo>
                      <a:pt x="80" y="205"/>
                    </a:lnTo>
                    <a:lnTo>
                      <a:pt x="75" y="211"/>
                    </a:lnTo>
                    <a:lnTo>
                      <a:pt x="75" y="224"/>
                    </a:lnTo>
                    <a:lnTo>
                      <a:pt x="93" y="224"/>
                    </a:lnTo>
                    <a:lnTo>
                      <a:pt x="118" y="191"/>
                    </a:lnTo>
                    <a:lnTo>
                      <a:pt x="130" y="156"/>
                    </a:lnTo>
                    <a:lnTo>
                      <a:pt x="130" y="191"/>
                    </a:lnTo>
                    <a:lnTo>
                      <a:pt x="155" y="211"/>
                    </a:lnTo>
                    <a:lnTo>
                      <a:pt x="168" y="211"/>
                    </a:lnTo>
                    <a:lnTo>
                      <a:pt x="175" y="205"/>
                    </a:lnTo>
                    <a:lnTo>
                      <a:pt x="175" y="183"/>
                    </a:lnTo>
                    <a:lnTo>
                      <a:pt x="168" y="177"/>
                    </a:lnTo>
                    <a:lnTo>
                      <a:pt x="168" y="136"/>
                    </a:lnTo>
                    <a:lnTo>
                      <a:pt x="168" y="150"/>
                    </a:lnTo>
                    <a:lnTo>
                      <a:pt x="175" y="156"/>
                    </a:lnTo>
                    <a:lnTo>
                      <a:pt x="175" y="238"/>
                    </a:lnTo>
                    <a:lnTo>
                      <a:pt x="175" y="218"/>
                    </a:lnTo>
                    <a:lnTo>
                      <a:pt x="155" y="218"/>
                    </a:lnTo>
                    <a:lnTo>
                      <a:pt x="150" y="211"/>
                    </a:lnTo>
                    <a:lnTo>
                      <a:pt x="138" y="224"/>
                    </a:lnTo>
                    <a:lnTo>
                      <a:pt x="155" y="232"/>
                    </a:lnTo>
                    <a:lnTo>
                      <a:pt x="138" y="232"/>
                    </a:lnTo>
                    <a:lnTo>
                      <a:pt x="130" y="238"/>
                    </a:lnTo>
                    <a:lnTo>
                      <a:pt x="150" y="238"/>
                    </a:lnTo>
                    <a:lnTo>
                      <a:pt x="143" y="246"/>
                    </a:lnTo>
                    <a:lnTo>
                      <a:pt x="155" y="246"/>
                    </a:lnTo>
                    <a:lnTo>
                      <a:pt x="155" y="238"/>
                    </a:lnTo>
                    <a:lnTo>
                      <a:pt x="163" y="238"/>
                    </a:lnTo>
                    <a:lnTo>
                      <a:pt x="175" y="246"/>
                    </a:lnTo>
                    <a:lnTo>
                      <a:pt x="155" y="260"/>
                    </a:lnTo>
                    <a:lnTo>
                      <a:pt x="138" y="260"/>
                    </a:lnTo>
                    <a:lnTo>
                      <a:pt x="143" y="260"/>
                    </a:lnTo>
                    <a:lnTo>
                      <a:pt x="143" y="246"/>
                    </a:lnTo>
                    <a:lnTo>
                      <a:pt x="130" y="246"/>
                    </a:lnTo>
                    <a:lnTo>
                      <a:pt x="125" y="252"/>
                    </a:lnTo>
                    <a:lnTo>
                      <a:pt x="130" y="260"/>
                    </a:lnTo>
                    <a:lnTo>
                      <a:pt x="125" y="260"/>
                    </a:lnTo>
                    <a:lnTo>
                      <a:pt x="118" y="252"/>
                    </a:lnTo>
                    <a:lnTo>
                      <a:pt x="138" y="232"/>
                    </a:lnTo>
                    <a:lnTo>
                      <a:pt x="130" y="224"/>
                    </a:lnTo>
                    <a:lnTo>
                      <a:pt x="113" y="232"/>
                    </a:lnTo>
                    <a:lnTo>
                      <a:pt x="130" y="224"/>
                    </a:lnTo>
                    <a:lnTo>
                      <a:pt x="143" y="205"/>
                    </a:lnTo>
                    <a:lnTo>
                      <a:pt x="130" y="191"/>
                    </a:lnTo>
                    <a:lnTo>
                      <a:pt x="118" y="211"/>
                    </a:lnTo>
                    <a:lnTo>
                      <a:pt x="113" y="211"/>
                    </a:lnTo>
                    <a:lnTo>
                      <a:pt x="113" y="218"/>
                    </a:lnTo>
                    <a:lnTo>
                      <a:pt x="75" y="224"/>
                    </a:lnTo>
                    <a:lnTo>
                      <a:pt x="68" y="224"/>
                    </a:lnTo>
                    <a:lnTo>
                      <a:pt x="68" y="218"/>
                    </a:lnTo>
                    <a:lnTo>
                      <a:pt x="55" y="224"/>
                    </a:lnTo>
                    <a:lnTo>
                      <a:pt x="38" y="224"/>
                    </a:lnTo>
                    <a:lnTo>
                      <a:pt x="43" y="238"/>
                    </a:lnTo>
                    <a:lnTo>
                      <a:pt x="68" y="238"/>
                    </a:lnTo>
                    <a:lnTo>
                      <a:pt x="75" y="260"/>
                    </a:lnTo>
                    <a:lnTo>
                      <a:pt x="75" y="273"/>
                    </a:lnTo>
                    <a:lnTo>
                      <a:pt x="68" y="265"/>
                    </a:lnTo>
                    <a:lnTo>
                      <a:pt x="63" y="273"/>
                    </a:lnTo>
                    <a:lnTo>
                      <a:pt x="43" y="273"/>
                    </a:lnTo>
                    <a:lnTo>
                      <a:pt x="43" y="265"/>
                    </a:lnTo>
                    <a:lnTo>
                      <a:pt x="55" y="273"/>
                    </a:lnTo>
                    <a:lnTo>
                      <a:pt x="55" y="246"/>
                    </a:lnTo>
                    <a:lnTo>
                      <a:pt x="43" y="246"/>
                    </a:lnTo>
                    <a:lnTo>
                      <a:pt x="38" y="252"/>
                    </a:lnTo>
                    <a:lnTo>
                      <a:pt x="55" y="238"/>
                    </a:lnTo>
                    <a:lnTo>
                      <a:pt x="38" y="238"/>
                    </a:lnTo>
                    <a:lnTo>
                      <a:pt x="25" y="246"/>
                    </a:lnTo>
                    <a:lnTo>
                      <a:pt x="25" y="232"/>
                    </a:lnTo>
                    <a:lnTo>
                      <a:pt x="30" y="224"/>
                    </a:lnTo>
                    <a:lnTo>
                      <a:pt x="25" y="211"/>
                    </a:lnTo>
                    <a:lnTo>
                      <a:pt x="5" y="218"/>
                    </a:lnTo>
                    <a:lnTo>
                      <a:pt x="5" y="232"/>
                    </a:lnTo>
                    <a:lnTo>
                      <a:pt x="25" y="260"/>
                    </a:lnTo>
                    <a:lnTo>
                      <a:pt x="25" y="265"/>
                    </a:lnTo>
                    <a:lnTo>
                      <a:pt x="5" y="238"/>
                    </a:lnTo>
                    <a:lnTo>
                      <a:pt x="5" y="205"/>
                    </a:lnTo>
                    <a:lnTo>
                      <a:pt x="18" y="191"/>
                    </a:lnTo>
                    <a:lnTo>
                      <a:pt x="18" y="205"/>
                    </a:lnTo>
                    <a:lnTo>
                      <a:pt x="25" y="205"/>
                    </a:lnTo>
                    <a:lnTo>
                      <a:pt x="38" y="191"/>
                    </a:lnTo>
                    <a:lnTo>
                      <a:pt x="38" y="177"/>
                    </a:lnTo>
                    <a:lnTo>
                      <a:pt x="25" y="177"/>
                    </a:lnTo>
                    <a:lnTo>
                      <a:pt x="12" y="183"/>
                    </a:lnTo>
                    <a:lnTo>
                      <a:pt x="0" y="177"/>
                    </a:lnTo>
                    <a:lnTo>
                      <a:pt x="0" y="170"/>
                    </a:lnTo>
                    <a:lnTo>
                      <a:pt x="25" y="109"/>
                    </a:lnTo>
                    <a:lnTo>
                      <a:pt x="38" y="109"/>
                    </a:lnTo>
                    <a:lnTo>
                      <a:pt x="38" y="101"/>
                    </a:lnTo>
                    <a:lnTo>
                      <a:pt x="43" y="87"/>
                    </a:lnTo>
                    <a:lnTo>
                      <a:pt x="50" y="87"/>
                    </a:lnTo>
                    <a:lnTo>
                      <a:pt x="50" y="82"/>
                    </a:lnTo>
                    <a:lnTo>
                      <a:pt x="68" y="60"/>
                    </a:lnTo>
                    <a:lnTo>
                      <a:pt x="55" y="60"/>
                    </a:lnTo>
                    <a:lnTo>
                      <a:pt x="43" y="68"/>
                    </a:lnTo>
                    <a:lnTo>
                      <a:pt x="55" y="46"/>
                    </a:lnTo>
                    <a:lnTo>
                      <a:pt x="55" y="54"/>
                    </a:lnTo>
                    <a:lnTo>
                      <a:pt x="63" y="60"/>
                    </a:lnTo>
                    <a:lnTo>
                      <a:pt x="88" y="27"/>
                    </a:lnTo>
                    <a:lnTo>
                      <a:pt x="138"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97" name="Freeform 386"/>
              <p:cNvSpPr>
                <a:spLocks/>
              </p:cNvSpPr>
              <p:nvPr/>
            </p:nvSpPr>
            <p:spPr bwMode="auto">
              <a:xfrm>
                <a:off x="4454" y="2567"/>
                <a:ext cx="55" cy="54"/>
              </a:xfrm>
              <a:custGeom>
                <a:avLst/>
                <a:gdLst>
                  <a:gd name="T0" fmla="*/ 18 w 55"/>
                  <a:gd name="T1" fmla="*/ 0 h 54"/>
                  <a:gd name="T2" fmla="*/ 18 w 55"/>
                  <a:gd name="T3" fmla="*/ 7 h 54"/>
                  <a:gd name="T4" fmla="*/ 0 w 55"/>
                  <a:gd name="T5" fmla="*/ 41 h 54"/>
                  <a:gd name="T6" fmla="*/ 0 w 55"/>
                  <a:gd name="T7" fmla="*/ 54 h 54"/>
                  <a:gd name="T8" fmla="*/ 30 w 55"/>
                  <a:gd name="T9" fmla="*/ 54 h 54"/>
                  <a:gd name="T10" fmla="*/ 50 w 55"/>
                  <a:gd name="T11" fmla="*/ 41 h 54"/>
                  <a:gd name="T12" fmla="*/ 55 w 55"/>
                  <a:gd name="T13" fmla="*/ 13 h 54"/>
                  <a:gd name="T14" fmla="*/ 50 w 55"/>
                  <a:gd name="T15" fmla="*/ 7 h 54"/>
                  <a:gd name="T16" fmla="*/ 50 w 55"/>
                  <a:gd name="T17" fmla="*/ 13 h 54"/>
                  <a:gd name="T18" fmla="*/ 43 w 55"/>
                  <a:gd name="T19" fmla="*/ 0 h 54"/>
                  <a:gd name="T20" fmla="*/ 18 w 55"/>
                  <a:gd name="T21" fmla="*/ 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
                  <a:gd name="T34" fmla="*/ 0 h 54"/>
                  <a:gd name="T35" fmla="*/ 55 w 55"/>
                  <a:gd name="T36" fmla="*/ 54 h 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 h="54">
                    <a:moveTo>
                      <a:pt x="18" y="0"/>
                    </a:moveTo>
                    <a:lnTo>
                      <a:pt x="18" y="7"/>
                    </a:lnTo>
                    <a:lnTo>
                      <a:pt x="0" y="41"/>
                    </a:lnTo>
                    <a:lnTo>
                      <a:pt x="0" y="54"/>
                    </a:lnTo>
                    <a:lnTo>
                      <a:pt x="30" y="54"/>
                    </a:lnTo>
                    <a:lnTo>
                      <a:pt x="50" y="41"/>
                    </a:lnTo>
                    <a:lnTo>
                      <a:pt x="55" y="13"/>
                    </a:lnTo>
                    <a:lnTo>
                      <a:pt x="50" y="7"/>
                    </a:lnTo>
                    <a:lnTo>
                      <a:pt x="50" y="13"/>
                    </a:lnTo>
                    <a:lnTo>
                      <a:pt x="43" y="0"/>
                    </a:lnTo>
                    <a:lnTo>
                      <a:pt x="18" y="0"/>
                    </a:lnTo>
                    <a:close/>
                  </a:path>
                </a:pathLst>
              </a:custGeom>
              <a:solidFill>
                <a:srgbClr val="B2F2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98" name="Freeform 387"/>
              <p:cNvSpPr>
                <a:spLocks/>
              </p:cNvSpPr>
              <p:nvPr/>
            </p:nvSpPr>
            <p:spPr bwMode="auto">
              <a:xfrm>
                <a:off x="4454" y="2567"/>
                <a:ext cx="55" cy="54"/>
              </a:xfrm>
              <a:custGeom>
                <a:avLst/>
                <a:gdLst>
                  <a:gd name="T0" fmla="*/ 18 w 55"/>
                  <a:gd name="T1" fmla="*/ 0 h 54"/>
                  <a:gd name="T2" fmla="*/ 18 w 55"/>
                  <a:gd name="T3" fmla="*/ 7 h 54"/>
                  <a:gd name="T4" fmla="*/ 0 w 55"/>
                  <a:gd name="T5" fmla="*/ 41 h 54"/>
                  <a:gd name="T6" fmla="*/ 0 w 55"/>
                  <a:gd name="T7" fmla="*/ 54 h 54"/>
                  <a:gd name="T8" fmla="*/ 30 w 55"/>
                  <a:gd name="T9" fmla="*/ 54 h 54"/>
                  <a:gd name="T10" fmla="*/ 50 w 55"/>
                  <a:gd name="T11" fmla="*/ 41 h 54"/>
                  <a:gd name="T12" fmla="*/ 55 w 55"/>
                  <a:gd name="T13" fmla="*/ 13 h 54"/>
                  <a:gd name="T14" fmla="*/ 50 w 55"/>
                  <a:gd name="T15" fmla="*/ 7 h 54"/>
                  <a:gd name="T16" fmla="*/ 50 w 55"/>
                  <a:gd name="T17" fmla="*/ 13 h 54"/>
                  <a:gd name="T18" fmla="*/ 43 w 55"/>
                  <a:gd name="T19" fmla="*/ 0 h 54"/>
                  <a:gd name="T20" fmla="*/ 18 w 55"/>
                  <a:gd name="T21" fmla="*/ 0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
                  <a:gd name="T34" fmla="*/ 0 h 54"/>
                  <a:gd name="T35" fmla="*/ 55 w 55"/>
                  <a:gd name="T36" fmla="*/ 54 h 5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 h="54">
                    <a:moveTo>
                      <a:pt x="18" y="0"/>
                    </a:moveTo>
                    <a:lnTo>
                      <a:pt x="18" y="7"/>
                    </a:lnTo>
                    <a:lnTo>
                      <a:pt x="0" y="41"/>
                    </a:lnTo>
                    <a:lnTo>
                      <a:pt x="0" y="54"/>
                    </a:lnTo>
                    <a:lnTo>
                      <a:pt x="30" y="54"/>
                    </a:lnTo>
                    <a:lnTo>
                      <a:pt x="50" y="41"/>
                    </a:lnTo>
                    <a:lnTo>
                      <a:pt x="55" y="13"/>
                    </a:lnTo>
                    <a:lnTo>
                      <a:pt x="50" y="7"/>
                    </a:lnTo>
                    <a:lnTo>
                      <a:pt x="50" y="13"/>
                    </a:lnTo>
                    <a:lnTo>
                      <a:pt x="43" y="0"/>
                    </a:lnTo>
                    <a:lnTo>
                      <a:pt x="18"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299" name="Freeform 388"/>
              <p:cNvSpPr>
                <a:spLocks/>
              </p:cNvSpPr>
              <p:nvPr/>
            </p:nvSpPr>
            <p:spPr bwMode="auto">
              <a:xfrm>
                <a:off x="4484" y="2635"/>
                <a:ext cx="13" cy="8"/>
              </a:xfrm>
              <a:custGeom>
                <a:avLst/>
                <a:gdLst>
                  <a:gd name="T0" fmla="*/ 0 w 13"/>
                  <a:gd name="T1" fmla="*/ 8 h 8"/>
                  <a:gd name="T2" fmla="*/ 13 w 13"/>
                  <a:gd name="T3" fmla="*/ 8 h 8"/>
                  <a:gd name="T4" fmla="*/ 8 w 13"/>
                  <a:gd name="T5" fmla="*/ 0 h 8"/>
                  <a:gd name="T6" fmla="*/ 0 w 13"/>
                  <a:gd name="T7" fmla="*/ 8 h 8"/>
                  <a:gd name="T8" fmla="*/ 0 60000 65536"/>
                  <a:gd name="T9" fmla="*/ 0 60000 65536"/>
                  <a:gd name="T10" fmla="*/ 0 60000 65536"/>
                  <a:gd name="T11" fmla="*/ 0 60000 65536"/>
                  <a:gd name="T12" fmla="*/ 0 w 13"/>
                  <a:gd name="T13" fmla="*/ 0 h 8"/>
                  <a:gd name="T14" fmla="*/ 13 w 13"/>
                  <a:gd name="T15" fmla="*/ 8 h 8"/>
                </a:gdLst>
                <a:ahLst/>
                <a:cxnLst>
                  <a:cxn ang="T8">
                    <a:pos x="T0" y="T1"/>
                  </a:cxn>
                  <a:cxn ang="T9">
                    <a:pos x="T2" y="T3"/>
                  </a:cxn>
                  <a:cxn ang="T10">
                    <a:pos x="T4" y="T5"/>
                  </a:cxn>
                  <a:cxn ang="T11">
                    <a:pos x="T6" y="T7"/>
                  </a:cxn>
                </a:cxnLst>
                <a:rect l="T12" t="T13" r="T14" b="T15"/>
                <a:pathLst>
                  <a:path w="13" h="8">
                    <a:moveTo>
                      <a:pt x="0" y="8"/>
                    </a:moveTo>
                    <a:lnTo>
                      <a:pt x="13" y="8"/>
                    </a:lnTo>
                    <a:lnTo>
                      <a:pt x="8" y="0"/>
                    </a:lnTo>
                    <a:lnTo>
                      <a:pt x="0" y="8"/>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00" name="Freeform 389"/>
              <p:cNvSpPr>
                <a:spLocks/>
              </p:cNvSpPr>
              <p:nvPr/>
            </p:nvSpPr>
            <p:spPr bwMode="auto">
              <a:xfrm>
                <a:off x="4484" y="2635"/>
                <a:ext cx="13" cy="8"/>
              </a:xfrm>
              <a:custGeom>
                <a:avLst/>
                <a:gdLst>
                  <a:gd name="T0" fmla="*/ 0 w 13"/>
                  <a:gd name="T1" fmla="*/ 8 h 8"/>
                  <a:gd name="T2" fmla="*/ 13 w 13"/>
                  <a:gd name="T3" fmla="*/ 8 h 8"/>
                  <a:gd name="T4" fmla="*/ 8 w 13"/>
                  <a:gd name="T5" fmla="*/ 0 h 8"/>
                  <a:gd name="T6" fmla="*/ 0 w 13"/>
                  <a:gd name="T7" fmla="*/ 8 h 8"/>
                  <a:gd name="T8" fmla="*/ 0 60000 65536"/>
                  <a:gd name="T9" fmla="*/ 0 60000 65536"/>
                  <a:gd name="T10" fmla="*/ 0 60000 65536"/>
                  <a:gd name="T11" fmla="*/ 0 60000 65536"/>
                  <a:gd name="T12" fmla="*/ 0 w 13"/>
                  <a:gd name="T13" fmla="*/ 0 h 8"/>
                  <a:gd name="T14" fmla="*/ 13 w 13"/>
                  <a:gd name="T15" fmla="*/ 8 h 8"/>
                </a:gdLst>
                <a:ahLst/>
                <a:cxnLst>
                  <a:cxn ang="T8">
                    <a:pos x="T0" y="T1"/>
                  </a:cxn>
                  <a:cxn ang="T9">
                    <a:pos x="T2" y="T3"/>
                  </a:cxn>
                  <a:cxn ang="T10">
                    <a:pos x="T4" y="T5"/>
                  </a:cxn>
                  <a:cxn ang="T11">
                    <a:pos x="T6" y="T7"/>
                  </a:cxn>
                </a:cxnLst>
                <a:rect l="T12" t="T13" r="T14" b="T15"/>
                <a:pathLst>
                  <a:path w="13" h="8">
                    <a:moveTo>
                      <a:pt x="0" y="8"/>
                    </a:moveTo>
                    <a:lnTo>
                      <a:pt x="13" y="8"/>
                    </a:lnTo>
                    <a:lnTo>
                      <a:pt x="8" y="0"/>
                    </a:lnTo>
                    <a:lnTo>
                      <a:pt x="0" y="8"/>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01" name="Freeform 391"/>
              <p:cNvSpPr>
                <a:spLocks/>
              </p:cNvSpPr>
              <p:nvPr/>
            </p:nvSpPr>
            <p:spPr bwMode="auto">
              <a:xfrm>
                <a:off x="4497" y="2402"/>
                <a:ext cx="7" cy="14"/>
              </a:xfrm>
              <a:custGeom>
                <a:avLst/>
                <a:gdLst>
                  <a:gd name="T0" fmla="*/ 7 w 7"/>
                  <a:gd name="T1" fmla="*/ 0 h 14"/>
                  <a:gd name="T2" fmla="*/ 0 w 7"/>
                  <a:gd name="T3" fmla="*/ 14 h 14"/>
                  <a:gd name="T4" fmla="*/ 0 w 7"/>
                  <a:gd name="T5" fmla="*/ 8 h 14"/>
                  <a:gd name="T6" fmla="*/ 7 w 7"/>
                  <a:gd name="T7" fmla="*/ 0 h 14"/>
                  <a:gd name="T8" fmla="*/ 0 60000 65536"/>
                  <a:gd name="T9" fmla="*/ 0 60000 65536"/>
                  <a:gd name="T10" fmla="*/ 0 60000 65536"/>
                  <a:gd name="T11" fmla="*/ 0 60000 65536"/>
                  <a:gd name="T12" fmla="*/ 0 w 7"/>
                  <a:gd name="T13" fmla="*/ 0 h 14"/>
                  <a:gd name="T14" fmla="*/ 7 w 7"/>
                  <a:gd name="T15" fmla="*/ 14 h 14"/>
                </a:gdLst>
                <a:ahLst/>
                <a:cxnLst>
                  <a:cxn ang="T8">
                    <a:pos x="T0" y="T1"/>
                  </a:cxn>
                  <a:cxn ang="T9">
                    <a:pos x="T2" y="T3"/>
                  </a:cxn>
                  <a:cxn ang="T10">
                    <a:pos x="T4" y="T5"/>
                  </a:cxn>
                  <a:cxn ang="T11">
                    <a:pos x="T6" y="T7"/>
                  </a:cxn>
                </a:cxnLst>
                <a:rect l="T12" t="T13" r="T14" b="T15"/>
                <a:pathLst>
                  <a:path w="7" h="14">
                    <a:moveTo>
                      <a:pt x="7" y="0"/>
                    </a:moveTo>
                    <a:lnTo>
                      <a:pt x="0" y="14"/>
                    </a:lnTo>
                    <a:lnTo>
                      <a:pt x="0" y="8"/>
                    </a:lnTo>
                    <a:lnTo>
                      <a:pt x="7"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02" name="Freeform 392"/>
              <p:cNvSpPr>
                <a:spLocks/>
              </p:cNvSpPr>
              <p:nvPr/>
            </p:nvSpPr>
            <p:spPr bwMode="auto">
              <a:xfrm>
                <a:off x="5111" y="2402"/>
                <a:ext cx="13" cy="82"/>
              </a:xfrm>
              <a:custGeom>
                <a:avLst/>
                <a:gdLst>
                  <a:gd name="T0" fmla="*/ 13 w 13"/>
                  <a:gd name="T1" fmla="*/ 0 h 82"/>
                  <a:gd name="T2" fmla="*/ 13 w 13"/>
                  <a:gd name="T3" fmla="*/ 55 h 82"/>
                  <a:gd name="T4" fmla="*/ 6 w 13"/>
                  <a:gd name="T5" fmla="*/ 69 h 82"/>
                  <a:gd name="T6" fmla="*/ 6 w 13"/>
                  <a:gd name="T7" fmla="*/ 82 h 82"/>
                  <a:gd name="T8" fmla="*/ 0 w 13"/>
                  <a:gd name="T9" fmla="*/ 82 h 82"/>
                  <a:gd name="T10" fmla="*/ 0 w 13"/>
                  <a:gd name="T11" fmla="*/ 55 h 82"/>
                  <a:gd name="T12" fmla="*/ 13 w 13"/>
                  <a:gd name="T13" fmla="*/ 14 h 82"/>
                  <a:gd name="T14" fmla="*/ 13 w 13"/>
                  <a:gd name="T15" fmla="*/ 0 h 82"/>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82"/>
                  <a:gd name="T26" fmla="*/ 13 w 13"/>
                  <a:gd name="T27" fmla="*/ 82 h 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82">
                    <a:moveTo>
                      <a:pt x="13" y="0"/>
                    </a:moveTo>
                    <a:lnTo>
                      <a:pt x="13" y="55"/>
                    </a:lnTo>
                    <a:lnTo>
                      <a:pt x="6" y="69"/>
                    </a:lnTo>
                    <a:lnTo>
                      <a:pt x="6" y="82"/>
                    </a:lnTo>
                    <a:lnTo>
                      <a:pt x="0" y="82"/>
                    </a:lnTo>
                    <a:lnTo>
                      <a:pt x="0" y="55"/>
                    </a:lnTo>
                    <a:lnTo>
                      <a:pt x="13" y="14"/>
                    </a:lnTo>
                    <a:lnTo>
                      <a:pt x="13"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03" name="Freeform 393"/>
              <p:cNvSpPr>
                <a:spLocks/>
              </p:cNvSpPr>
              <p:nvPr/>
            </p:nvSpPr>
            <p:spPr bwMode="auto">
              <a:xfrm>
                <a:off x="5111" y="2402"/>
                <a:ext cx="13" cy="82"/>
              </a:xfrm>
              <a:custGeom>
                <a:avLst/>
                <a:gdLst>
                  <a:gd name="T0" fmla="*/ 13 w 13"/>
                  <a:gd name="T1" fmla="*/ 0 h 82"/>
                  <a:gd name="T2" fmla="*/ 13 w 13"/>
                  <a:gd name="T3" fmla="*/ 55 h 82"/>
                  <a:gd name="T4" fmla="*/ 6 w 13"/>
                  <a:gd name="T5" fmla="*/ 69 h 82"/>
                  <a:gd name="T6" fmla="*/ 6 w 13"/>
                  <a:gd name="T7" fmla="*/ 82 h 82"/>
                  <a:gd name="T8" fmla="*/ 0 w 13"/>
                  <a:gd name="T9" fmla="*/ 82 h 82"/>
                  <a:gd name="T10" fmla="*/ 0 w 13"/>
                  <a:gd name="T11" fmla="*/ 55 h 82"/>
                  <a:gd name="T12" fmla="*/ 13 w 13"/>
                  <a:gd name="T13" fmla="*/ 14 h 82"/>
                  <a:gd name="T14" fmla="*/ 13 w 13"/>
                  <a:gd name="T15" fmla="*/ 0 h 82"/>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82"/>
                  <a:gd name="T26" fmla="*/ 13 w 13"/>
                  <a:gd name="T27" fmla="*/ 82 h 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82">
                    <a:moveTo>
                      <a:pt x="13" y="0"/>
                    </a:moveTo>
                    <a:lnTo>
                      <a:pt x="13" y="55"/>
                    </a:lnTo>
                    <a:lnTo>
                      <a:pt x="6" y="69"/>
                    </a:lnTo>
                    <a:lnTo>
                      <a:pt x="6" y="82"/>
                    </a:lnTo>
                    <a:lnTo>
                      <a:pt x="0" y="82"/>
                    </a:lnTo>
                    <a:lnTo>
                      <a:pt x="0" y="55"/>
                    </a:lnTo>
                    <a:lnTo>
                      <a:pt x="13" y="14"/>
                    </a:lnTo>
                    <a:lnTo>
                      <a:pt x="13"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04" name="Freeform 394"/>
              <p:cNvSpPr>
                <a:spLocks/>
              </p:cNvSpPr>
              <p:nvPr/>
            </p:nvSpPr>
            <p:spPr bwMode="auto">
              <a:xfrm>
                <a:off x="4492" y="2430"/>
                <a:ext cx="1" cy="8"/>
              </a:xfrm>
              <a:custGeom>
                <a:avLst/>
                <a:gdLst>
                  <a:gd name="T0" fmla="*/ 0 w 1"/>
                  <a:gd name="T1" fmla="*/ 0 h 8"/>
                  <a:gd name="T2" fmla="*/ 0 w 1"/>
                  <a:gd name="T3" fmla="*/ 8 h 8"/>
                  <a:gd name="T4" fmla="*/ 0 w 1"/>
                  <a:gd name="T5" fmla="*/ 0 h 8"/>
                  <a:gd name="T6" fmla="*/ 0 60000 65536"/>
                  <a:gd name="T7" fmla="*/ 0 60000 65536"/>
                  <a:gd name="T8" fmla="*/ 0 60000 65536"/>
                  <a:gd name="T9" fmla="*/ 0 w 1"/>
                  <a:gd name="T10" fmla="*/ 0 h 8"/>
                  <a:gd name="T11" fmla="*/ 1 w 1"/>
                  <a:gd name="T12" fmla="*/ 8 h 8"/>
                </a:gdLst>
                <a:ahLst/>
                <a:cxnLst>
                  <a:cxn ang="T6">
                    <a:pos x="T0" y="T1"/>
                  </a:cxn>
                  <a:cxn ang="T7">
                    <a:pos x="T2" y="T3"/>
                  </a:cxn>
                  <a:cxn ang="T8">
                    <a:pos x="T4" y="T5"/>
                  </a:cxn>
                </a:cxnLst>
                <a:rect l="T9" t="T10" r="T11" b="T12"/>
                <a:pathLst>
                  <a:path w="1" h="8">
                    <a:moveTo>
                      <a:pt x="0" y="0"/>
                    </a:moveTo>
                    <a:lnTo>
                      <a:pt x="0" y="8"/>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05" name="Freeform 395"/>
              <p:cNvSpPr>
                <a:spLocks/>
              </p:cNvSpPr>
              <p:nvPr/>
            </p:nvSpPr>
            <p:spPr bwMode="auto">
              <a:xfrm>
                <a:off x="4492" y="2430"/>
                <a:ext cx="1" cy="8"/>
              </a:xfrm>
              <a:custGeom>
                <a:avLst/>
                <a:gdLst>
                  <a:gd name="T0" fmla="*/ 0 w 1"/>
                  <a:gd name="T1" fmla="*/ 0 h 8"/>
                  <a:gd name="T2" fmla="*/ 0 w 1"/>
                  <a:gd name="T3" fmla="*/ 8 h 8"/>
                  <a:gd name="T4" fmla="*/ 0 w 1"/>
                  <a:gd name="T5" fmla="*/ 0 h 8"/>
                  <a:gd name="T6" fmla="*/ 0 60000 65536"/>
                  <a:gd name="T7" fmla="*/ 0 60000 65536"/>
                  <a:gd name="T8" fmla="*/ 0 60000 65536"/>
                  <a:gd name="T9" fmla="*/ 0 w 1"/>
                  <a:gd name="T10" fmla="*/ 0 h 8"/>
                  <a:gd name="T11" fmla="*/ 1 w 1"/>
                  <a:gd name="T12" fmla="*/ 8 h 8"/>
                </a:gdLst>
                <a:ahLst/>
                <a:cxnLst>
                  <a:cxn ang="T6">
                    <a:pos x="T0" y="T1"/>
                  </a:cxn>
                  <a:cxn ang="T7">
                    <a:pos x="T2" y="T3"/>
                  </a:cxn>
                  <a:cxn ang="T8">
                    <a:pos x="T4" y="T5"/>
                  </a:cxn>
                </a:cxnLst>
                <a:rect l="T9" t="T10" r="T11" b="T12"/>
                <a:pathLst>
                  <a:path w="1" h="8">
                    <a:moveTo>
                      <a:pt x="0" y="0"/>
                    </a:moveTo>
                    <a:lnTo>
                      <a:pt x="0" y="8"/>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06" name="Freeform 396"/>
              <p:cNvSpPr>
                <a:spLocks/>
              </p:cNvSpPr>
              <p:nvPr/>
            </p:nvSpPr>
            <p:spPr bwMode="auto">
              <a:xfrm>
                <a:off x="4609" y="2430"/>
                <a:ext cx="1" cy="8"/>
              </a:xfrm>
              <a:custGeom>
                <a:avLst/>
                <a:gdLst>
                  <a:gd name="T0" fmla="*/ 0 w 1"/>
                  <a:gd name="T1" fmla="*/ 0 h 8"/>
                  <a:gd name="T2" fmla="*/ 0 w 1"/>
                  <a:gd name="T3" fmla="*/ 8 h 8"/>
                  <a:gd name="T4" fmla="*/ 0 w 1"/>
                  <a:gd name="T5" fmla="*/ 0 h 8"/>
                  <a:gd name="T6" fmla="*/ 0 60000 65536"/>
                  <a:gd name="T7" fmla="*/ 0 60000 65536"/>
                  <a:gd name="T8" fmla="*/ 0 60000 65536"/>
                  <a:gd name="T9" fmla="*/ 0 w 1"/>
                  <a:gd name="T10" fmla="*/ 0 h 8"/>
                  <a:gd name="T11" fmla="*/ 1 w 1"/>
                  <a:gd name="T12" fmla="*/ 8 h 8"/>
                </a:gdLst>
                <a:ahLst/>
                <a:cxnLst>
                  <a:cxn ang="T6">
                    <a:pos x="T0" y="T1"/>
                  </a:cxn>
                  <a:cxn ang="T7">
                    <a:pos x="T2" y="T3"/>
                  </a:cxn>
                  <a:cxn ang="T8">
                    <a:pos x="T4" y="T5"/>
                  </a:cxn>
                </a:cxnLst>
                <a:rect l="T9" t="T10" r="T11" b="T12"/>
                <a:pathLst>
                  <a:path w="1" h="8">
                    <a:moveTo>
                      <a:pt x="0" y="0"/>
                    </a:moveTo>
                    <a:lnTo>
                      <a:pt x="0" y="8"/>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07" name="Freeform 397"/>
              <p:cNvSpPr>
                <a:spLocks/>
              </p:cNvSpPr>
              <p:nvPr/>
            </p:nvSpPr>
            <p:spPr bwMode="auto">
              <a:xfrm>
                <a:off x="4609" y="2430"/>
                <a:ext cx="1" cy="8"/>
              </a:xfrm>
              <a:custGeom>
                <a:avLst/>
                <a:gdLst>
                  <a:gd name="T0" fmla="*/ 0 w 1"/>
                  <a:gd name="T1" fmla="*/ 0 h 8"/>
                  <a:gd name="T2" fmla="*/ 0 w 1"/>
                  <a:gd name="T3" fmla="*/ 8 h 8"/>
                  <a:gd name="T4" fmla="*/ 0 w 1"/>
                  <a:gd name="T5" fmla="*/ 0 h 8"/>
                  <a:gd name="T6" fmla="*/ 0 60000 65536"/>
                  <a:gd name="T7" fmla="*/ 0 60000 65536"/>
                  <a:gd name="T8" fmla="*/ 0 60000 65536"/>
                  <a:gd name="T9" fmla="*/ 0 w 1"/>
                  <a:gd name="T10" fmla="*/ 0 h 8"/>
                  <a:gd name="T11" fmla="*/ 1 w 1"/>
                  <a:gd name="T12" fmla="*/ 8 h 8"/>
                </a:gdLst>
                <a:ahLst/>
                <a:cxnLst>
                  <a:cxn ang="T6">
                    <a:pos x="T0" y="T1"/>
                  </a:cxn>
                  <a:cxn ang="T7">
                    <a:pos x="T2" y="T3"/>
                  </a:cxn>
                  <a:cxn ang="T8">
                    <a:pos x="T4" y="T5"/>
                  </a:cxn>
                </a:cxnLst>
                <a:rect l="T9" t="T10" r="T11" b="T12"/>
                <a:pathLst>
                  <a:path w="1" h="8">
                    <a:moveTo>
                      <a:pt x="0" y="0"/>
                    </a:moveTo>
                    <a:lnTo>
                      <a:pt x="0" y="8"/>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08" name="Freeform 398"/>
              <p:cNvSpPr>
                <a:spLocks/>
              </p:cNvSpPr>
              <p:nvPr/>
            </p:nvSpPr>
            <p:spPr bwMode="auto">
              <a:xfrm>
                <a:off x="4604" y="2443"/>
                <a:ext cx="5" cy="28"/>
              </a:xfrm>
              <a:custGeom>
                <a:avLst/>
                <a:gdLst>
                  <a:gd name="T0" fmla="*/ 5 w 5"/>
                  <a:gd name="T1" fmla="*/ 0 h 28"/>
                  <a:gd name="T2" fmla="*/ 0 w 5"/>
                  <a:gd name="T3" fmla="*/ 28 h 28"/>
                  <a:gd name="T4" fmla="*/ 0 w 5"/>
                  <a:gd name="T5" fmla="*/ 8 h 28"/>
                  <a:gd name="T6" fmla="*/ 5 w 5"/>
                  <a:gd name="T7" fmla="*/ 0 h 28"/>
                  <a:gd name="T8" fmla="*/ 0 60000 65536"/>
                  <a:gd name="T9" fmla="*/ 0 60000 65536"/>
                  <a:gd name="T10" fmla="*/ 0 60000 65536"/>
                  <a:gd name="T11" fmla="*/ 0 60000 65536"/>
                  <a:gd name="T12" fmla="*/ 0 w 5"/>
                  <a:gd name="T13" fmla="*/ 0 h 28"/>
                  <a:gd name="T14" fmla="*/ 5 w 5"/>
                  <a:gd name="T15" fmla="*/ 28 h 28"/>
                </a:gdLst>
                <a:ahLst/>
                <a:cxnLst>
                  <a:cxn ang="T8">
                    <a:pos x="T0" y="T1"/>
                  </a:cxn>
                  <a:cxn ang="T9">
                    <a:pos x="T2" y="T3"/>
                  </a:cxn>
                  <a:cxn ang="T10">
                    <a:pos x="T4" y="T5"/>
                  </a:cxn>
                  <a:cxn ang="T11">
                    <a:pos x="T6" y="T7"/>
                  </a:cxn>
                </a:cxnLst>
                <a:rect l="T12" t="T13" r="T14" b="T15"/>
                <a:pathLst>
                  <a:path w="5" h="28">
                    <a:moveTo>
                      <a:pt x="5" y="0"/>
                    </a:moveTo>
                    <a:lnTo>
                      <a:pt x="0" y="28"/>
                    </a:lnTo>
                    <a:lnTo>
                      <a:pt x="0" y="8"/>
                    </a:lnTo>
                    <a:lnTo>
                      <a:pt x="5"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09" name="Freeform 399"/>
              <p:cNvSpPr>
                <a:spLocks/>
              </p:cNvSpPr>
              <p:nvPr/>
            </p:nvSpPr>
            <p:spPr bwMode="auto">
              <a:xfrm>
                <a:off x="4604" y="2443"/>
                <a:ext cx="5" cy="28"/>
              </a:xfrm>
              <a:custGeom>
                <a:avLst/>
                <a:gdLst>
                  <a:gd name="T0" fmla="*/ 5 w 5"/>
                  <a:gd name="T1" fmla="*/ 0 h 28"/>
                  <a:gd name="T2" fmla="*/ 0 w 5"/>
                  <a:gd name="T3" fmla="*/ 28 h 28"/>
                  <a:gd name="T4" fmla="*/ 0 w 5"/>
                  <a:gd name="T5" fmla="*/ 8 h 28"/>
                  <a:gd name="T6" fmla="*/ 5 w 5"/>
                  <a:gd name="T7" fmla="*/ 0 h 28"/>
                  <a:gd name="T8" fmla="*/ 0 60000 65536"/>
                  <a:gd name="T9" fmla="*/ 0 60000 65536"/>
                  <a:gd name="T10" fmla="*/ 0 60000 65536"/>
                  <a:gd name="T11" fmla="*/ 0 60000 65536"/>
                  <a:gd name="T12" fmla="*/ 0 w 5"/>
                  <a:gd name="T13" fmla="*/ 0 h 28"/>
                  <a:gd name="T14" fmla="*/ 5 w 5"/>
                  <a:gd name="T15" fmla="*/ 28 h 28"/>
                </a:gdLst>
                <a:ahLst/>
                <a:cxnLst>
                  <a:cxn ang="T8">
                    <a:pos x="T0" y="T1"/>
                  </a:cxn>
                  <a:cxn ang="T9">
                    <a:pos x="T2" y="T3"/>
                  </a:cxn>
                  <a:cxn ang="T10">
                    <a:pos x="T4" y="T5"/>
                  </a:cxn>
                  <a:cxn ang="T11">
                    <a:pos x="T6" y="T7"/>
                  </a:cxn>
                </a:cxnLst>
                <a:rect l="T12" t="T13" r="T14" b="T15"/>
                <a:pathLst>
                  <a:path w="5" h="28">
                    <a:moveTo>
                      <a:pt x="5" y="0"/>
                    </a:moveTo>
                    <a:lnTo>
                      <a:pt x="0" y="28"/>
                    </a:lnTo>
                    <a:lnTo>
                      <a:pt x="0" y="8"/>
                    </a:lnTo>
                    <a:lnTo>
                      <a:pt x="5"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10" name="Freeform 401"/>
              <p:cNvSpPr>
                <a:spLocks/>
              </p:cNvSpPr>
              <p:nvPr/>
            </p:nvSpPr>
            <p:spPr bwMode="auto">
              <a:xfrm>
                <a:off x="4459" y="2471"/>
                <a:ext cx="8" cy="8"/>
              </a:xfrm>
              <a:custGeom>
                <a:avLst/>
                <a:gdLst>
                  <a:gd name="T0" fmla="*/ 8 w 8"/>
                  <a:gd name="T1" fmla="*/ 0 h 8"/>
                  <a:gd name="T2" fmla="*/ 8 w 8"/>
                  <a:gd name="T3" fmla="*/ 8 h 8"/>
                  <a:gd name="T4" fmla="*/ 0 w 8"/>
                  <a:gd name="T5" fmla="*/ 8 h 8"/>
                  <a:gd name="T6" fmla="*/ 8 w 8"/>
                  <a:gd name="T7" fmla="*/ 0 h 8"/>
                  <a:gd name="T8" fmla="*/ 0 60000 65536"/>
                  <a:gd name="T9" fmla="*/ 0 60000 65536"/>
                  <a:gd name="T10" fmla="*/ 0 60000 65536"/>
                  <a:gd name="T11" fmla="*/ 0 60000 65536"/>
                  <a:gd name="T12" fmla="*/ 0 w 8"/>
                  <a:gd name="T13" fmla="*/ 0 h 8"/>
                  <a:gd name="T14" fmla="*/ 8 w 8"/>
                  <a:gd name="T15" fmla="*/ 8 h 8"/>
                </a:gdLst>
                <a:ahLst/>
                <a:cxnLst>
                  <a:cxn ang="T8">
                    <a:pos x="T0" y="T1"/>
                  </a:cxn>
                  <a:cxn ang="T9">
                    <a:pos x="T2" y="T3"/>
                  </a:cxn>
                  <a:cxn ang="T10">
                    <a:pos x="T4" y="T5"/>
                  </a:cxn>
                  <a:cxn ang="T11">
                    <a:pos x="T6" y="T7"/>
                  </a:cxn>
                </a:cxnLst>
                <a:rect l="T12" t="T13" r="T14" b="T15"/>
                <a:pathLst>
                  <a:path w="8" h="8">
                    <a:moveTo>
                      <a:pt x="8" y="0"/>
                    </a:moveTo>
                    <a:lnTo>
                      <a:pt x="8" y="8"/>
                    </a:lnTo>
                    <a:lnTo>
                      <a:pt x="0" y="8"/>
                    </a:lnTo>
                    <a:lnTo>
                      <a:pt x="8"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11" name="Freeform 402"/>
              <p:cNvSpPr>
                <a:spLocks/>
              </p:cNvSpPr>
              <p:nvPr/>
            </p:nvSpPr>
            <p:spPr bwMode="auto">
              <a:xfrm>
                <a:off x="4597" y="2484"/>
                <a:ext cx="1" cy="8"/>
              </a:xfrm>
              <a:custGeom>
                <a:avLst/>
                <a:gdLst>
                  <a:gd name="T0" fmla="*/ 0 w 1"/>
                  <a:gd name="T1" fmla="*/ 0 h 8"/>
                  <a:gd name="T2" fmla="*/ 0 w 1"/>
                  <a:gd name="T3" fmla="*/ 8 h 8"/>
                  <a:gd name="T4" fmla="*/ 0 w 1"/>
                  <a:gd name="T5" fmla="*/ 0 h 8"/>
                  <a:gd name="T6" fmla="*/ 0 60000 65536"/>
                  <a:gd name="T7" fmla="*/ 0 60000 65536"/>
                  <a:gd name="T8" fmla="*/ 0 60000 65536"/>
                  <a:gd name="T9" fmla="*/ 0 w 1"/>
                  <a:gd name="T10" fmla="*/ 0 h 8"/>
                  <a:gd name="T11" fmla="*/ 1 w 1"/>
                  <a:gd name="T12" fmla="*/ 8 h 8"/>
                </a:gdLst>
                <a:ahLst/>
                <a:cxnLst>
                  <a:cxn ang="T6">
                    <a:pos x="T0" y="T1"/>
                  </a:cxn>
                  <a:cxn ang="T7">
                    <a:pos x="T2" y="T3"/>
                  </a:cxn>
                  <a:cxn ang="T8">
                    <a:pos x="T4" y="T5"/>
                  </a:cxn>
                </a:cxnLst>
                <a:rect l="T9" t="T10" r="T11" b="T12"/>
                <a:pathLst>
                  <a:path w="1" h="8">
                    <a:moveTo>
                      <a:pt x="0" y="0"/>
                    </a:moveTo>
                    <a:lnTo>
                      <a:pt x="0" y="8"/>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12" name="Freeform 403"/>
              <p:cNvSpPr>
                <a:spLocks/>
              </p:cNvSpPr>
              <p:nvPr/>
            </p:nvSpPr>
            <p:spPr bwMode="auto">
              <a:xfrm>
                <a:off x="4597" y="2484"/>
                <a:ext cx="1" cy="8"/>
              </a:xfrm>
              <a:custGeom>
                <a:avLst/>
                <a:gdLst>
                  <a:gd name="T0" fmla="*/ 0 w 1"/>
                  <a:gd name="T1" fmla="*/ 0 h 8"/>
                  <a:gd name="T2" fmla="*/ 0 w 1"/>
                  <a:gd name="T3" fmla="*/ 8 h 8"/>
                  <a:gd name="T4" fmla="*/ 0 w 1"/>
                  <a:gd name="T5" fmla="*/ 0 h 8"/>
                  <a:gd name="T6" fmla="*/ 0 60000 65536"/>
                  <a:gd name="T7" fmla="*/ 0 60000 65536"/>
                  <a:gd name="T8" fmla="*/ 0 60000 65536"/>
                  <a:gd name="T9" fmla="*/ 0 w 1"/>
                  <a:gd name="T10" fmla="*/ 0 h 8"/>
                  <a:gd name="T11" fmla="*/ 1 w 1"/>
                  <a:gd name="T12" fmla="*/ 8 h 8"/>
                </a:gdLst>
                <a:ahLst/>
                <a:cxnLst>
                  <a:cxn ang="T6">
                    <a:pos x="T0" y="T1"/>
                  </a:cxn>
                  <a:cxn ang="T7">
                    <a:pos x="T2" y="T3"/>
                  </a:cxn>
                  <a:cxn ang="T8">
                    <a:pos x="T4" y="T5"/>
                  </a:cxn>
                </a:cxnLst>
                <a:rect l="T9" t="T10" r="T11" b="T12"/>
                <a:pathLst>
                  <a:path w="1" h="8">
                    <a:moveTo>
                      <a:pt x="0" y="0"/>
                    </a:moveTo>
                    <a:lnTo>
                      <a:pt x="0" y="8"/>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13" name="Freeform 405"/>
              <p:cNvSpPr>
                <a:spLocks/>
              </p:cNvSpPr>
              <p:nvPr/>
            </p:nvSpPr>
            <p:spPr bwMode="auto">
              <a:xfrm>
                <a:off x="4447" y="2484"/>
                <a:ext cx="7" cy="14"/>
              </a:xfrm>
              <a:custGeom>
                <a:avLst/>
                <a:gdLst>
                  <a:gd name="T0" fmla="*/ 7 w 7"/>
                  <a:gd name="T1" fmla="*/ 0 h 14"/>
                  <a:gd name="T2" fmla="*/ 0 w 7"/>
                  <a:gd name="T3" fmla="*/ 14 h 14"/>
                  <a:gd name="T4" fmla="*/ 7 w 7"/>
                  <a:gd name="T5" fmla="*/ 0 h 14"/>
                  <a:gd name="T6" fmla="*/ 0 60000 65536"/>
                  <a:gd name="T7" fmla="*/ 0 60000 65536"/>
                  <a:gd name="T8" fmla="*/ 0 60000 65536"/>
                  <a:gd name="T9" fmla="*/ 0 w 7"/>
                  <a:gd name="T10" fmla="*/ 0 h 14"/>
                  <a:gd name="T11" fmla="*/ 7 w 7"/>
                  <a:gd name="T12" fmla="*/ 14 h 14"/>
                </a:gdLst>
                <a:ahLst/>
                <a:cxnLst>
                  <a:cxn ang="T6">
                    <a:pos x="T0" y="T1"/>
                  </a:cxn>
                  <a:cxn ang="T7">
                    <a:pos x="T2" y="T3"/>
                  </a:cxn>
                  <a:cxn ang="T8">
                    <a:pos x="T4" y="T5"/>
                  </a:cxn>
                </a:cxnLst>
                <a:rect l="T9" t="T10" r="T11" b="T12"/>
                <a:pathLst>
                  <a:path w="7" h="14">
                    <a:moveTo>
                      <a:pt x="7" y="0"/>
                    </a:moveTo>
                    <a:lnTo>
                      <a:pt x="0" y="14"/>
                    </a:lnTo>
                    <a:lnTo>
                      <a:pt x="7"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14" name="Freeform 406"/>
              <p:cNvSpPr>
                <a:spLocks/>
              </p:cNvSpPr>
              <p:nvPr/>
            </p:nvSpPr>
            <p:spPr bwMode="auto">
              <a:xfrm>
                <a:off x="4447" y="2484"/>
                <a:ext cx="7" cy="14"/>
              </a:xfrm>
              <a:custGeom>
                <a:avLst/>
                <a:gdLst>
                  <a:gd name="T0" fmla="*/ 7 w 7"/>
                  <a:gd name="T1" fmla="*/ 0 h 14"/>
                  <a:gd name="T2" fmla="*/ 0 w 7"/>
                  <a:gd name="T3" fmla="*/ 14 h 14"/>
                  <a:gd name="T4" fmla="*/ 7 w 7"/>
                  <a:gd name="T5" fmla="*/ 0 h 14"/>
                  <a:gd name="T6" fmla="*/ 0 60000 65536"/>
                  <a:gd name="T7" fmla="*/ 0 60000 65536"/>
                  <a:gd name="T8" fmla="*/ 0 60000 65536"/>
                  <a:gd name="T9" fmla="*/ 0 w 7"/>
                  <a:gd name="T10" fmla="*/ 0 h 14"/>
                  <a:gd name="T11" fmla="*/ 7 w 7"/>
                  <a:gd name="T12" fmla="*/ 14 h 14"/>
                </a:gdLst>
                <a:ahLst/>
                <a:cxnLst>
                  <a:cxn ang="T6">
                    <a:pos x="T0" y="T1"/>
                  </a:cxn>
                  <a:cxn ang="T7">
                    <a:pos x="T2" y="T3"/>
                  </a:cxn>
                  <a:cxn ang="T8">
                    <a:pos x="T4" y="T5"/>
                  </a:cxn>
                </a:cxnLst>
                <a:rect l="T9" t="T10" r="T11" b="T12"/>
                <a:pathLst>
                  <a:path w="7" h="14">
                    <a:moveTo>
                      <a:pt x="7" y="0"/>
                    </a:moveTo>
                    <a:lnTo>
                      <a:pt x="0" y="14"/>
                    </a:lnTo>
                    <a:lnTo>
                      <a:pt x="7"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15" name="Freeform 407"/>
              <p:cNvSpPr>
                <a:spLocks/>
              </p:cNvSpPr>
              <p:nvPr/>
            </p:nvSpPr>
            <p:spPr bwMode="auto">
              <a:xfrm>
                <a:off x="4434" y="2506"/>
                <a:ext cx="7" cy="20"/>
              </a:xfrm>
              <a:custGeom>
                <a:avLst/>
                <a:gdLst>
                  <a:gd name="T0" fmla="*/ 7 w 7"/>
                  <a:gd name="T1" fmla="*/ 0 h 20"/>
                  <a:gd name="T2" fmla="*/ 7 w 7"/>
                  <a:gd name="T3" fmla="*/ 6 h 20"/>
                  <a:gd name="T4" fmla="*/ 0 w 7"/>
                  <a:gd name="T5" fmla="*/ 20 h 20"/>
                  <a:gd name="T6" fmla="*/ 7 w 7"/>
                  <a:gd name="T7" fmla="*/ 0 h 20"/>
                  <a:gd name="T8" fmla="*/ 0 60000 65536"/>
                  <a:gd name="T9" fmla="*/ 0 60000 65536"/>
                  <a:gd name="T10" fmla="*/ 0 60000 65536"/>
                  <a:gd name="T11" fmla="*/ 0 60000 65536"/>
                  <a:gd name="T12" fmla="*/ 0 w 7"/>
                  <a:gd name="T13" fmla="*/ 0 h 20"/>
                  <a:gd name="T14" fmla="*/ 7 w 7"/>
                  <a:gd name="T15" fmla="*/ 20 h 20"/>
                </a:gdLst>
                <a:ahLst/>
                <a:cxnLst>
                  <a:cxn ang="T8">
                    <a:pos x="T0" y="T1"/>
                  </a:cxn>
                  <a:cxn ang="T9">
                    <a:pos x="T2" y="T3"/>
                  </a:cxn>
                  <a:cxn ang="T10">
                    <a:pos x="T4" y="T5"/>
                  </a:cxn>
                  <a:cxn ang="T11">
                    <a:pos x="T6" y="T7"/>
                  </a:cxn>
                </a:cxnLst>
                <a:rect l="T12" t="T13" r="T14" b="T15"/>
                <a:pathLst>
                  <a:path w="7" h="20">
                    <a:moveTo>
                      <a:pt x="7" y="0"/>
                    </a:moveTo>
                    <a:lnTo>
                      <a:pt x="7" y="6"/>
                    </a:lnTo>
                    <a:lnTo>
                      <a:pt x="0" y="20"/>
                    </a:lnTo>
                    <a:lnTo>
                      <a:pt x="7"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16" name="Freeform 408"/>
              <p:cNvSpPr>
                <a:spLocks/>
              </p:cNvSpPr>
              <p:nvPr/>
            </p:nvSpPr>
            <p:spPr bwMode="auto">
              <a:xfrm>
                <a:off x="4434" y="2506"/>
                <a:ext cx="7" cy="20"/>
              </a:xfrm>
              <a:custGeom>
                <a:avLst/>
                <a:gdLst>
                  <a:gd name="T0" fmla="*/ 7 w 7"/>
                  <a:gd name="T1" fmla="*/ 0 h 20"/>
                  <a:gd name="T2" fmla="*/ 7 w 7"/>
                  <a:gd name="T3" fmla="*/ 6 h 20"/>
                  <a:gd name="T4" fmla="*/ 0 w 7"/>
                  <a:gd name="T5" fmla="*/ 20 h 20"/>
                  <a:gd name="T6" fmla="*/ 7 w 7"/>
                  <a:gd name="T7" fmla="*/ 0 h 20"/>
                  <a:gd name="T8" fmla="*/ 0 60000 65536"/>
                  <a:gd name="T9" fmla="*/ 0 60000 65536"/>
                  <a:gd name="T10" fmla="*/ 0 60000 65536"/>
                  <a:gd name="T11" fmla="*/ 0 60000 65536"/>
                  <a:gd name="T12" fmla="*/ 0 w 7"/>
                  <a:gd name="T13" fmla="*/ 0 h 20"/>
                  <a:gd name="T14" fmla="*/ 7 w 7"/>
                  <a:gd name="T15" fmla="*/ 20 h 20"/>
                </a:gdLst>
                <a:ahLst/>
                <a:cxnLst>
                  <a:cxn ang="T8">
                    <a:pos x="T0" y="T1"/>
                  </a:cxn>
                  <a:cxn ang="T9">
                    <a:pos x="T2" y="T3"/>
                  </a:cxn>
                  <a:cxn ang="T10">
                    <a:pos x="T4" y="T5"/>
                  </a:cxn>
                  <a:cxn ang="T11">
                    <a:pos x="T6" y="T7"/>
                  </a:cxn>
                </a:cxnLst>
                <a:rect l="T12" t="T13" r="T14" b="T15"/>
                <a:pathLst>
                  <a:path w="7" h="20">
                    <a:moveTo>
                      <a:pt x="7" y="0"/>
                    </a:moveTo>
                    <a:lnTo>
                      <a:pt x="7" y="6"/>
                    </a:lnTo>
                    <a:lnTo>
                      <a:pt x="0" y="20"/>
                    </a:lnTo>
                    <a:lnTo>
                      <a:pt x="7"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17" name="Freeform 409"/>
              <p:cNvSpPr>
                <a:spLocks/>
              </p:cNvSpPr>
              <p:nvPr/>
            </p:nvSpPr>
            <p:spPr bwMode="auto">
              <a:xfrm>
                <a:off x="4422" y="2533"/>
                <a:ext cx="7" cy="6"/>
              </a:xfrm>
              <a:custGeom>
                <a:avLst/>
                <a:gdLst>
                  <a:gd name="T0" fmla="*/ 7 w 7"/>
                  <a:gd name="T1" fmla="*/ 0 h 6"/>
                  <a:gd name="T2" fmla="*/ 0 w 7"/>
                  <a:gd name="T3" fmla="*/ 6 h 6"/>
                  <a:gd name="T4" fmla="*/ 7 w 7"/>
                  <a:gd name="T5" fmla="*/ 0 h 6"/>
                  <a:gd name="T6" fmla="*/ 0 60000 65536"/>
                  <a:gd name="T7" fmla="*/ 0 60000 65536"/>
                  <a:gd name="T8" fmla="*/ 0 60000 65536"/>
                  <a:gd name="T9" fmla="*/ 0 w 7"/>
                  <a:gd name="T10" fmla="*/ 0 h 6"/>
                  <a:gd name="T11" fmla="*/ 7 w 7"/>
                  <a:gd name="T12" fmla="*/ 6 h 6"/>
                </a:gdLst>
                <a:ahLst/>
                <a:cxnLst>
                  <a:cxn ang="T6">
                    <a:pos x="T0" y="T1"/>
                  </a:cxn>
                  <a:cxn ang="T7">
                    <a:pos x="T2" y="T3"/>
                  </a:cxn>
                  <a:cxn ang="T8">
                    <a:pos x="T4" y="T5"/>
                  </a:cxn>
                </a:cxnLst>
                <a:rect l="T9" t="T10" r="T11" b="T12"/>
                <a:pathLst>
                  <a:path w="7" h="6">
                    <a:moveTo>
                      <a:pt x="7" y="0"/>
                    </a:moveTo>
                    <a:lnTo>
                      <a:pt x="0" y="6"/>
                    </a:lnTo>
                    <a:lnTo>
                      <a:pt x="7"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18" name="Freeform 410"/>
              <p:cNvSpPr>
                <a:spLocks/>
              </p:cNvSpPr>
              <p:nvPr/>
            </p:nvSpPr>
            <p:spPr bwMode="auto">
              <a:xfrm>
                <a:off x="4422" y="2533"/>
                <a:ext cx="7" cy="6"/>
              </a:xfrm>
              <a:custGeom>
                <a:avLst/>
                <a:gdLst>
                  <a:gd name="T0" fmla="*/ 7 w 7"/>
                  <a:gd name="T1" fmla="*/ 0 h 6"/>
                  <a:gd name="T2" fmla="*/ 0 w 7"/>
                  <a:gd name="T3" fmla="*/ 6 h 6"/>
                  <a:gd name="T4" fmla="*/ 7 w 7"/>
                  <a:gd name="T5" fmla="*/ 0 h 6"/>
                  <a:gd name="T6" fmla="*/ 0 60000 65536"/>
                  <a:gd name="T7" fmla="*/ 0 60000 65536"/>
                  <a:gd name="T8" fmla="*/ 0 60000 65536"/>
                  <a:gd name="T9" fmla="*/ 0 w 7"/>
                  <a:gd name="T10" fmla="*/ 0 h 6"/>
                  <a:gd name="T11" fmla="*/ 7 w 7"/>
                  <a:gd name="T12" fmla="*/ 6 h 6"/>
                </a:gdLst>
                <a:ahLst/>
                <a:cxnLst>
                  <a:cxn ang="T6">
                    <a:pos x="T0" y="T1"/>
                  </a:cxn>
                  <a:cxn ang="T7">
                    <a:pos x="T2" y="T3"/>
                  </a:cxn>
                  <a:cxn ang="T8">
                    <a:pos x="T4" y="T5"/>
                  </a:cxn>
                </a:cxnLst>
                <a:rect l="T9" t="T10" r="T11" b="T12"/>
                <a:pathLst>
                  <a:path w="7" h="6">
                    <a:moveTo>
                      <a:pt x="7" y="0"/>
                    </a:moveTo>
                    <a:lnTo>
                      <a:pt x="0" y="6"/>
                    </a:lnTo>
                    <a:lnTo>
                      <a:pt x="7"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19" name="Freeform 411"/>
              <p:cNvSpPr>
                <a:spLocks/>
              </p:cNvSpPr>
              <p:nvPr/>
            </p:nvSpPr>
            <p:spPr bwMode="auto">
              <a:xfrm>
                <a:off x="4422" y="2547"/>
                <a:ext cx="1" cy="6"/>
              </a:xfrm>
              <a:custGeom>
                <a:avLst/>
                <a:gdLst>
                  <a:gd name="T0" fmla="*/ 0 w 1"/>
                  <a:gd name="T1" fmla="*/ 0 h 6"/>
                  <a:gd name="T2" fmla="*/ 0 w 1"/>
                  <a:gd name="T3" fmla="*/ 6 h 6"/>
                  <a:gd name="T4" fmla="*/ 0 w 1"/>
                  <a:gd name="T5" fmla="*/ 0 h 6"/>
                  <a:gd name="T6" fmla="*/ 0 60000 65536"/>
                  <a:gd name="T7" fmla="*/ 0 60000 65536"/>
                  <a:gd name="T8" fmla="*/ 0 60000 65536"/>
                  <a:gd name="T9" fmla="*/ 0 w 1"/>
                  <a:gd name="T10" fmla="*/ 0 h 6"/>
                  <a:gd name="T11" fmla="*/ 1 w 1"/>
                  <a:gd name="T12" fmla="*/ 6 h 6"/>
                </a:gdLst>
                <a:ahLst/>
                <a:cxnLst>
                  <a:cxn ang="T6">
                    <a:pos x="T0" y="T1"/>
                  </a:cxn>
                  <a:cxn ang="T7">
                    <a:pos x="T2" y="T3"/>
                  </a:cxn>
                  <a:cxn ang="T8">
                    <a:pos x="T4" y="T5"/>
                  </a:cxn>
                </a:cxnLst>
                <a:rect l="T9" t="T10" r="T11" b="T12"/>
                <a:pathLst>
                  <a:path w="1" h="6">
                    <a:moveTo>
                      <a:pt x="0" y="0"/>
                    </a:moveTo>
                    <a:lnTo>
                      <a:pt x="0" y="6"/>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20" name="Freeform 412"/>
              <p:cNvSpPr>
                <a:spLocks/>
              </p:cNvSpPr>
              <p:nvPr/>
            </p:nvSpPr>
            <p:spPr bwMode="auto">
              <a:xfrm>
                <a:off x="4422" y="2547"/>
                <a:ext cx="1" cy="6"/>
              </a:xfrm>
              <a:custGeom>
                <a:avLst/>
                <a:gdLst>
                  <a:gd name="T0" fmla="*/ 0 w 1"/>
                  <a:gd name="T1" fmla="*/ 0 h 6"/>
                  <a:gd name="T2" fmla="*/ 0 w 1"/>
                  <a:gd name="T3" fmla="*/ 6 h 6"/>
                  <a:gd name="T4" fmla="*/ 0 w 1"/>
                  <a:gd name="T5" fmla="*/ 0 h 6"/>
                  <a:gd name="T6" fmla="*/ 0 60000 65536"/>
                  <a:gd name="T7" fmla="*/ 0 60000 65536"/>
                  <a:gd name="T8" fmla="*/ 0 60000 65536"/>
                  <a:gd name="T9" fmla="*/ 0 w 1"/>
                  <a:gd name="T10" fmla="*/ 0 h 6"/>
                  <a:gd name="T11" fmla="*/ 1 w 1"/>
                  <a:gd name="T12" fmla="*/ 6 h 6"/>
                </a:gdLst>
                <a:ahLst/>
                <a:cxnLst>
                  <a:cxn ang="T6">
                    <a:pos x="T0" y="T1"/>
                  </a:cxn>
                  <a:cxn ang="T7">
                    <a:pos x="T2" y="T3"/>
                  </a:cxn>
                  <a:cxn ang="T8">
                    <a:pos x="T4" y="T5"/>
                  </a:cxn>
                </a:cxnLst>
                <a:rect l="T9" t="T10" r="T11" b="T12"/>
                <a:pathLst>
                  <a:path w="1" h="6">
                    <a:moveTo>
                      <a:pt x="0" y="0"/>
                    </a:moveTo>
                    <a:lnTo>
                      <a:pt x="0" y="6"/>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21" name="Freeform 413"/>
              <p:cNvSpPr>
                <a:spLocks/>
              </p:cNvSpPr>
              <p:nvPr/>
            </p:nvSpPr>
            <p:spPr bwMode="auto">
              <a:xfrm>
                <a:off x="4409" y="2561"/>
                <a:ext cx="7" cy="6"/>
              </a:xfrm>
              <a:custGeom>
                <a:avLst/>
                <a:gdLst>
                  <a:gd name="T0" fmla="*/ 7 w 7"/>
                  <a:gd name="T1" fmla="*/ 0 h 6"/>
                  <a:gd name="T2" fmla="*/ 7 w 7"/>
                  <a:gd name="T3" fmla="*/ 6 h 6"/>
                  <a:gd name="T4" fmla="*/ 0 w 7"/>
                  <a:gd name="T5" fmla="*/ 6 h 6"/>
                  <a:gd name="T6" fmla="*/ 7 w 7"/>
                  <a:gd name="T7" fmla="*/ 0 h 6"/>
                  <a:gd name="T8" fmla="*/ 0 60000 65536"/>
                  <a:gd name="T9" fmla="*/ 0 60000 65536"/>
                  <a:gd name="T10" fmla="*/ 0 60000 65536"/>
                  <a:gd name="T11" fmla="*/ 0 60000 65536"/>
                  <a:gd name="T12" fmla="*/ 0 w 7"/>
                  <a:gd name="T13" fmla="*/ 0 h 6"/>
                  <a:gd name="T14" fmla="*/ 7 w 7"/>
                  <a:gd name="T15" fmla="*/ 6 h 6"/>
                </a:gdLst>
                <a:ahLst/>
                <a:cxnLst>
                  <a:cxn ang="T8">
                    <a:pos x="T0" y="T1"/>
                  </a:cxn>
                  <a:cxn ang="T9">
                    <a:pos x="T2" y="T3"/>
                  </a:cxn>
                  <a:cxn ang="T10">
                    <a:pos x="T4" y="T5"/>
                  </a:cxn>
                  <a:cxn ang="T11">
                    <a:pos x="T6" y="T7"/>
                  </a:cxn>
                </a:cxnLst>
                <a:rect l="T12" t="T13" r="T14" b="T15"/>
                <a:pathLst>
                  <a:path w="7" h="6">
                    <a:moveTo>
                      <a:pt x="7" y="0"/>
                    </a:moveTo>
                    <a:lnTo>
                      <a:pt x="7" y="6"/>
                    </a:lnTo>
                    <a:lnTo>
                      <a:pt x="0" y="6"/>
                    </a:lnTo>
                    <a:lnTo>
                      <a:pt x="7"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22" name="Freeform 414"/>
              <p:cNvSpPr>
                <a:spLocks/>
              </p:cNvSpPr>
              <p:nvPr/>
            </p:nvSpPr>
            <p:spPr bwMode="auto">
              <a:xfrm>
                <a:off x="4409" y="2561"/>
                <a:ext cx="7" cy="6"/>
              </a:xfrm>
              <a:custGeom>
                <a:avLst/>
                <a:gdLst>
                  <a:gd name="T0" fmla="*/ 7 w 7"/>
                  <a:gd name="T1" fmla="*/ 0 h 6"/>
                  <a:gd name="T2" fmla="*/ 7 w 7"/>
                  <a:gd name="T3" fmla="*/ 6 h 6"/>
                  <a:gd name="T4" fmla="*/ 0 w 7"/>
                  <a:gd name="T5" fmla="*/ 6 h 6"/>
                  <a:gd name="T6" fmla="*/ 7 w 7"/>
                  <a:gd name="T7" fmla="*/ 0 h 6"/>
                  <a:gd name="T8" fmla="*/ 0 60000 65536"/>
                  <a:gd name="T9" fmla="*/ 0 60000 65536"/>
                  <a:gd name="T10" fmla="*/ 0 60000 65536"/>
                  <a:gd name="T11" fmla="*/ 0 60000 65536"/>
                  <a:gd name="T12" fmla="*/ 0 w 7"/>
                  <a:gd name="T13" fmla="*/ 0 h 6"/>
                  <a:gd name="T14" fmla="*/ 7 w 7"/>
                  <a:gd name="T15" fmla="*/ 6 h 6"/>
                </a:gdLst>
                <a:ahLst/>
                <a:cxnLst>
                  <a:cxn ang="T8">
                    <a:pos x="T0" y="T1"/>
                  </a:cxn>
                  <a:cxn ang="T9">
                    <a:pos x="T2" y="T3"/>
                  </a:cxn>
                  <a:cxn ang="T10">
                    <a:pos x="T4" y="T5"/>
                  </a:cxn>
                  <a:cxn ang="T11">
                    <a:pos x="T6" y="T7"/>
                  </a:cxn>
                </a:cxnLst>
                <a:rect l="T12" t="T13" r="T14" b="T15"/>
                <a:pathLst>
                  <a:path w="7" h="6">
                    <a:moveTo>
                      <a:pt x="7" y="0"/>
                    </a:moveTo>
                    <a:lnTo>
                      <a:pt x="7" y="6"/>
                    </a:lnTo>
                    <a:lnTo>
                      <a:pt x="0" y="6"/>
                    </a:lnTo>
                    <a:lnTo>
                      <a:pt x="7"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23" name="Freeform 415"/>
              <p:cNvSpPr>
                <a:spLocks/>
              </p:cNvSpPr>
              <p:nvPr/>
            </p:nvSpPr>
            <p:spPr bwMode="auto">
              <a:xfrm>
                <a:off x="4409" y="2580"/>
                <a:ext cx="1" cy="8"/>
              </a:xfrm>
              <a:custGeom>
                <a:avLst/>
                <a:gdLst>
                  <a:gd name="T0" fmla="*/ 0 w 1"/>
                  <a:gd name="T1" fmla="*/ 0 h 8"/>
                  <a:gd name="T2" fmla="*/ 0 w 1"/>
                  <a:gd name="T3" fmla="*/ 8 h 8"/>
                  <a:gd name="T4" fmla="*/ 0 w 1"/>
                  <a:gd name="T5" fmla="*/ 0 h 8"/>
                  <a:gd name="T6" fmla="*/ 0 60000 65536"/>
                  <a:gd name="T7" fmla="*/ 0 60000 65536"/>
                  <a:gd name="T8" fmla="*/ 0 60000 65536"/>
                  <a:gd name="T9" fmla="*/ 0 w 1"/>
                  <a:gd name="T10" fmla="*/ 0 h 8"/>
                  <a:gd name="T11" fmla="*/ 1 w 1"/>
                  <a:gd name="T12" fmla="*/ 8 h 8"/>
                </a:gdLst>
                <a:ahLst/>
                <a:cxnLst>
                  <a:cxn ang="T6">
                    <a:pos x="T0" y="T1"/>
                  </a:cxn>
                  <a:cxn ang="T7">
                    <a:pos x="T2" y="T3"/>
                  </a:cxn>
                  <a:cxn ang="T8">
                    <a:pos x="T4" y="T5"/>
                  </a:cxn>
                </a:cxnLst>
                <a:rect l="T9" t="T10" r="T11" b="T12"/>
                <a:pathLst>
                  <a:path w="1" h="8">
                    <a:moveTo>
                      <a:pt x="0" y="0"/>
                    </a:moveTo>
                    <a:lnTo>
                      <a:pt x="0" y="8"/>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24" name="Freeform 416"/>
              <p:cNvSpPr>
                <a:spLocks/>
              </p:cNvSpPr>
              <p:nvPr/>
            </p:nvSpPr>
            <p:spPr bwMode="auto">
              <a:xfrm>
                <a:off x="4409" y="2580"/>
                <a:ext cx="1" cy="8"/>
              </a:xfrm>
              <a:custGeom>
                <a:avLst/>
                <a:gdLst>
                  <a:gd name="T0" fmla="*/ 0 w 1"/>
                  <a:gd name="T1" fmla="*/ 0 h 8"/>
                  <a:gd name="T2" fmla="*/ 0 w 1"/>
                  <a:gd name="T3" fmla="*/ 8 h 8"/>
                  <a:gd name="T4" fmla="*/ 0 w 1"/>
                  <a:gd name="T5" fmla="*/ 0 h 8"/>
                  <a:gd name="T6" fmla="*/ 0 60000 65536"/>
                  <a:gd name="T7" fmla="*/ 0 60000 65536"/>
                  <a:gd name="T8" fmla="*/ 0 60000 65536"/>
                  <a:gd name="T9" fmla="*/ 0 w 1"/>
                  <a:gd name="T10" fmla="*/ 0 h 8"/>
                  <a:gd name="T11" fmla="*/ 1 w 1"/>
                  <a:gd name="T12" fmla="*/ 8 h 8"/>
                </a:gdLst>
                <a:ahLst/>
                <a:cxnLst>
                  <a:cxn ang="T6">
                    <a:pos x="T0" y="T1"/>
                  </a:cxn>
                  <a:cxn ang="T7">
                    <a:pos x="T2" y="T3"/>
                  </a:cxn>
                  <a:cxn ang="T8">
                    <a:pos x="T4" y="T5"/>
                  </a:cxn>
                </a:cxnLst>
                <a:rect l="T9" t="T10" r="T11" b="T12"/>
                <a:pathLst>
                  <a:path w="1" h="8">
                    <a:moveTo>
                      <a:pt x="0" y="0"/>
                    </a:moveTo>
                    <a:lnTo>
                      <a:pt x="0" y="8"/>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25" name="Freeform 417"/>
              <p:cNvSpPr>
                <a:spLocks/>
              </p:cNvSpPr>
              <p:nvPr/>
            </p:nvSpPr>
            <p:spPr bwMode="auto">
              <a:xfrm>
                <a:off x="5124" y="2588"/>
                <a:ext cx="88" cy="178"/>
              </a:xfrm>
              <a:custGeom>
                <a:avLst/>
                <a:gdLst>
                  <a:gd name="T0" fmla="*/ 80 w 88"/>
                  <a:gd name="T1" fmla="*/ 0 h 178"/>
                  <a:gd name="T2" fmla="*/ 80 w 88"/>
                  <a:gd name="T3" fmla="*/ 6 h 178"/>
                  <a:gd name="T4" fmla="*/ 88 w 88"/>
                  <a:gd name="T5" fmla="*/ 20 h 178"/>
                  <a:gd name="T6" fmla="*/ 88 w 88"/>
                  <a:gd name="T7" fmla="*/ 27 h 178"/>
                  <a:gd name="T8" fmla="*/ 75 w 88"/>
                  <a:gd name="T9" fmla="*/ 41 h 178"/>
                  <a:gd name="T10" fmla="*/ 50 w 88"/>
                  <a:gd name="T11" fmla="*/ 74 h 178"/>
                  <a:gd name="T12" fmla="*/ 50 w 88"/>
                  <a:gd name="T13" fmla="*/ 88 h 178"/>
                  <a:gd name="T14" fmla="*/ 37 w 88"/>
                  <a:gd name="T15" fmla="*/ 123 h 178"/>
                  <a:gd name="T16" fmla="*/ 30 w 88"/>
                  <a:gd name="T17" fmla="*/ 137 h 178"/>
                  <a:gd name="T18" fmla="*/ 30 w 88"/>
                  <a:gd name="T19" fmla="*/ 164 h 178"/>
                  <a:gd name="T20" fmla="*/ 5 w 88"/>
                  <a:gd name="T21" fmla="*/ 164 h 178"/>
                  <a:gd name="T22" fmla="*/ 0 w 88"/>
                  <a:gd name="T23" fmla="*/ 178 h 178"/>
                  <a:gd name="T24" fmla="*/ 50 w 88"/>
                  <a:gd name="T25" fmla="*/ 74 h 178"/>
                  <a:gd name="T26" fmla="*/ 80 w 88"/>
                  <a:gd name="T27" fmla="*/ 0 h 1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8"/>
                  <a:gd name="T43" fmla="*/ 0 h 178"/>
                  <a:gd name="T44" fmla="*/ 88 w 88"/>
                  <a:gd name="T45" fmla="*/ 178 h 17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8" h="178">
                    <a:moveTo>
                      <a:pt x="80" y="0"/>
                    </a:moveTo>
                    <a:lnTo>
                      <a:pt x="80" y="6"/>
                    </a:lnTo>
                    <a:lnTo>
                      <a:pt x="88" y="20"/>
                    </a:lnTo>
                    <a:lnTo>
                      <a:pt x="88" y="27"/>
                    </a:lnTo>
                    <a:lnTo>
                      <a:pt x="75" y="41"/>
                    </a:lnTo>
                    <a:lnTo>
                      <a:pt x="50" y="74"/>
                    </a:lnTo>
                    <a:lnTo>
                      <a:pt x="50" y="88"/>
                    </a:lnTo>
                    <a:lnTo>
                      <a:pt x="37" y="123"/>
                    </a:lnTo>
                    <a:lnTo>
                      <a:pt x="30" y="137"/>
                    </a:lnTo>
                    <a:lnTo>
                      <a:pt x="30" y="164"/>
                    </a:lnTo>
                    <a:lnTo>
                      <a:pt x="5" y="164"/>
                    </a:lnTo>
                    <a:lnTo>
                      <a:pt x="0" y="178"/>
                    </a:lnTo>
                    <a:lnTo>
                      <a:pt x="50" y="74"/>
                    </a:lnTo>
                    <a:lnTo>
                      <a:pt x="8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26" name="Freeform 418"/>
              <p:cNvSpPr>
                <a:spLocks/>
              </p:cNvSpPr>
              <p:nvPr/>
            </p:nvSpPr>
            <p:spPr bwMode="auto">
              <a:xfrm>
                <a:off x="5124" y="2588"/>
                <a:ext cx="88" cy="178"/>
              </a:xfrm>
              <a:custGeom>
                <a:avLst/>
                <a:gdLst>
                  <a:gd name="T0" fmla="*/ 80 w 88"/>
                  <a:gd name="T1" fmla="*/ 0 h 178"/>
                  <a:gd name="T2" fmla="*/ 80 w 88"/>
                  <a:gd name="T3" fmla="*/ 6 h 178"/>
                  <a:gd name="T4" fmla="*/ 88 w 88"/>
                  <a:gd name="T5" fmla="*/ 20 h 178"/>
                  <a:gd name="T6" fmla="*/ 88 w 88"/>
                  <a:gd name="T7" fmla="*/ 27 h 178"/>
                  <a:gd name="T8" fmla="*/ 75 w 88"/>
                  <a:gd name="T9" fmla="*/ 41 h 178"/>
                  <a:gd name="T10" fmla="*/ 50 w 88"/>
                  <a:gd name="T11" fmla="*/ 74 h 178"/>
                  <a:gd name="T12" fmla="*/ 50 w 88"/>
                  <a:gd name="T13" fmla="*/ 88 h 178"/>
                  <a:gd name="T14" fmla="*/ 37 w 88"/>
                  <a:gd name="T15" fmla="*/ 123 h 178"/>
                  <a:gd name="T16" fmla="*/ 30 w 88"/>
                  <a:gd name="T17" fmla="*/ 137 h 178"/>
                  <a:gd name="T18" fmla="*/ 30 w 88"/>
                  <a:gd name="T19" fmla="*/ 164 h 178"/>
                  <a:gd name="T20" fmla="*/ 5 w 88"/>
                  <a:gd name="T21" fmla="*/ 164 h 178"/>
                  <a:gd name="T22" fmla="*/ 0 w 88"/>
                  <a:gd name="T23" fmla="*/ 178 h 178"/>
                  <a:gd name="T24" fmla="*/ 50 w 88"/>
                  <a:gd name="T25" fmla="*/ 74 h 178"/>
                  <a:gd name="T26" fmla="*/ 80 w 88"/>
                  <a:gd name="T27" fmla="*/ 0 h 1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8"/>
                  <a:gd name="T43" fmla="*/ 0 h 178"/>
                  <a:gd name="T44" fmla="*/ 88 w 88"/>
                  <a:gd name="T45" fmla="*/ 178 h 17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8" h="178">
                    <a:moveTo>
                      <a:pt x="80" y="0"/>
                    </a:moveTo>
                    <a:lnTo>
                      <a:pt x="80" y="6"/>
                    </a:lnTo>
                    <a:lnTo>
                      <a:pt x="88" y="20"/>
                    </a:lnTo>
                    <a:lnTo>
                      <a:pt x="88" y="27"/>
                    </a:lnTo>
                    <a:lnTo>
                      <a:pt x="75" y="41"/>
                    </a:lnTo>
                    <a:lnTo>
                      <a:pt x="50" y="74"/>
                    </a:lnTo>
                    <a:lnTo>
                      <a:pt x="50" y="88"/>
                    </a:lnTo>
                    <a:lnTo>
                      <a:pt x="37" y="123"/>
                    </a:lnTo>
                    <a:lnTo>
                      <a:pt x="30" y="137"/>
                    </a:lnTo>
                    <a:lnTo>
                      <a:pt x="30" y="164"/>
                    </a:lnTo>
                    <a:lnTo>
                      <a:pt x="5" y="164"/>
                    </a:lnTo>
                    <a:lnTo>
                      <a:pt x="0" y="178"/>
                    </a:lnTo>
                    <a:lnTo>
                      <a:pt x="50" y="74"/>
                    </a:lnTo>
                    <a:lnTo>
                      <a:pt x="8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27" name="Freeform 419"/>
              <p:cNvSpPr>
                <a:spLocks/>
              </p:cNvSpPr>
              <p:nvPr/>
            </p:nvSpPr>
            <p:spPr bwMode="auto">
              <a:xfrm>
                <a:off x="4404" y="2602"/>
                <a:ext cx="1" cy="19"/>
              </a:xfrm>
              <a:custGeom>
                <a:avLst/>
                <a:gdLst>
                  <a:gd name="T0" fmla="*/ 0 w 1"/>
                  <a:gd name="T1" fmla="*/ 0 h 19"/>
                  <a:gd name="T2" fmla="*/ 0 w 1"/>
                  <a:gd name="T3" fmla="*/ 19 h 19"/>
                  <a:gd name="T4" fmla="*/ 0 w 1"/>
                  <a:gd name="T5" fmla="*/ 0 h 19"/>
                  <a:gd name="T6" fmla="*/ 0 60000 65536"/>
                  <a:gd name="T7" fmla="*/ 0 60000 65536"/>
                  <a:gd name="T8" fmla="*/ 0 60000 65536"/>
                  <a:gd name="T9" fmla="*/ 0 w 1"/>
                  <a:gd name="T10" fmla="*/ 0 h 19"/>
                  <a:gd name="T11" fmla="*/ 1 w 1"/>
                  <a:gd name="T12" fmla="*/ 19 h 19"/>
                </a:gdLst>
                <a:ahLst/>
                <a:cxnLst>
                  <a:cxn ang="T6">
                    <a:pos x="T0" y="T1"/>
                  </a:cxn>
                  <a:cxn ang="T7">
                    <a:pos x="T2" y="T3"/>
                  </a:cxn>
                  <a:cxn ang="T8">
                    <a:pos x="T4" y="T5"/>
                  </a:cxn>
                </a:cxnLst>
                <a:rect l="T9" t="T10" r="T11" b="T12"/>
                <a:pathLst>
                  <a:path w="1" h="19">
                    <a:moveTo>
                      <a:pt x="0" y="0"/>
                    </a:moveTo>
                    <a:lnTo>
                      <a:pt x="0" y="19"/>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28" name="Freeform 420"/>
              <p:cNvSpPr>
                <a:spLocks/>
              </p:cNvSpPr>
              <p:nvPr/>
            </p:nvSpPr>
            <p:spPr bwMode="auto">
              <a:xfrm>
                <a:off x="4404" y="2602"/>
                <a:ext cx="1" cy="19"/>
              </a:xfrm>
              <a:custGeom>
                <a:avLst/>
                <a:gdLst>
                  <a:gd name="T0" fmla="*/ 0 w 1"/>
                  <a:gd name="T1" fmla="*/ 0 h 19"/>
                  <a:gd name="T2" fmla="*/ 0 w 1"/>
                  <a:gd name="T3" fmla="*/ 19 h 19"/>
                  <a:gd name="T4" fmla="*/ 0 w 1"/>
                  <a:gd name="T5" fmla="*/ 0 h 19"/>
                  <a:gd name="T6" fmla="*/ 0 60000 65536"/>
                  <a:gd name="T7" fmla="*/ 0 60000 65536"/>
                  <a:gd name="T8" fmla="*/ 0 60000 65536"/>
                  <a:gd name="T9" fmla="*/ 0 w 1"/>
                  <a:gd name="T10" fmla="*/ 0 h 19"/>
                  <a:gd name="T11" fmla="*/ 1 w 1"/>
                  <a:gd name="T12" fmla="*/ 19 h 19"/>
                </a:gdLst>
                <a:ahLst/>
                <a:cxnLst>
                  <a:cxn ang="T6">
                    <a:pos x="T0" y="T1"/>
                  </a:cxn>
                  <a:cxn ang="T7">
                    <a:pos x="T2" y="T3"/>
                  </a:cxn>
                  <a:cxn ang="T8">
                    <a:pos x="T4" y="T5"/>
                  </a:cxn>
                </a:cxnLst>
                <a:rect l="T9" t="T10" r="T11" b="T12"/>
                <a:pathLst>
                  <a:path w="1" h="19">
                    <a:moveTo>
                      <a:pt x="0" y="0"/>
                    </a:moveTo>
                    <a:lnTo>
                      <a:pt x="0" y="19"/>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29" name="Freeform 421"/>
              <p:cNvSpPr>
                <a:spLocks/>
              </p:cNvSpPr>
              <p:nvPr/>
            </p:nvSpPr>
            <p:spPr bwMode="auto">
              <a:xfrm>
                <a:off x="4409" y="2635"/>
                <a:ext cx="1" cy="14"/>
              </a:xfrm>
              <a:custGeom>
                <a:avLst/>
                <a:gdLst>
                  <a:gd name="T0" fmla="*/ 0 w 1"/>
                  <a:gd name="T1" fmla="*/ 0 h 14"/>
                  <a:gd name="T2" fmla="*/ 0 w 1"/>
                  <a:gd name="T3" fmla="*/ 14 h 14"/>
                  <a:gd name="T4" fmla="*/ 0 w 1"/>
                  <a:gd name="T5" fmla="*/ 0 h 14"/>
                  <a:gd name="T6" fmla="*/ 0 60000 65536"/>
                  <a:gd name="T7" fmla="*/ 0 60000 65536"/>
                  <a:gd name="T8" fmla="*/ 0 60000 65536"/>
                  <a:gd name="T9" fmla="*/ 0 w 1"/>
                  <a:gd name="T10" fmla="*/ 0 h 14"/>
                  <a:gd name="T11" fmla="*/ 1 w 1"/>
                  <a:gd name="T12" fmla="*/ 14 h 14"/>
                </a:gdLst>
                <a:ahLst/>
                <a:cxnLst>
                  <a:cxn ang="T6">
                    <a:pos x="T0" y="T1"/>
                  </a:cxn>
                  <a:cxn ang="T7">
                    <a:pos x="T2" y="T3"/>
                  </a:cxn>
                  <a:cxn ang="T8">
                    <a:pos x="T4" y="T5"/>
                  </a:cxn>
                </a:cxnLst>
                <a:rect l="T9" t="T10" r="T11" b="T12"/>
                <a:pathLst>
                  <a:path w="1" h="14">
                    <a:moveTo>
                      <a:pt x="0" y="0"/>
                    </a:moveTo>
                    <a:lnTo>
                      <a:pt x="0" y="14"/>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30" name="Freeform 422"/>
              <p:cNvSpPr>
                <a:spLocks/>
              </p:cNvSpPr>
              <p:nvPr/>
            </p:nvSpPr>
            <p:spPr bwMode="auto">
              <a:xfrm>
                <a:off x="4409" y="2635"/>
                <a:ext cx="1" cy="14"/>
              </a:xfrm>
              <a:custGeom>
                <a:avLst/>
                <a:gdLst>
                  <a:gd name="T0" fmla="*/ 0 w 1"/>
                  <a:gd name="T1" fmla="*/ 0 h 14"/>
                  <a:gd name="T2" fmla="*/ 0 w 1"/>
                  <a:gd name="T3" fmla="*/ 14 h 14"/>
                  <a:gd name="T4" fmla="*/ 0 w 1"/>
                  <a:gd name="T5" fmla="*/ 0 h 14"/>
                  <a:gd name="T6" fmla="*/ 0 60000 65536"/>
                  <a:gd name="T7" fmla="*/ 0 60000 65536"/>
                  <a:gd name="T8" fmla="*/ 0 60000 65536"/>
                  <a:gd name="T9" fmla="*/ 0 w 1"/>
                  <a:gd name="T10" fmla="*/ 0 h 14"/>
                  <a:gd name="T11" fmla="*/ 1 w 1"/>
                  <a:gd name="T12" fmla="*/ 14 h 14"/>
                </a:gdLst>
                <a:ahLst/>
                <a:cxnLst>
                  <a:cxn ang="T6">
                    <a:pos x="T0" y="T1"/>
                  </a:cxn>
                  <a:cxn ang="T7">
                    <a:pos x="T2" y="T3"/>
                  </a:cxn>
                  <a:cxn ang="T8">
                    <a:pos x="T4" y="T5"/>
                  </a:cxn>
                </a:cxnLst>
                <a:rect l="T9" t="T10" r="T11" b="T12"/>
                <a:pathLst>
                  <a:path w="1" h="14">
                    <a:moveTo>
                      <a:pt x="0" y="0"/>
                    </a:moveTo>
                    <a:lnTo>
                      <a:pt x="0" y="14"/>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31" name="Freeform 423"/>
              <p:cNvSpPr>
                <a:spLocks/>
              </p:cNvSpPr>
              <p:nvPr/>
            </p:nvSpPr>
            <p:spPr bwMode="auto">
              <a:xfrm>
                <a:off x="4409" y="2657"/>
                <a:ext cx="25" cy="27"/>
              </a:xfrm>
              <a:custGeom>
                <a:avLst/>
                <a:gdLst>
                  <a:gd name="T0" fmla="*/ 0 w 25"/>
                  <a:gd name="T1" fmla="*/ 0 h 27"/>
                  <a:gd name="T2" fmla="*/ 25 w 25"/>
                  <a:gd name="T3" fmla="*/ 27 h 27"/>
                  <a:gd name="T4" fmla="*/ 0 w 25"/>
                  <a:gd name="T5" fmla="*/ 0 h 27"/>
                  <a:gd name="T6" fmla="*/ 0 60000 65536"/>
                  <a:gd name="T7" fmla="*/ 0 60000 65536"/>
                  <a:gd name="T8" fmla="*/ 0 60000 65536"/>
                  <a:gd name="T9" fmla="*/ 0 w 25"/>
                  <a:gd name="T10" fmla="*/ 0 h 27"/>
                  <a:gd name="T11" fmla="*/ 25 w 25"/>
                  <a:gd name="T12" fmla="*/ 27 h 27"/>
                </a:gdLst>
                <a:ahLst/>
                <a:cxnLst>
                  <a:cxn ang="T6">
                    <a:pos x="T0" y="T1"/>
                  </a:cxn>
                  <a:cxn ang="T7">
                    <a:pos x="T2" y="T3"/>
                  </a:cxn>
                  <a:cxn ang="T8">
                    <a:pos x="T4" y="T5"/>
                  </a:cxn>
                </a:cxnLst>
                <a:rect l="T9" t="T10" r="T11" b="T12"/>
                <a:pathLst>
                  <a:path w="25" h="27">
                    <a:moveTo>
                      <a:pt x="0" y="0"/>
                    </a:moveTo>
                    <a:lnTo>
                      <a:pt x="25" y="27"/>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32" name="Freeform 424"/>
              <p:cNvSpPr>
                <a:spLocks/>
              </p:cNvSpPr>
              <p:nvPr/>
            </p:nvSpPr>
            <p:spPr bwMode="auto">
              <a:xfrm>
                <a:off x="4409" y="2657"/>
                <a:ext cx="25" cy="27"/>
              </a:xfrm>
              <a:custGeom>
                <a:avLst/>
                <a:gdLst>
                  <a:gd name="T0" fmla="*/ 0 w 25"/>
                  <a:gd name="T1" fmla="*/ 0 h 27"/>
                  <a:gd name="T2" fmla="*/ 25 w 25"/>
                  <a:gd name="T3" fmla="*/ 27 h 27"/>
                  <a:gd name="T4" fmla="*/ 0 w 25"/>
                  <a:gd name="T5" fmla="*/ 0 h 27"/>
                  <a:gd name="T6" fmla="*/ 0 60000 65536"/>
                  <a:gd name="T7" fmla="*/ 0 60000 65536"/>
                  <a:gd name="T8" fmla="*/ 0 60000 65536"/>
                  <a:gd name="T9" fmla="*/ 0 w 25"/>
                  <a:gd name="T10" fmla="*/ 0 h 27"/>
                  <a:gd name="T11" fmla="*/ 25 w 25"/>
                  <a:gd name="T12" fmla="*/ 27 h 27"/>
                </a:gdLst>
                <a:ahLst/>
                <a:cxnLst>
                  <a:cxn ang="T6">
                    <a:pos x="T0" y="T1"/>
                  </a:cxn>
                  <a:cxn ang="T7">
                    <a:pos x="T2" y="T3"/>
                  </a:cxn>
                  <a:cxn ang="T8">
                    <a:pos x="T4" y="T5"/>
                  </a:cxn>
                </a:cxnLst>
                <a:rect l="T9" t="T10" r="T11" b="T12"/>
                <a:pathLst>
                  <a:path w="25" h="27">
                    <a:moveTo>
                      <a:pt x="0" y="0"/>
                    </a:moveTo>
                    <a:lnTo>
                      <a:pt x="25" y="27"/>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33" name="Freeform 425"/>
              <p:cNvSpPr>
                <a:spLocks/>
              </p:cNvSpPr>
              <p:nvPr/>
            </p:nvSpPr>
            <p:spPr bwMode="auto">
              <a:xfrm>
                <a:off x="4597" y="2670"/>
                <a:ext cx="12" cy="82"/>
              </a:xfrm>
              <a:custGeom>
                <a:avLst/>
                <a:gdLst>
                  <a:gd name="T0" fmla="*/ 12 w 12"/>
                  <a:gd name="T1" fmla="*/ 0 h 82"/>
                  <a:gd name="T2" fmla="*/ 12 w 12"/>
                  <a:gd name="T3" fmla="*/ 82 h 82"/>
                  <a:gd name="T4" fmla="*/ 0 w 12"/>
                  <a:gd name="T5" fmla="*/ 74 h 82"/>
                  <a:gd name="T6" fmla="*/ 7 w 12"/>
                  <a:gd name="T7" fmla="*/ 74 h 82"/>
                  <a:gd name="T8" fmla="*/ 12 w 12"/>
                  <a:gd name="T9" fmla="*/ 82 h 82"/>
                  <a:gd name="T10" fmla="*/ 12 w 12"/>
                  <a:gd name="T11" fmla="*/ 0 h 82"/>
                  <a:gd name="T12" fmla="*/ 0 60000 65536"/>
                  <a:gd name="T13" fmla="*/ 0 60000 65536"/>
                  <a:gd name="T14" fmla="*/ 0 60000 65536"/>
                  <a:gd name="T15" fmla="*/ 0 60000 65536"/>
                  <a:gd name="T16" fmla="*/ 0 60000 65536"/>
                  <a:gd name="T17" fmla="*/ 0 60000 65536"/>
                  <a:gd name="T18" fmla="*/ 0 w 12"/>
                  <a:gd name="T19" fmla="*/ 0 h 82"/>
                  <a:gd name="T20" fmla="*/ 12 w 12"/>
                  <a:gd name="T21" fmla="*/ 82 h 82"/>
                </a:gdLst>
                <a:ahLst/>
                <a:cxnLst>
                  <a:cxn ang="T12">
                    <a:pos x="T0" y="T1"/>
                  </a:cxn>
                  <a:cxn ang="T13">
                    <a:pos x="T2" y="T3"/>
                  </a:cxn>
                  <a:cxn ang="T14">
                    <a:pos x="T4" y="T5"/>
                  </a:cxn>
                  <a:cxn ang="T15">
                    <a:pos x="T6" y="T7"/>
                  </a:cxn>
                  <a:cxn ang="T16">
                    <a:pos x="T8" y="T9"/>
                  </a:cxn>
                  <a:cxn ang="T17">
                    <a:pos x="T10" y="T11"/>
                  </a:cxn>
                </a:cxnLst>
                <a:rect l="T18" t="T19" r="T20" b="T21"/>
                <a:pathLst>
                  <a:path w="12" h="82">
                    <a:moveTo>
                      <a:pt x="12" y="0"/>
                    </a:moveTo>
                    <a:lnTo>
                      <a:pt x="12" y="82"/>
                    </a:lnTo>
                    <a:lnTo>
                      <a:pt x="0" y="74"/>
                    </a:lnTo>
                    <a:lnTo>
                      <a:pt x="7" y="74"/>
                    </a:lnTo>
                    <a:lnTo>
                      <a:pt x="12" y="82"/>
                    </a:lnTo>
                    <a:lnTo>
                      <a:pt x="12"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34" name="Freeform 426"/>
              <p:cNvSpPr>
                <a:spLocks/>
              </p:cNvSpPr>
              <p:nvPr/>
            </p:nvSpPr>
            <p:spPr bwMode="auto">
              <a:xfrm>
                <a:off x="4597" y="2670"/>
                <a:ext cx="12" cy="82"/>
              </a:xfrm>
              <a:custGeom>
                <a:avLst/>
                <a:gdLst>
                  <a:gd name="T0" fmla="*/ 12 w 12"/>
                  <a:gd name="T1" fmla="*/ 0 h 82"/>
                  <a:gd name="T2" fmla="*/ 12 w 12"/>
                  <a:gd name="T3" fmla="*/ 82 h 82"/>
                  <a:gd name="T4" fmla="*/ 0 w 12"/>
                  <a:gd name="T5" fmla="*/ 74 h 82"/>
                  <a:gd name="T6" fmla="*/ 7 w 12"/>
                  <a:gd name="T7" fmla="*/ 74 h 82"/>
                  <a:gd name="T8" fmla="*/ 12 w 12"/>
                  <a:gd name="T9" fmla="*/ 82 h 82"/>
                  <a:gd name="T10" fmla="*/ 12 w 12"/>
                  <a:gd name="T11" fmla="*/ 0 h 82"/>
                  <a:gd name="T12" fmla="*/ 0 60000 65536"/>
                  <a:gd name="T13" fmla="*/ 0 60000 65536"/>
                  <a:gd name="T14" fmla="*/ 0 60000 65536"/>
                  <a:gd name="T15" fmla="*/ 0 60000 65536"/>
                  <a:gd name="T16" fmla="*/ 0 60000 65536"/>
                  <a:gd name="T17" fmla="*/ 0 60000 65536"/>
                  <a:gd name="T18" fmla="*/ 0 w 12"/>
                  <a:gd name="T19" fmla="*/ 0 h 82"/>
                  <a:gd name="T20" fmla="*/ 12 w 12"/>
                  <a:gd name="T21" fmla="*/ 82 h 82"/>
                </a:gdLst>
                <a:ahLst/>
                <a:cxnLst>
                  <a:cxn ang="T12">
                    <a:pos x="T0" y="T1"/>
                  </a:cxn>
                  <a:cxn ang="T13">
                    <a:pos x="T2" y="T3"/>
                  </a:cxn>
                  <a:cxn ang="T14">
                    <a:pos x="T4" y="T5"/>
                  </a:cxn>
                  <a:cxn ang="T15">
                    <a:pos x="T6" y="T7"/>
                  </a:cxn>
                  <a:cxn ang="T16">
                    <a:pos x="T8" y="T9"/>
                  </a:cxn>
                  <a:cxn ang="T17">
                    <a:pos x="T10" y="T11"/>
                  </a:cxn>
                </a:cxnLst>
                <a:rect l="T18" t="T19" r="T20" b="T21"/>
                <a:pathLst>
                  <a:path w="12" h="82">
                    <a:moveTo>
                      <a:pt x="12" y="0"/>
                    </a:moveTo>
                    <a:lnTo>
                      <a:pt x="12" y="82"/>
                    </a:lnTo>
                    <a:lnTo>
                      <a:pt x="0" y="74"/>
                    </a:lnTo>
                    <a:lnTo>
                      <a:pt x="7" y="74"/>
                    </a:lnTo>
                    <a:lnTo>
                      <a:pt x="12" y="82"/>
                    </a:lnTo>
                    <a:lnTo>
                      <a:pt x="12"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35" name="Freeform 427"/>
              <p:cNvSpPr>
                <a:spLocks/>
              </p:cNvSpPr>
              <p:nvPr/>
            </p:nvSpPr>
            <p:spPr bwMode="auto">
              <a:xfrm>
                <a:off x="4441" y="2670"/>
                <a:ext cx="13" cy="28"/>
              </a:xfrm>
              <a:custGeom>
                <a:avLst/>
                <a:gdLst>
                  <a:gd name="T0" fmla="*/ 13 w 13"/>
                  <a:gd name="T1" fmla="*/ 0 h 28"/>
                  <a:gd name="T2" fmla="*/ 13 w 13"/>
                  <a:gd name="T3" fmla="*/ 20 h 28"/>
                  <a:gd name="T4" fmla="*/ 6 w 13"/>
                  <a:gd name="T5" fmla="*/ 28 h 28"/>
                  <a:gd name="T6" fmla="*/ 0 w 13"/>
                  <a:gd name="T7" fmla="*/ 14 h 28"/>
                  <a:gd name="T8" fmla="*/ 13 w 13"/>
                  <a:gd name="T9" fmla="*/ 20 h 28"/>
                  <a:gd name="T10" fmla="*/ 13 w 13"/>
                  <a:gd name="T11" fmla="*/ 0 h 28"/>
                  <a:gd name="T12" fmla="*/ 0 60000 65536"/>
                  <a:gd name="T13" fmla="*/ 0 60000 65536"/>
                  <a:gd name="T14" fmla="*/ 0 60000 65536"/>
                  <a:gd name="T15" fmla="*/ 0 60000 65536"/>
                  <a:gd name="T16" fmla="*/ 0 60000 65536"/>
                  <a:gd name="T17" fmla="*/ 0 60000 65536"/>
                  <a:gd name="T18" fmla="*/ 0 w 13"/>
                  <a:gd name="T19" fmla="*/ 0 h 28"/>
                  <a:gd name="T20" fmla="*/ 13 w 13"/>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3" h="28">
                    <a:moveTo>
                      <a:pt x="13" y="0"/>
                    </a:moveTo>
                    <a:lnTo>
                      <a:pt x="13" y="20"/>
                    </a:lnTo>
                    <a:lnTo>
                      <a:pt x="6" y="28"/>
                    </a:lnTo>
                    <a:lnTo>
                      <a:pt x="0" y="14"/>
                    </a:lnTo>
                    <a:lnTo>
                      <a:pt x="13" y="20"/>
                    </a:lnTo>
                    <a:lnTo>
                      <a:pt x="13"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36" name="Freeform 428"/>
              <p:cNvSpPr>
                <a:spLocks/>
              </p:cNvSpPr>
              <p:nvPr/>
            </p:nvSpPr>
            <p:spPr bwMode="auto">
              <a:xfrm>
                <a:off x="4441" y="2670"/>
                <a:ext cx="13" cy="28"/>
              </a:xfrm>
              <a:custGeom>
                <a:avLst/>
                <a:gdLst>
                  <a:gd name="T0" fmla="*/ 13 w 13"/>
                  <a:gd name="T1" fmla="*/ 0 h 28"/>
                  <a:gd name="T2" fmla="*/ 13 w 13"/>
                  <a:gd name="T3" fmla="*/ 20 h 28"/>
                  <a:gd name="T4" fmla="*/ 6 w 13"/>
                  <a:gd name="T5" fmla="*/ 28 h 28"/>
                  <a:gd name="T6" fmla="*/ 0 w 13"/>
                  <a:gd name="T7" fmla="*/ 14 h 28"/>
                  <a:gd name="T8" fmla="*/ 13 w 13"/>
                  <a:gd name="T9" fmla="*/ 20 h 28"/>
                  <a:gd name="T10" fmla="*/ 13 w 13"/>
                  <a:gd name="T11" fmla="*/ 0 h 28"/>
                  <a:gd name="T12" fmla="*/ 0 60000 65536"/>
                  <a:gd name="T13" fmla="*/ 0 60000 65536"/>
                  <a:gd name="T14" fmla="*/ 0 60000 65536"/>
                  <a:gd name="T15" fmla="*/ 0 60000 65536"/>
                  <a:gd name="T16" fmla="*/ 0 60000 65536"/>
                  <a:gd name="T17" fmla="*/ 0 60000 65536"/>
                  <a:gd name="T18" fmla="*/ 0 w 13"/>
                  <a:gd name="T19" fmla="*/ 0 h 28"/>
                  <a:gd name="T20" fmla="*/ 13 w 13"/>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3" h="28">
                    <a:moveTo>
                      <a:pt x="13" y="0"/>
                    </a:moveTo>
                    <a:lnTo>
                      <a:pt x="13" y="20"/>
                    </a:lnTo>
                    <a:lnTo>
                      <a:pt x="6" y="28"/>
                    </a:lnTo>
                    <a:lnTo>
                      <a:pt x="0" y="14"/>
                    </a:lnTo>
                    <a:lnTo>
                      <a:pt x="13" y="20"/>
                    </a:lnTo>
                    <a:lnTo>
                      <a:pt x="13"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37" name="Freeform 429"/>
              <p:cNvSpPr>
                <a:spLocks/>
              </p:cNvSpPr>
              <p:nvPr/>
            </p:nvSpPr>
            <p:spPr bwMode="auto">
              <a:xfrm>
                <a:off x="4497" y="2690"/>
                <a:ext cx="7" cy="21"/>
              </a:xfrm>
              <a:custGeom>
                <a:avLst/>
                <a:gdLst>
                  <a:gd name="T0" fmla="*/ 7 w 7"/>
                  <a:gd name="T1" fmla="*/ 0 h 21"/>
                  <a:gd name="T2" fmla="*/ 7 w 7"/>
                  <a:gd name="T3" fmla="*/ 13 h 21"/>
                  <a:gd name="T4" fmla="*/ 0 w 7"/>
                  <a:gd name="T5" fmla="*/ 21 h 21"/>
                  <a:gd name="T6" fmla="*/ 7 w 7"/>
                  <a:gd name="T7" fmla="*/ 0 h 21"/>
                  <a:gd name="T8" fmla="*/ 0 60000 65536"/>
                  <a:gd name="T9" fmla="*/ 0 60000 65536"/>
                  <a:gd name="T10" fmla="*/ 0 60000 65536"/>
                  <a:gd name="T11" fmla="*/ 0 60000 65536"/>
                  <a:gd name="T12" fmla="*/ 0 w 7"/>
                  <a:gd name="T13" fmla="*/ 0 h 21"/>
                  <a:gd name="T14" fmla="*/ 7 w 7"/>
                  <a:gd name="T15" fmla="*/ 21 h 21"/>
                </a:gdLst>
                <a:ahLst/>
                <a:cxnLst>
                  <a:cxn ang="T8">
                    <a:pos x="T0" y="T1"/>
                  </a:cxn>
                  <a:cxn ang="T9">
                    <a:pos x="T2" y="T3"/>
                  </a:cxn>
                  <a:cxn ang="T10">
                    <a:pos x="T4" y="T5"/>
                  </a:cxn>
                  <a:cxn ang="T11">
                    <a:pos x="T6" y="T7"/>
                  </a:cxn>
                </a:cxnLst>
                <a:rect l="T12" t="T13" r="T14" b="T15"/>
                <a:pathLst>
                  <a:path w="7" h="21">
                    <a:moveTo>
                      <a:pt x="7" y="0"/>
                    </a:moveTo>
                    <a:lnTo>
                      <a:pt x="7" y="13"/>
                    </a:lnTo>
                    <a:lnTo>
                      <a:pt x="0" y="21"/>
                    </a:lnTo>
                    <a:lnTo>
                      <a:pt x="7"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38" name="Freeform 430"/>
              <p:cNvSpPr>
                <a:spLocks/>
              </p:cNvSpPr>
              <p:nvPr/>
            </p:nvSpPr>
            <p:spPr bwMode="auto">
              <a:xfrm>
                <a:off x="4497" y="2690"/>
                <a:ext cx="7" cy="21"/>
              </a:xfrm>
              <a:custGeom>
                <a:avLst/>
                <a:gdLst>
                  <a:gd name="T0" fmla="*/ 7 w 7"/>
                  <a:gd name="T1" fmla="*/ 0 h 21"/>
                  <a:gd name="T2" fmla="*/ 7 w 7"/>
                  <a:gd name="T3" fmla="*/ 13 h 21"/>
                  <a:gd name="T4" fmla="*/ 0 w 7"/>
                  <a:gd name="T5" fmla="*/ 21 h 21"/>
                  <a:gd name="T6" fmla="*/ 7 w 7"/>
                  <a:gd name="T7" fmla="*/ 0 h 21"/>
                  <a:gd name="T8" fmla="*/ 0 60000 65536"/>
                  <a:gd name="T9" fmla="*/ 0 60000 65536"/>
                  <a:gd name="T10" fmla="*/ 0 60000 65536"/>
                  <a:gd name="T11" fmla="*/ 0 60000 65536"/>
                  <a:gd name="T12" fmla="*/ 0 w 7"/>
                  <a:gd name="T13" fmla="*/ 0 h 21"/>
                  <a:gd name="T14" fmla="*/ 7 w 7"/>
                  <a:gd name="T15" fmla="*/ 21 h 21"/>
                </a:gdLst>
                <a:ahLst/>
                <a:cxnLst>
                  <a:cxn ang="T8">
                    <a:pos x="T0" y="T1"/>
                  </a:cxn>
                  <a:cxn ang="T9">
                    <a:pos x="T2" y="T3"/>
                  </a:cxn>
                  <a:cxn ang="T10">
                    <a:pos x="T4" y="T5"/>
                  </a:cxn>
                  <a:cxn ang="T11">
                    <a:pos x="T6" y="T7"/>
                  </a:cxn>
                </a:cxnLst>
                <a:rect l="T12" t="T13" r="T14" b="T15"/>
                <a:pathLst>
                  <a:path w="7" h="21">
                    <a:moveTo>
                      <a:pt x="7" y="0"/>
                    </a:moveTo>
                    <a:lnTo>
                      <a:pt x="7" y="13"/>
                    </a:lnTo>
                    <a:lnTo>
                      <a:pt x="0" y="21"/>
                    </a:lnTo>
                    <a:lnTo>
                      <a:pt x="7"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39" name="Freeform 431"/>
              <p:cNvSpPr>
                <a:spLocks/>
              </p:cNvSpPr>
              <p:nvPr/>
            </p:nvSpPr>
            <p:spPr bwMode="auto">
              <a:xfrm>
                <a:off x="5249" y="2698"/>
                <a:ext cx="25" cy="41"/>
              </a:xfrm>
              <a:custGeom>
                <a:avLst/>
                <a:gdLst>
                  <a:gd name="T0" fmla="*/ 13 w 25"/>
                  <a:gd name="T1" fmla="*/ 0 h 41"/>
                  <a:gd name="T2" fmla="*/ 25 w 25"/>
                  <a:gd name="T3" fmla="*/ 0 h 41"/>
                  <a:gd name="T4" fmla="*/ 18 w 25"/>
                  <a:gd name="T5" fmla="*/ 27 h 41"/>
                  <a:gd name="T6" fmla="*/ 5 w 25"/>
                  <a:gd name="T7" fmla="*/ 41 h 41"/>
                  <a:gd name="T8" fmla="*/ 5 w 25"/>
                  <a:gd name="T9" fmla="*/ 33 h 41"/>
                  <a:gd name="T10" fmla="*/ 13 w 25"/>
                  <a:gd name="T11" fmla="*/ 27 h 41"/>
                  <a:gd name="T12" fmla="*/ 5 w 25"/>
                  <a:gd name="T13" fmla="*/ 27 h 41"/>
                  <a:gd name="T14" fmla="*/ 0 w 25"/>
                  <a:gd name="T15" fmla="*/ 13 h 41"/>
                  <a:gd name="T16" fmla="*/ 5 w 25"/>
                  <a:gd name="T17" fmla="*/ 13 h 41"/>
                  <a:gd name="T18" fmla="*/ 5 w 25"/>
                  <a:gd name="T19" fmla="*/ 0 h 41"/>
                  <a:gd name="T20" fmla="*/ 13 w 25"/>
                  <a:gd name="T21" fmla="*/ 0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
                  <a:gd name="T34" fmla="*/ 0 h 41"/>
                  <a:gd name="T35" fmla="*/ 25 w 25"/>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 h="41">
                    <a:moveTo>
                      <a:pt x="13" y="0"/>
                    </a:moveTo>
                    <a:lnTo>
                      <a:pt x="25" y="0"/>
                    </a:lnTo>
                    <a:lnTo>
                      <a:pt x="18" y="27"/>
                    </a:lnTo>
                    <a:lnTo>
                      <a:pt x="5" y="41"/>
                    </a:lnTo>
                    <a:lnTo>
                      <a:pt x="5" y="33"/>
                    </a:lnTo>
                    <a:lnTo>
                      <a:pt x="13" y="27"/>
                    </a:lnTo>
                    <a:lnTo>
                      <a:pt x="5" y="27"/>
                    </a:lnTo>
                    <a:lnTo>
                      <a:pt x="0" y="13"/>
                    </a:lnTo>
                    <a:lnTo>
                      <a:pt x="5" y="13"/>
                    </a:lnTo>
                    <a:lnTo>
                      <a:pt x="5" y="0"/>
                    </a:lnTo>
                    <a:lnTo>
                      <a:pt x="13"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40" name="Freeform 432"/>
              <p:cNvSpPr>
                <a:spLocks/>
              </p:cNvSpPr>
              <p:nvPr/>
            </p:nvSpPr>
            <p:spPr bwMode="auto">
              <a:xfrm>
                <a:off x="5249" y="2698"/>
                <a:ext cx="25" cy="41"/>
              </a:xfrm>
              <a:custGeom>
                <a:avLst/>
                <a:gdLst>
                  <a:gd name="T0" fmla="*/ 13 w 25"/>
                  <a:gd name="T1" fmla="*/ 0 h 41"/>
                  <a:gd name="T2" fmla="*/ 25 w 25"/>
                  <a:gd name="T3" fmla="*/ 0 h 41"/>
                  <a:gd name="T4" fmla="*/ 18 w 25"/>
                  <a:gd name="T5" fmla="*/ 27 h 41"/>
                  <a:gd name="T6" fmla="*/ 5 w 25"/>
                  <a:gd name="T7" fmla="*/ 41 h 41"/>
                  <a:gd name="T8" fmla="*/ 5 w 25"/>
                  <a:gd name="T9" fmla="*/ 33 h 41"/>
                  <a:gd name="T10" fmla="*/ 13 w 25"/>
                  <a:gd name="T11" fmla="*/ 27 h 41"/>
                  <a:gd name="T12" fmla="*/ 5 w 25"/>
                  <a:gd name="T13" fmla="*/ 27 h 41"/>
                  <a:gd name="T14" fmla="*/ 0 w 25"/>
                  <a:gd name="T15" fmla="*/ 13 h 41"/>
                  <a:gd name="T16" fmla="*/ 5 w 25"/>
                  <a:gd name="T17" fmla="*/ 13 h 41"/>
                  <a:gd name="T18" fmla="*/ 5 w 25"/>
                  <a:gd name="T19" fmla="*/ 0 h 41"/>
                  <a:gd name="T20" fmla="*/ 13 w 25"/>
                  <a:gd name="T21" fmla="*/ 0 h 4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
                  <a:gd name="T34" fmla="*/ 0 h 41"/>
                  <a:gd name="T35" fmla="*/ 25 w 25"/>
                  <a:gd name="T36" fmla="*/ 41 h 4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 h="41">
                    <a:moveTo>
                      <a:pt x="13" y="0"/>
                    </a:moveTo>
                    <a:lnTo>
                      <a:pt x="25" y="0"/>
                    </a:lnTo>
                    <a:lnTo>
                      <a:pt x="18" y="27"/>
                    </a:lnTo>
                    <a:lnTo>
                      <a:pt x="5" y="41"/>
                    </a:lnTo>
                    <a:lnTo>
                      <a:pt x="5" y="33"/>
                    </a:lnTo>
                    <a:lnTo>
                      <a:pt x="13" y="27"/>
                    </a:lnTo>
                    <a:lnTo>
                      <a:pt x="5" y="27"/>
                    </a:lnTo>
                    <a:lnTo>
                      <a:pt x="0" y="13"/>
                    </a:lnTo>
                    <a:lnTo>
                      <a:pt x="5" y="13"/>
                    </a:lnTo>
                    <a:lnTo>
                      <a:pt x="5" y="0"/>
                    </a:lnTo>
                    <a:lnTo>
                      <a:pt x="13"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41" name="Freeform 433"/>
              <p:cNvSpPr>
                <a:spLocks/>
              </p:cNvSpPr>
              <p:nvPr/>
            </p:nvSpPr>
            <p:spPr bwMode="auto">
              <a:xfrm>
                <a:off x="4454" y="2711"/>
                <a:ext cx="1" cy="14"/>
              </a:xfrm>
              <a:custGeom>
                <a:avLst/>
                <a:gdLst>
                  <a:gd name="T0" fmla="*/ 0 w 1"/>
                  <a:gd name="T1" fmla="*/ 0 h 14"/>
                  <a:gd name="T2" fmla="*/ 0 w 1"/>
                  <a:gd name="T3" fmla="*/ 14 h 14"/>
                  <a:gd name="T4" fmla="*/ 0 w 1"/>
                  <a:gd name="T5" fmla="*/ 0 h 14"/>
                  <a:gd name="T6" fmla="*/ 0 60000 65536"/>
                  <a:gd name="T7" fmla="*/ 0 60000 65536"/>
                  <a:gd name="T8" fmla="*/ 0 60000 65536"/>
                  <a:gd name="T9" fmla="*/ 0 w 1"/>
                  <a:gd name="T10" fmla="*/ 0 h 14"/>
                  <a:gd name="T11" fmla="*/ 1 w 1"/>
                  <a:gd name="T12" fmla="*/ 14 h 14"/>
                </a:gdLst>
                <a:ahLst/>
                <a:cxnLst>
                  <a:cxn ang="T6">
                    <a:pos x="T0" y="T1"/>
                  </a:cxn>
                  <a:cxn ang="T7">
                    <a:pos x="T2" y="T3"/>
                  </a:cxn>
                  <a:cxn ang="T8">
                    <a:pos x="T4" y="T5"/>
                  </a:cxn>
                </a:cxnLst>
                <a:rect l="T9" t="T10" r="T11" b="T12"/>
                <a:pathLst>
                  <a:path w="1" h="14">
                    <a:moveTo>
                      <a:pt x="0" y="0"/>
                    </a:moveTo>
                    <a:lnTo>
                      <a:pt x="0" y="14"/>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42" name="Freeform 434"/>
              <p:cNvSpPr>
                <a:spLocks/>
              </p:cNvSpPr>
              <p:nvPr/>
            </p:nvSpPr>
            <p:spPr bwMode="auto">
              <a:xfrm>
                <a:off x="4454" y="2711"/>
                <a:ext cx="1" cy="14"/>
              </a:xfrm>
              <a:custGeom>
                <a:avLst/>
                <a:gdLst>
                  <a:gd name="T0" fmla="*/ 0 w 1"/>
                  <a:gd name="T1" fmla="*/ 0 h 14"/>
                  <a:gd name="T2" fmla="*/ 0 w 1"/>
                  <a:gd name="T3" fmla="*/ 14 h 14"/>
                  <a:gd name="T4" fmla="*/ 0 w 1"/>
                  <a:gd name="T5" fmla="*/ 0 h 14"/>
                  <a:gd name="T6" fmla="*/ 0 60000 65536"/>
                  <a:gd name="T7" fmla="*/ 0 60000 65536"/>
                  <a:gd name="T8" fmla="*/ 0 60000 65536"/>
                  <a:gd name="T9" fmla="*/ 0 w 1"/>
                  <a:gd name="T10" fmla="*/ 0 h 14"/>
                  <a:gd name="T11" fmla="*/ 1 w 1"/>
                  <a:gd name="T12" fmla="*/ 14 h 14"/>
                </a:gdLst>
                <a:ahLst/>
                <a:cxnLst>
                  <a:cxn ang="T6">
                    <a:pos x="T0" y="T1"/>
                  </a:cxn>
                  <a:cxn ang="T7">
                    <a:pos x="T2" y="T3"/>
                  </a:cxn>
                  <a:cxn ang="T8">
                    <a:pos x="T4" y="T5"/>
                  </a:cxn>
                </a:cxnLst>
                <a:rect l="T9" t="T10" r="T11" b="T12"/>
                <a:pathLst>
                  <a:path w="1" h="14">
                    <a:moveTo>
                      <a:pt x="0" y="0"/>
                    </a:moveTo>
                    <a:lnTo>
                      <a:pt x="0" y="14"/>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43" name="Freeform 435"/>
              <p:cNvSpPr>
                <a:spLocks/>
              </p:cNvSpPr>
              <p:nvPr/>
            </p:nvSpPr>
            <p:spPr bwMode="auto">
              <a:xfrm>
                <a:off x="4497" y="2725"/>
                <a:ext cx="7" cy="6"/>
              </a:xfrm>
              <a:custGeom>
                <a:avLst/>
                <a:gdLst>
                  <a:gd name="T0" fmla="*/ 0 w 7"/>
                  <a:gd name="T1" fmla="*/ 0 h 6"/>
                  <a:gd name="T2" fmla="*/ 7 w 7"/>
                  <a:gd name="T3" fmla="*/ 0 h 6"/>
                  <a:gd name="T4" fmla="*/ 7 w 7"/>
                  <a:gd name="T5" fmla="*/ 6 h 6"/>
                  <a:gd name="T6" fmla="*/ 0 w 7"/>
                  <a:gd name="T7" fmla="*/ 0 h 6"/>
                  <a:gd name="T8" fmla="*/ 0 60000 65536"/>
                  <a:gd name="T9" fmla="*/ 0 60000 65536"/>
                  <a:gd name="T10" fmla="*/ 0 60000 65536"/>
                  <a:gd name="T11" fmla="*/ 0 60000 65536"/>
                  <a:gd name="T12" fmla="*/ 0 w 7"/>
                  <a:gd name="T13" fmla="*/ 0 h 6"/>
                  <a:gd name="T14" fmla="*/ 7 w 7"/>
                  <a:gd name="T15" fmla="*/ 6 h 6"/>
                </a:gdLst>
                <a:ahLst/>
                <a:cxnLst>
                  <a:cxn ang="T8">
                    <a:pos x="T0" y="T1"/>
                  </a:cxn>
                  <a:cxn ang="T9">
                    <a:pos x="T2" y="T3"/>
                  </a:cxn>
                  <a:cxn ang="T10">
                    <a:pos x="T4" y="T5"/>
                  </a:cxn>
                  <a:cxn ang="T11">
                    <a:pos x="T6" y="T7"/>
                  </a:cxn>
                </a:cxnLst>
                <a:rect l="T12" t="T13" r="T14" b="T15"/>
                <a:pathLst>
                  <a:path w="7" h="6">
                    <a:moveTo>
                      <a:pt x="0" y="0"/>
                    </a:moveTo>
                    <a:lnTo>
                      <a:pt x="7" y="0"/>
                    </a:lnTo>
                    <a:lnTo>
                      <a:pt x="7" y="6"/>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44" name="Freeform 436"/>
              <p:cNvSpPr>
                <a:spLocks/>
              </p:cNvSpPr>
              <p:nvPr/>
            </p:nvSpPr>
            <p:spPr bwMode="auto">
              <a:xfrm>
                <a:off x="4497" y="2725"/>
                <a:ext cx="7" cy="6"/>
              </a:xfrm>
              <a:custGeom>
                <a:avLst/>
                <a:gdLst>
                  <a:gd name="T0" fmla="*/ 0 w 7"/>
                  <a:gd name="T1" fmla="*/ 0 h 6"/>
                  <a:gd name="T2" fmla="*/ 7 w 7"/>
                  <a:gd name="T3" fmla="*/ 0 h 6"/>
                  <a:gd name="T4" fmla="*/ 7 w 7"/>
                  <a:gd name="T5" fmla="*/ 6 h 6"/>
                  <a:gd name="T6" fmla="*/ 0 w 7"/>
                  <a:gd name="T7" fmla="*/ 0 h 6"/>
                  <a:gd name="T8" fmla="*/ 0 60000 65536"/>
                  <a:gd name="T9" fmla="*/ 0 60000 65536"/>
                  <a:gd name="T10" fmla="*/ 0 60000 65536"/>
                  <a:gd name="T11" fmla="*/ 0 60000 65536"/>
                  <a:gd name="T12" fmla="*/ 0 w 7"/>
                  <a:gd name="T13" fmla="*/ 0 h 6"/>
                  <a:gd name="T14" fmla="*/ 7 w 7"/>
                  <a:gd name="T15" fmla="*/ 6 h 6"/>
                </a:gdLst>
                <a:ahLst/>
                <a:cxnLst>
                  <a:cxn ang="T8">
                    <a:pos x="T0" y="T1"/>
                  </a:cxn>
                  <a:cxn ang="T9">
                    <a:pos x="T2" y="T3"/>
                  </a:cxn>
                  <a:cxn ang="T10">
                    <a:pos x="T4" y="T5"/>
                  </a:cxn>
                  <a:cxn ang="T11">
                    <a:pos x="T6" y="T7"/>
                  </a:cxn>
                </a:cxnLst>
                <a:rect l="T12" t="T13" r="T14" b="T15"/>
                <a:pathLst>
                  <a:path w="7" h="6">
                    <a:moveTo>
                      <a:pt x="0" y="0"/>
                    </a:moveTo>
                    <a:lnTo>
                      <a:pt x="7" y="0"/>
                    </a:lnTo>
                    <a:lnTo>
                      <a:pt x="7" y="6"/>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45" name="Freeform 437"/>
              <p:cNvSpPr>
                <a:spLocks/>
              </p:cNvSpPr>
              <p:nvPr/>
            </p:nvSpPr>
            <p:spPr bwMode="auto">
              <a:xfrm>
                <a:off x="4542" y="2725"/>
                <a:ext cx="5" cy="6"/>
              </a:xfrm>
              <a:custGeom>
                <a:avLst/>
                <a:gdLst>
                  <a:gd name="T0" fmla="*/ 5 w 5"/>
                  <a:gd name="T1" fmla="*/ 0 h 6"/>
                  <a:gd name="T2" fmla="*/ 0 w 5"/>
                  <a:gd name="T3" fmla="*/ 6 h 6"/>
                  <a:gd name="T4" fmla="*/ 5 w 5"/>
                  <a:gd name="T5" fmla="*/ 6 h 6"/>
                  <a:gd name="T6" fmla="*/ 5 w 5"/>
                  <a:gd name="T7" fmla="*/ 0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5" y="0"/>
                    </a:moveTo>
                    <a:lnTo>
                      <a:pt x="0" y="6"/>
                    </a:lnTo>
                    <a:lnTo>
                      <a:pt x="5" y="6"/>
                    </a:lnTo>
                    <a:lnTo>
                      <a:pt x="5"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46" name="Freeform 438"/>
              <p:cNvSpPr>
                <a:spLocks/>
              </p:cNvSpPr>
              <p:nvPr/>
            </p:nvSpPr>
            <p:spPr bwMode="auto">
              <a:xfrm>
                <a:off x="4542" y="2725"/>
                <a:ext cx="5" cy="6"/>
              </a:xfrm>
              <a:custGeom>
                <a:avLst/>
                <a:gdLst>
                  <a:gd name="T0" fmla="*/ 5 w 5"/>
                  <a:gd name="T1" fmla="*/ 0 h 6"/>
                  <a:gd name="T2" fmla="*/ 0 w 5"/>
                  <a:gd name="T3" fmla="*/ 6 h 6"/>
                  <a:gd name="T4" fmla="*/ 5 w 5"/>
                  <a:gd name="T5" fmla="*/ 6 h 6"/>
                  <a:gd name="T6" fmla="*/ 5 w 5"/>
                  <a:gd name="T7" fmla="*/ 0 h 6"/>
                  <a:gd name="T8" fmla="*/ 0 60000 65536"/>
                  <a:gd name="T9" fmla="*/ 0 60000 65536"/>
                  <a:gd name="T10" fmla="*/ 0 60000 65536"/>
                  <a:gd name="T11" fmla="*/ 0 60000 65536"/>
                  <a:gd name="T12" fmla="*/ 0 w 5"/>
                  <a:gd name="T13" fmla="*/ 0 h 6"/>
                  <a:gd name="T14" fmla="*/ 5 w 5"/>
                  <a:gd name="T15" fmla="*/ 6 h 6"/>
                </a:gdLst>
                <a:ahLst/>
                <a:cxnLst>
                  <a:cxn ang="T8">
                    <a:pos x="T0" y="T1"/>
                  </a:cxn>
                  <a:cxn ang="T9">
                    <a:pos x="T2" y="T3"/>
                  </a:cxn>
                  <a:cxn ang="T10">
                    <a:pos x="T4" y="T5"/>
                  </a:cxn>
                  <a:cxn ang="T11">
                    <a:pos x="T6" y="T7"/>
                  </a:cxn>
                </a:cxnLst>
                <a:rect l="T12" t="T13" r="T14" b="T15"/>
                <a:pathLst>
                  <a:path w="5" h="6">
                    <a:moveTo>
                      <a:pt x="5" y="0"/>
                    </a:moveTo>
                    <a:lnTo>
                      <a:pt x="0" y="6"/>
                    </a:lnTo>
                    <a:lnTo>
                      <a:pt x="5" y="6"/>
                    </a:lnTo>
                    <a:lnTo>
                      <a:pt x="5"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47" name="Freeform 439"/>
              <p:cNvSpPr>
                <a:spLocks/>
              </p:cNvSpPr>
              <p:nvPr/>
            </p:nvSpPr>
            <p:spPr bwMode="auto">
              <a:xfrm>
                <a:off x="4517" y="2731"/>
                <a:ext cx="5" cy="1"/>
              </a:xfrm>
              <a:custGeom>
                <a:avLst/>
                <a:gdLst>
                  <a:gd name="T0" fmla="*/ 0 w 5"/>
                  <a:gd name="T1" fmla="*/ 0 h 1"/>
                  <a:gd name="T2" fmla="*/ 5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48" name="Freeform 440"/>
              <p:cNvSpPr>
                <a:spLocks/>
              </p:cNvSpPr>
              <p:nvPr/>
            </p:nvSpPr>
            <p:spPr bwMode="auto">
              <a:xfrm>
                <a:off x="4517" y="2731"/>
                <a:ext cx="5" cy="1"/>
              </a:xfrm>
              <a:custGeom>
                <a:avLst/>
                <a:gdLst>
                  <a:gd name="T0" fmla="*/ 0 w 5"/>
                  <a:gd name="T1" fmla="*/ 0 h 1"/>
                  <a:gd name="T2" fmla="*/ 5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49" name="Freeform 441"/>
              <p:cNvSpPr>
                <a:spLocks/>
              </p:cNvSpPr>
              <p:nvPr/>
            </p:nvSpPr>
            <p:spPr bwMode="auto">
              <a:xfrm>
                <a:off x="4459" y="2731"/>
                <a:ext cx="50" cy="96"/>
              </a:xfrm>
              <a:custGeom>
                <a:avLst/>
                <a:gdLst>
                  <a:gd name="T0" fmla="*/ 0 w 50"/>
                  <a:gd name="T1" fmla="*/ 0 h 96"/>
                  <a:gd name="T2" fmla="*/ 20 w 50"/>
                  <a:gd name="T3" fmla="*/ 13 h 96"/>
                  <a:gd name="T4" fmla="*/ 25 w 50"/>
                  <a:gd name="T5" fmla="*/ 41 h 96"/>
                  <a:gd name="T6" fmla="*/ 50 w 50"/>
                  <a:gd name="T7" fmla="*/ 90 h 96"/>
                  <a:gd name="T8" fmla="*/ 50 w 50"/>
                  <a:gd name="T9" fmla="*/ 96 h 96"/>
                  <a:gd name="T10" fmla="*/ 25 w 50"/>
                  <a:gd name="T11" fmla="*/ 41 h 96"/>
                  <a:gd name="T12" fmla="*/ 20 w 50"/>
                  <a:gd name="T13" fmla="*/ 13 h 96"/>
                  <a:gd name="T14" fmla="*/ 13 w 50"/>
                  <a:gd name="T15" fmla="*/ 13 h 96"/>
                  <a:gd name="T16" fmla="*/ 0 w 50"/>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
                  <a:gd name="T28" fmla="*/ 0 h 96"/>
                  <a:gd name="T29" fmla="*/ 50 w 50"/>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 h="96">
                    <a:moveTo>
                      <a:pt x="0" y="0"/>
                    </a:moveTo>
                    <a:lnTo>
                      <a:pt x="20" y="13"/>
                    </a:lnTo>
                    <a:lnTo>
                      <a:pt x="25" y="41"/>
                    </a:lnTo>
                    <a:lnTo>
                      <a:pt x="50" y="90"/>
                    </a:lnTo>
                    <a:lnTo>
                      <a:pt x="50" y="96"/>
                    </a:lnTo>
                    <a:lnTo>
                      <a:pt x="25" y="41"/>
                    </a:lnTo>
                    <a:lnTo>
                      <a:pt x="20" y="13"/>
                    </a:lnTo>
                    <a:lnTo>
                      <a:pt x="13" y="13"/>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50" name="Freeform 442"/>
              <p:cNvSpPr>
                <a:spLocks/>
              </p:cNvSpPr>
              <p:nvPr/>
            </p:nvSpPr>
            <p:spPr bwMode="auto">
              <a:xfrm>
                <a:off x="4459" y="2731"/>
                <a:ext cx="50" cy="96"/>
              </a:xfrm>
              <a:custGeom>
                <a:avLst/>
                <a:gdLst>
                  <a:gd name="T0" fmla="*/ 0 w 50"/>
                  <a:gd name="T1" fmla="*/ 0 h 96"/>
                  <a:gd name="T2" fmla="*/ 20 w 50"/>
                  <a:gd name="T3" fmla="*/ 13 h 96"/>
                  <a:gd name="T4" fmla="*/ 25 w 50"/>
                  <a:gd name="T5" fmla="*/ 41 h 96"/>
                  <a:gd name="T6" fmla="*/ 50 w 50"/>
                  <a:gd name="T7" fmla="*/ 90 h 96"/>
                  <a:gd name="T8" fmla="*/ 50 w 50"/>
                  <a:gd name="T9" fmla="*/ 96 h 96"/>
                  <a:gd name="T10" fmla="*/ 25 w 50"/>
                  <a:gd name="T11" fmla="*/ 41 h 96"/>
                  <a:gd name="T12" fmla="*/ 20 w 50"/>
                  <a:gd name="T13" fmla="*/ 13 h 96"/>
                  <a:gd name="T14" fmla="*/ 13 w 50"/>
                  <a:gd name="T15" fmla="*/ 13 h 96"/>
                  <a:gd name="T16" fmla="*/ 0 w 50"/>
                  <a:gd name="T17" fmla="*/ 0 h 9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0"/>
                  <a:gd name="T28" fmla="*/ 0 h 96"/>
                  <a:gd name="T29" fmla="*/ 50 w 50"/>
                  <a:gd name="T30" fmla="*/ 96 h 9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0" h="96">
                    <a:moveTo>
                      <a:pt x="0" y="0"/>
                    </a:moveTo>
                    <a:lnTo>
                      <a:pt x="20" y="13"/>
                    </a:lnTo>
                    <a:lnTo>
                      <a:pt x="25" y="41"/>
                    </a:lnTo>
                    <a:lnTo>
                      <a:pt x="50" y="90"/>
                    </a:lnTo>
                    <a:lnTo>
                      <a:pt x="50" y="96"/>
                    </a:lnTo>
                    <a:lnTo>
                      <a:pt x="25" y="41"/>
                    </a:lnTo>
                    <a:lnTo>
                      <a:pt x="20" y="13"/>
                    </a:lnTo>
                    <a:lnTo>
                      <a:pt x="13" y="13"/>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51" name="Freeform 443"/>
              <p:cNvSpPr>
                <a:spLocks/>
              </p:cNvSpPr>
              <p:nvPr/>
            </p:nvSpPr>
            <p:spPr bwMode="auto">
              <a:xfrm>
                <a:off x="4504" y="2752"/>
                <a:ext cx="88" cy="47"/>
              </a:xfrm>
              <a:custGeom>
                <a:avLst/>
                <a:gdLst>
                  <a:gd name="T0" fmla="*/ 38 w 88"/>
                  <a:gd name="T1" fmla="*/ 0 h 47"/>
                  <a:gd name="T2" fmla="*/ 55 w 88"/>
                  <a:gd name="T3" fmla="*/ 0 h 47"/>
                  <a:gd name="T4" fmla="*/ 75 w 88"/>
                  <a:gd name="T5" fmla="*/ 6 h 47"/>
                  <a:gd name="T6" fmla="*/ 88 w 88"/>
                  <a:gd name="T7" fmla="*/ 6 h 47"/>
                  <a:gd name="T8" fmla="*/ 88 w 88"/>
                  <a:gd name="T9" fmla="*/ 14 h 47"/>
                  <a:gd name="T10" fmla="*/ 75 w 88"/>
                  <a:gd name="T11" fmla="*/ 20 h 47"/>
                  <a:gd name="T12" fmla="*/ 43 w 88"/>
                  <a:gd name="T13" fmla="*/ 47 h 47"/>
                  <a:gd name="T14" fmla="*/ 18 w 88"/>
                  <a:gd name="T15" fmla="*/ 47 h 47"/>
                  <a:gd name="T16" fmla="*/ 0 w 88"/>
                  <a:gd name="T17" fmla="*/ 14 h 47"/>
                  <a:gd name="T18" fmla="*/ 13 w 88"/>
                  <a:gd name="T19" fmla="*/ 6 h 47"/>
                  <a:gd name="T20" fmla="*/ 38 w 88"/>
                  <a:gd name="T21" fmla="*/ 6 h 47"/>
                  <a:gd name="T22" fmla="*/ 38 w 88"/>
                  <a:gd name="T23" fmla="*/ 0 h 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8"/>
                  <a:gd name="T37" fmla="*/ 0 h 47"/>
                  <a:gd name="T38" fmla="*/ 88 w 88"/>
                  <a:gd name="T39" fmla="*/ 47 h 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8" h="47">
                    <a:moveTo>
                      <a:pt x="38" y="0"/>
                    </a:moveTo>
                    <a:lnTo>
                      <a:pt x="55" y="0"/>
                    </a:lnTo>
                    <a:lnTo>
                      <a:pt x="75" y="6"/>
                    </a:lnTo>
                    <a:lnTo>
                      <a:pt x="88" y="6"/>
                    </a:lnTo>
                    <a:lnTo>
                      <a:pt x="88" y="14"/>
                    </a:lnTo>
                    <a:lnTo>
                      <a:pt x="75" y="20"/>
                    </a:lnTo>
                    <a:lnTo>
                      <a:pt x="43" y="47"/>
                    </a:lnTo>
                    <a:lnTo>
                      <a:pt x="18" y="47"/>
                    </a:lnTo>
                    <a:lnTo>
                      <a:pt x="0" y="14"/>
                    </a:lnTo>
                    <a:lnTo>
                      <a:pt x="13" y="6"/>
                    </a:lnTo>
                    <a:lnTo>
                      <a:pt x="38" y="6"/>
                    </a:lnTo>
                    <a:lnTo>
                      <a:pt x="38"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52" name="Freeform 444"/>
              <p:cNvSpPr>
                <a:spLocks/>
              </p:cNvSpPr>
              <p:nvPr/>
            </p:nvSpPr>
            <p:spPr bwMode="auto">
              <a:xfrm>
                <a:off x="4504" y="2752"/>
                <a:ext cx="88" cy="47"/>
              </a:xfrm>
              <a:custGeom>
                <a:avLst/>
                <a:gdLst>
                  <a:gd name="T0" fmla="*/ 38 w 88"/>
                  <a:gd name="T1" fmla="*/ 0 h 47"/>
                  <a:gd name="T2" fmla="*/ 55 w 88"/>
                  <a:gd name="T3" fmla="*/ 0 h 47"/>
                  <a:gd name="T4" fmla="*/ 75 w 88"/>
                  <a:gd name="T5" fmla="*/ 6 h 47"/>
                  <a:gd name="T6" fmla="*/ 88 w 88"/>
                  <a:gd name="T7" fmla="*/ 6 h 47"/>
                  <a:gd name="T8" fmla="*/ 88 w 88"/>
                  <a:gd name="T9" fmla="*/ 14 h 47"/>
                  <a:gd name="T10" fmla="*/ 75 w 88"/>
                  <a:gd name="T11" fmla="*/ 20 h 47"/>
                  <a:gd name="T12" fmla="*/ 43 w 88"/>
                  <a:gd name="T13" fmla="*/ 47 h 47"/>
                  <a:gd name="T14" fmla="*/ 18 w 88"/>
                  <a:gd name="T15" fmla="*/ 47 h 47"/>
                  <a:gd name="T16" fmla="*/ 0 w 88"/>
                  <a:gd name="T17" fmla="*/ 14 h 47"/>
                  <a:gd name="T18" fmla="*/ 13 w 88"/>
                  <a:gd name="T19" fmla="*/ 6 h 47"/>
                  <a:gd name="T20" fmla="*/ 38 w 88"/>
                  <a:gd name="T21" fmla="*/ 6 h 47"/>
                  <a:gd name="T22" fmla="*/ 38 w 88"/>
                  <a:gd name="T23" fmla="*/ 0 h 4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8"/>
                  <a:gd name="T37" fmla="*/ 0 h 47"/>
                  <a:gd name="T38" fmla="*/ 88 w 88"/>
                  <a:gd name="T39" fmla="*/ 47 h 4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8" h="47">
                    <a:moveTo>
                      <a:pt x="38" y="0"/>
                    </a:moveTo>
                    <a:lnTo>
                      <a:pt x="55" y="0"/>
                    </a:lnTo>
                    <a:lnTo>
                      <a:pt x="75" y="6"/>
                    </a:lnTo>
                    <a:lnTo>
                      <a:pt x="88" y="6"/>
                    </a:lnTo>
                    <a:lnTo>
                      <a:pt x="88" y="14"/>
                    </a:lnTo>
                    <a:lnTo>
                      <a:pt x="75" y="20"/>
                    </a:lnTo>
                    <a:lnTo>
                      <a:pt x="43" y="47"/>
                    </a:lnTo>
                    <a:lnTo>
                      <a:pt x="18" y="47"/>
                    </a:lnTo>
                    <a:lnTo>
                      <a:pt x="0" y="14"/>
                    </a:lnTo>
                    <a:lnTo>
                      <a:pt x="13" y="6"/>
                    </a:lnTo>
                    <a:lnTo>
                      <a:pt x="38" y="6"/>
                    </a:lnTo>
                    <a:lnTo>
                      <a:pt x="38"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53" name="Freeform 445"/>
              <p:cNvSpPr>
                <a:spLocks/>
              </p:cNvSpPr>
              <p:nvPr/>
            </p:nvSpPr>
            <p:spPr bwMode="auto">
              <a:xfrm>
                <a:off x="4504" y="2758"/>
                <a:ext cx="80" cy="22"/>
              </a:xfrm>
              <a:custGeom>
                <a:avLst/>
                <a:gdLst>
                  <a:gd name="T0" fmla="*/ 43 w 80"/>
                  <a:gd name="T1" fmla="*/ 8 h 22"/>
                  <a:gd name="T2" fmla="*/ 0 w 80"/>
                  <a:gd name="T3" fmla="*/ 8 h 22"/>
                  <a:gd name="T4" fmla="*/ 0 w 80"/>
                  <a:gd name="T5" fmla="*/ 14 h 22"/>
                  <a:gd name="T6" fmla="*/ 13 w 80"/>
                  <a:gd name="T7" fmla="*/ 22 h 22"/>
                  <a:gd name="T8" fmla="*/ 55 w 80"/>
                  <a:gd name="T9" fmla="*/ 22 h 22"/>
                  <a:gd name="T10" fmla="*/ 75 w 80"/>
                  <a:gd name="T11" fmla="*/ 14 h 22"/>
                  <a:gd name="T12" fmla="*/ 80 w 80"/>
                  <a:gd name="T13" fmla="*/ 8 h 22"/>
                  <a:gd name="T14" fmla="*/ 68 w 80"/>
                  <a:gd name="T15" fmla="*/ 0 h 22"/>
                  <a:gd name="T16" fmla="*/ 43 w 80"/>
                  <a:gd name="T17" fmla="*/ 0 h 22"/>
                  <a:gd name="T18" fmla="*/ 43 w 80"/>
                  <a:gd name="T19" fmla="*/ 8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
                  <a:gd name="T31" fmla="*/ 0 h 22"/>
                  <a:gd name="T32" fmla="*/ 80 w 80"/>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 h="22">
                    <a:moveTo>
                      <a:pt x="43" y="8"/>
                    </a:moveTo>
                    <a:lnTo>
                      <a:pt x="0" y="8"/>
                    </a:lnTo>
                    <a:lnTo>
                      <a:pt x="0" y="14"/>
                    </a:lnTo>
                    <a:lnTo>
                      <a:pt x="13" y="22"/>
                    </a:lnTo>
                    <a:lnTo>
                      <a:pt x="55" y="22"/>
                    </a:lnTo>
                    <a:lnTo>
                      <a:pt x="75" y="14"/>
                    </a:lnTo>
                    <a:lnTo>
                      <a:pt x="80" y="8"/>
                    </a:lnTo>
                    <a:lnTo>
                      <a:pt x="68" y="0"/>
                    </a:lnTo>
                    <a:lnTo>
                      <a:pt x="43" y="0"/>
                    </a:lnTo>
                    <a:lnTo>
                      <a:pt x="43" y="8"/>
                    </a:lnTo>
                    <a:close/>
                  </a:path>
                </a:pathLst>
              </a:custGeom>
              <a:solidFill>
                <a:srgbClr val="B2F2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54" name="Freeform 446"/>
              <p:cNvSpPr>
                <a:spLocks/>
              </p:cNvSpPr>
              <p:nvPr/>
            </p:nvSpPr>
            <p:spPr bwMode="auto">
              <a:xfrm>
                <a:off x="4504" y="2758"/>
                <a:ext cx="80" cy="22"/>
              </a:xfrm>
              <a:custGeom>
                <a:avLst/>
                <a:gdLst>
                  <a:gd name="T0" fmla="*/ 43 w 80"/>
                  <a:gd name="T1" fmla="*/ 8 h 22"/>
                  <a:gd name="T2" fmla="*/ 0 w 80"/>
                  <a:gd name="T3" fmla="*/ 8 h 22"/>
                  <a:gd name="T4" fmla="*/ 0 w 80"/>
                  <a:gd name="T5" fmla="*/ 14 h 22"/>
                  <a:gd name="T6" fmla="*/ 13 w 80"/>
                  <a:gd name="T7" fmla="*/ 22 h 22"/>
                  <a:gd name="T8" fmla="*/ 55 w 80"/>
                  <a:gd name="T9" fmla="*/ 22 h 22"/>
                  <a:gd name="T10" fmla="*/ 75 w 80"/>
                  <a:gd name="T11" fmla="*/ 14 h 22"/>
                  <a:gd name="T12" fmla="*/ 80 w 80"/>
                  <a:gd name="T13" fmla="*/ 8 h 22"/>
                  <a:gd name="T14" fmla="*/ 68 w 80"/>
                  <a:gd name="T15" fmla="*/ 0 h 22"/>
                  <a:gd name="T16" fmla="*/ 43 w 80"/>
                  <a:gd name="T17" fmla="*/ 0 h 22"/>
                  <a:gd name="T18" fmla="*/ 43 w 80"/>
                  <a:gd name="T19" fmla="*/ 8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
                  <a:gd name="T31" fmla="*/ 0 h 22"/>
                  <a:gd name="T32" fmla="*/ 80 w 80"/>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 h="22">
                    <a:moveTo>
                      <a:pt x="43" y="8"/>
                    </a:moveTo>
                    <a:lnTo>
                      <a:pt x="0" y="8"/>
                    </a:lnTo>
                    <a:lnTo>
                      <a:pt x="0" y="14"/>
                    </a:lnTo>
                    <a:lnTo>
                      <a:pt x="13" y="22"/>
                    </a:lnTo>
                    <a:lnTo>
                      <a:pt x="55" y="22"/>
                    </a:lnTo>
                    <a:lnTo>
                      <a:pt x="75" y="14"/>
                    </a:lnTo>
                    <a:lnTo>
                      <a:pt x="80" y="8"/>
                    </a:lnTo>
                    <a:lnTo>
                      <a:pt x="68" y="0"/>
                    </a:lnTo>
                    <a:lnTo>
                      <a:pt x="43" y="0"/>
                    </a:lnTo>
                    <a:lnTo>
                      <a:pt x="43" y="8"/>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55" name="Freeform 447"/>
              <p:cNvSpPr>
                <a:spLocks/>
              </p:cNvSpPr>
              <p:nvPr/>
            </p:nvSpPr>
            <p:spPr bwMode="auto">
              <a:xfrm>
                <a:off x="5111" y="2752"/>
                <a:ext cx="1" cy="6"/>
              </a:xfrm>
              <a:custGeom>
                <a:avLst/>
                <a:gdLst>
                  <a:gd name="T0" fmla="*/ 0 w 1"/>
                  <a:gd name="T1" fmla="*/ 0 h 6"/>
                  <a:gd name="T2" fmla="*/ 0 w 1"/>
                  <a:gd name="T3" fmla="*/ 6 h 6"/>
                  <a:gd name="T4" fmla="*/ 0 w 1"/>
                  <a:gd name="T5" fmla="*/ 0 h 6"/>
                  <a:gd name="T6" fmla="*/ 0 60000 65536"/>
                  <a:gd name="T7" fmla="*/ 0 60000 65536"/>
                  <a:gd name="T8" fmla="*/ 0 60000 65536"/>
                  <a:gd name="T9" fmla="*/ 0 w 1"/>
                  <a:gd name="T10" fmla="*/ 0 h 6"/>
                  <a:gd name="T11" fmla="*/ 1 w 1"/>
                  <a:gd name="T12" fmla="*/ 6 h 6"/>
                </a:gdLst>
                <a:ahLst/>
                <a:cxnLst>
                  <a:cxn ang="T6">
                    <a:pos x="T0" y="T1"/>
                  </a:cxn>
                  <a:cxn ang="T7">
                    <a:pos x="T2" y="T3"/>
                  </a:cxn>
                  <a:cxn ang="T8">
                    <a:pos x="T4" y="T5"/>
                  </a:cxn>
                </a:cxnLst>
                <a:rect l="T9" t="T10" r="T11" b="T12"/>
                <a:pathLst>
                  <a:path w="1" h="6">
                    <a:moveTo>
                      <a:pt x="0" y="0"/>
                    </a:moveTo>
                    <a:lnTo>
                      <a:pt x="0" y="6"/>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56" name="Freeform 448"/>
              <p:cNvSpPr>
                <a:spLocks/>
              </p:cNvSpPr>
              <p:nvPr/>
            </p:nvSpPr>
            <p:spPr bwMode="auto">
              <a:xfrm>
                <a:off x="5111" y="2752"/>
                <a:ext cx="1" cy="6"/>
              </a:xfrm>
              <a:custGeom>
                <a:avLst/>
                <a:gdLst>
                  <a:gd name="T0" fmla="*/ 0 w 1"/>
                  <a:gd name="T1" fmla="*/ 0 h 6"/>
                  <a:gd name="T2" fmla="*/ 0 w 1"/>
                  <a:gd name="T3" fmla="*/ 6 h 6"/>
                  <a:gd name="T4" fmla="*/ 0 w 1"/>
                  <a:gd name="T5" fmla="*/ 0 h 6"/>
                  <a:gd name="T6" fmla="*/ 0 60000 65536"/>
                  <a:gd name="T7" fmla="*/ 0 60000 65536"/>
                  <a:gd name="T8" fmla="*/ 0 60000 65536"/>
                  <a:gd name="T9" fmla="*/ 0 w 1"/>
                  <a:gd name="T10" fmla="*/ 0 h 6"/>
                  <a:gd name="T11" fmla="*/ 1 w 1"/>
                  <a:gd name="T12" fmla="*/ 6 h 6"/>
                </a:gdLst>
                <a:ahLst/>
                <a:cxnLst>
                  <a:cxn ang="T6">
                    <a:pos x="T0" y="T1"/>
                  </a:cxn>
                  <a:cxn ang="T7">
                    <a:pos x="T2" y="T3"/>
                  </a:cxn>
                  <a:cxn ang="T8">
                    <a:pos x="T4" y="T5"/>
                  </a:cxn>
                </a:cxnLst>
                <a:rect l="T9" t="T10" r="T11" b="T12"/>
                <a:pathLst>
                  <a:path w="1" h="6">
                    <a:moveTo>
                      <a:pt x="0" y="0"/>
                    </a:moveTo>
                    <a:lnTo>
                      <a:pt x="0" y="6"/>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57" name="Freeform 449"/>
              <p:cNvSpPr>
                <a:spLocks/>
              </p:cNvSpPr>
              <p:nvPr/>
            </p:nvSpPr>
            <p:spPr bwMode="auto">
              <a:xfrm>
                <a:off x="5117" y="2772"/>
                <a:ext cx="1" cy="8"/>
              </a:xfrm>
              <a:custGeom>
                <a:avLst/>
                <a:gdLst>
                  <a:gd name="T0" fmla="*/ 0 w 1"/>
                  <a:gd name="T1" fmla="*/ 0 h 8"/>
                  <a:gd name="T2" fmla="*/ 0 w 1"/>
                  <a:gd name="T3" fmla="*/ 8 h 8"/>
                  <a:gd name="T4" fmla="*/ 0 w 1"/>
                  <a:gd name="T5" fmla="*/ 0 h 8"/>
                  <a:gd name="T6" fmla="*/ 0 60000 65536"/>
                  <a:gd name="T7" fmla="*/ 0 60000 65536"/>
                  <a:gd name="T8" fmla="*/ 0 60000 65536"/>
                  <a:gd name="T9" fmla="*/ 0 w 1"/>
                  <a:gd name="T10" fmla="*/ 0 h 8"/>
                  <a:gd name="T11" fmla="*/ 1 w 1"/>
                  <a:gd name="T12" fmla="*/ 8 h 8"/>
                </a:gdLst>
                <a:ahLst/>
                <a:cxnLst>
                  <a:cxn ang="T6">
                    <a:pos x="T0" y="T1"/>
                  </a:cxn>
                  <a:cxn ang="T7">
                    <a:pos x="T2" y="T3"/>
                  </a:cxn>
                  <a:cxn ang="T8">
                    <a:pos x="T4" y="T5"/>
                  </a:cxn>
                </a:cxnLst>
                <a:rect l="T9" t="T10" r="T11" b="T12"/>
                <a:pathLst>
                  <a:path w="1" h="8">
                    <a:moveTo>
                      <a:pt x="0" y="0"/>
                    </a:moveTo>
                    <a:lnTo>
                      <a:pt x="0" y="8"/>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58" name="Freeform 450"/>
              <p:cNvSpPr>
                <a:spLocks/>
              </p:cNvSpPr>
              <p:nvPr/>
            </p:nvSpPr>
            <p:spPr bwMode="auto">
              <a:xfrm>
                <a:off x="5117" y="2772"/>
                <a:ext cx="1" cy="8"/>
              </a:xfrm>
              <a:custGeom>
                <a:avLst/>
                <a:gdLst>
                  <a:gd name="T0" fmla="*/ 0 w 1"/>
                  <a:gd name="T1" fmla="*/ 0 h 8"/>
                  <a:gd name="T2" fmla="*/ 0 w 1"/>
                  <a:gd name="T3" fmla="*/ 8 h 8"/>
                  <a:gd name="T4" fmla="*/ 0 w 1"/>
                  <a:gd name="T5" fmla="*/ 0 h 8"/>
                  <a:gd name="T6" fmla="*/ 0 60000 65536"/>
                  <a:gd name="T7" fmla="*/ 0 60000 65536"/>
                  <a:gd name="T8" fmla="*/ 0 60000 65536"/>
                  <a:gd name="T9" fmla="*/ 0 w 1"/>
                  <a:gd name="T10" fmla="*/ 0 h 8"/>
                  <a:gd name="T11" fmla="*/ 1 w 1"/>
                  <a:gd name="T12" fmla="*/ 8 h 8"/>
                </a:gdLst>
                <a:ahLst/>
                <a:cxnLst>
                  <a:cxn ang="T6">
                    <a:pos x="T0" y="T1"/>
                  </a:cxn>
                  <a:cxn ang="T7">
                    <a:pos x="T2" y="T3"/>
                  </a:cxn>
                  <a:cxn ang="T8">
                    <a:pos x="T4" y="T5"/>
                  </a:cxn>
                </a:cxnLst>
                <a:rect l="T9" t="T10" r="T11" b="T12"/>
                <a:pathLst>
                  <a:path w="1" h="8">
                    <a:moveTo>
                      <a:pt x="0" y="0"/>
                    </a:moveTo>
                    <a:lnTo>
                      <a:pt x="0" y="8"/>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59" name="Freeform 451"/>
              <p:cNvSpPr>
                <a:spLocks/>
              </p:cNvSpPr>
              <p:nvPr/>
            </p:nvSpPr>
            <p:spPr bwMode="auto">
              <a:xfrm>
                <a:off x="5229" y="2840"/>
                <a:ext cx="33" cy="28"/>
              </a:xfrm>
              <a:custGeom>
                <a:avLst/>
                <a:gdLst>
                  <a:gd name="T0" fmla="*/ 13 w 33"/>
                  <a:gd name="T1" fmla="*/ 8 h 28"/>
                  <a:gd name="T2" fmla="*/ 0 w 33"/>
                  <a:gd name="T3" fmla="*/ 8 h 28"/>
                  <a:gd name="T4" fmla="*/ 25 w 33"/>
                  <a:gd name="T5" fmla="*/ 28 h 28"/>
                  <a:gd name="T6" fmla="*/ 25 w 33"/>
                  <a:gd name="T7" fmla="*/ 22 h 28"/>
                  <a:gd name="T8" fmla="*/ 33 w 33"/>
                  <a:gd name="T9" fmla="*/ 14 h 28"/>
                  <a:gd name="T10" fmla="*/ 13 w 33"/>
                  <a:gd name="T11" fmla="*/ 0 h 28"/>
                  <a:gd name="T12" fmla="*/ 13 w 33"/>
                  <a:gd name="T13" fmla="*/ 8 h 28"/>
                  <a:gd name="T14" fmla="*/ 0 60000 65536"/>
                  <a:gd name="T15" fmla="*/ 0 60000 65536"/>
                  <a:gd name="T16" fmla="*/ 0 60000 65536"/>
                  <a:gd name="T17" fmla="*/ 0 60000 65536"/>
                  <a:gd name="T18" fmla="*/ 0 60000 65536"/>
                  <a:gd name="T19" fmla="*/ 0 60000 65536"/>
                  <a:gd name="T20" fmla="*/ 0 60000 65536"/>
                  <a:gd name="T21" fmla="*/ 0 w 33"/>
                  <a:gd name="T22" fmla="*/ 0 h 28"/>
                  <a:gd name="T23" fmla="*/ 33 w 33"/>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8">
                    <a:moveTo>
                      <a:pt x="13" y="8"/>
                    </a:moveTo>
                    <a:lnTo>
                      <a:pt x="0" y="8"/>
                    </a:lnTo>
                    <a:lnTo>
                      <a:pt x="25" y="28"/>
                    </a:lnTo>
                    <a:lnTo>
                      <a:pt x="25" y="22"/>
                    </a:lnTo>
                    <a:lnTo>
                      <a:pt x="33" y="14"/>
                    </a:lnTo>
                    <a:lnTo>
                      <a:pt x="13" y="0"/>
                    </a:lnTo>
                    <a:lnTo>
                      <a:pt x="13" y="8"/>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60" name="Freeform 452"/>
              <p:cNvSpPr>
                <a:spLocks/>
              </p:cNvSpPr>
              <p:nvPr/>
            </p:nvSpPr>
            <p:spPr bwMode="auto">
              <a:xfrm>
                <a:off x="5229" y="2840"/>
                <a:ext cx="33" cy="28"/>
              </a:xfrm>
              <a:custGeom>
                <a:avLst/>
                <a:gdLst>
                  <a:gd name="T0" fmla="*/ 13 w 33"/>
                  <a:gd name="T1" fmla="*/ 8 h 28"/>
                  <a:gd name="T2" fmla="*/ 0 w 33"/>
                  <a:gd name="T3" fmla="*/ 8 h 28"/>
                  <a:gd name="T4" fmla="*/ 25 w 33"/>
                  <a:gd name="T5" fmla="*/ 28 h 28"/>
                  <a:gd name="T6" fmla="*/ 25 w 33"/>
                  <a:gd name="T7" fmla="*/ 22 h 28"/>
                  <a:gd name="T8" fmla="*/ 33 w 33"/>
                  <a:gd name="T9" fmla="*/ 14 h 28"/>
                  <a:gd name="T10" fmla="*/ 13 w 33"/>
                  <a:gd name="T11" fmla="*/ 0 h 28"/>
                  <a:gd name="T12" fmla="*/ 13 w 33"/>
                  <a:gd name="T13" fmla="*/ 8 h 28"/>
                  <a:gd name="T14" fmla="*/ 0 60000 65536"/>
                  <a:gd name="T15" fmla="*/ 0 60000 65536"/>
                  <a:gd name="T16" fmla="*/ 0 60000 65536"/>
                  <a:gd name="T17" fmla="*/ 0 60000 65536"/>
                  <a:gd name="T18" fmla="*/ 0 60000 65536"/>
                  <a:gd name="T19" fmla="*/ 0 60000 65536"/>
                  <a:gd name="T20" fmla="*/ 0 60000 65536"/>
                  <a:gd name="T21" fmla="*/ 0 w 33"/>
                  <a:gd name="T22" fmla="*/ 0 h 28"/>
                  <a:gd name="T23" fmla="*/ 33 w 33"/>
                  <a:gd name="T24" fmla="*/ 28 h 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3" h="28">
                    <a:moveTo>
                      <a:pt x="13" y="8"/>
                    </a:moveTo>
                    <a:lnTo>
                      <a:pt x="0" y="8"/>
                    </a:lnTo>
                    <a:lnTo>
                      <a:pt x="25" y="28"/>
                    </a:lnTo>
                    <a:lnTo>
                      <a:pt x="25" y="22"/>
                    </a:lnTo>
                    <a:lnTo>
                      <a:pt x="33" y="14"/>
                    </a:lnTo>
                    <a:lnTo>
                      <a:pt x="13" y="0"/>
                    </a:lnTo>
                    <a:lnTo>
                      <a:pt x="13" y="8"/>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61" name="Freeform 453"/>
              <p:cNvSpPr>
                <a:spLocks/>
              </p:cNvSpPr>
              <p:nvPr/>
            </p:nvSpPr>
            <p:spPr bwMode="auto">
              <a:xfrm>
                <a:off x="5086" y="2772"/>
                <a:ext cx="18" cy="27"/>
              </a:xfrm>
              <a:custGeom>
                <a:avLst/>
                <a:gdLst>
                  <a:gd name="T0" fmla="*/ 18 w 18"/>
                  <a:gd name="T1" fmla="*/ 0 h 27"/>
                  <a:gd name="T2" fmla="*/ 6 w 18"/>
                  <a:gd name="T3" fmla="*/ 27 h 27"/>
                  <a:gd name="T4" fmla="*/ 0 w 18"/>
                  <a:gd name="T5" fmla="*/ 27 h 27"/>
                  <a:gd name="T6" fmla="*/ 18 w 18"/>
                  <a:gd name="T7" fmla="*/ 0 h 27"/>
                  <a:gd name="T8" fmla="*/ 0 60000 65536"/>
                  <a:gd name="T9" fmla="*/ 0 60000 65536"/>
                  <a:gd name="T10" fmla="*/ 0 60000 65536"/>
                  <a:gd name="T11" fmla="*/ 0 60000 65536"/>
                  <a:gd name="T12" fmla="*/ 0 w 18"/>
                  <a:gd name="T13" fmla="*/ 0 h 27"/>
                  <a:gd name="T14" fmla="*/ 18 w 18"/>
                  <a:gd name="T15" fmla="*/ 27 h 27"/>
                </a:gdLst>
                <a:ahLst/>
                <a:cxnLst>
                  <a:cxn ang="T8">
                    <a:pos x="T0" y="T1"/>
                  </a:cxn>
                  <a:cxn ang="T9">
                    <a:pos x="T2" y="T3"/>
                  </a:cxn>
                  <a:cxn ang="T10">
                    <a:pos x="T4" y="T5"/>
                  </a:cxn>
                  <a:cxn ang="T11">
                    <a:pos x="T6" y="T7"/>
                  </a:cxn>
                </a:cxnLst>
                <a:rect l="T12" t="T13" r="T14" b="T15"/>
                <a:pathLst>
                  <a:path w="18" h="27">
                    <a:moveTo>
                      <a:pt x="18" y="0"/>
                    </a:moveTo>
                    <a:lnTo>
                      <a:pt x="6" y="27"/>
                    </a:lnTo>
                    <a:lnTo>
                      <a:pt x="0" y="27"/>
                    </a:lnTo>
                    <a:lnTo>
                      <a:pt x="18"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62" name="Freeform 454"/>
              <p:cNvSpPr>
                <a:spLocks/>
              </p:cNvSpPr>
              <p:nvPr/>
            </p:nvSpPr>
            <p:spPr bwMode="auto">
              <a:xfrm>
                <a:off x="5086" y="2772"/>
                <a:ext cx="18" cy="27"/>
              </a:xfrm>
              <a:custGeom>
                <a:avLst/>
                <a:gdLst>
                  <a:gd name="T0" fmla="*/ 18 w 18"/>
                  <a:gd name="T1" fmla="*/ 0 h 27"/>
                  <a:gd name="T2" fmla="*/ 6 w 18"/>
                  <a:gd name="T3" fmla="*/ 27 h 27"/>
                  <a:gd name="T4" fmla="*/ 0 w 18"/>
                  <a:gd name="T5" fmla="*/ 27 h 27"/>
                  <a:gd name="T6" fmla="*/ 18 w 18"/>
                  <a:gd name="T7" fmla="*/ 0 h 27"/>
                  <a:gd name="T8" fmla="*/ 0 60000 65536"/>
                  <a:gd name="T9" fmla="*/ 0 60000 65536"/>
                  <a:gd name="T10" fmla="*/ 0 60000 65536"/>
                  <a:gd name="T11" fmla="*/ 0 60000 65536"/>
                  <a:gd name="T12" fmla="*/ 0 w 18"/>
                  <a:gd name="T13" fmla="*/ 0 h 27"/>
                  <a:gd name="T14" fmla="*/ 18 w 18"/>
                  <a:gd name="T15" fmla="*/ 27 h 27"/>
                </a:gdLst>
                <a:ahLst/>
                <a:cxnLst>
                  <a:cxn ang="T8">
                    <a:pos x="T0" y="T1"/>
                  </a:cxn>
                  <a:cxn ang="T9">
                    <a:pos x="T2" y="T3"/>
                  </a:cxn>
                  <a:cxn ang="T10">
                    <a:pos x="T4" y="T5"/>
                  </a:cxn>
                  <a:cxn ang="T11">
                    <a:pos x="T6" y="T7"/>
                  </a:cxn>
                </a:cxnLst>
                <a:rect l="T12" t="T13" r="T14" b="T15"/>
                <a:pathLst>
                  <a:path w="18" h="27">
                    <a:moveTo>
                      <a:pt x="18" y="0"/>
                    </a:moveTo>
                    <a:lnTo>
                      <a:pt x="6" y="27"/>
                    </a:lnTo>
                    <a:lnTo>
                      <a:pt x="0" y="27"/>
                    </a:lnTo>
                    <a:lnTo>
                      <a:pt x="18"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63" name="Freeform 455"/>
              <p:cNvSpPr>
                <a:spLocks/>
              </p:cNvSpPr>
              <p:nvPr/>
            </p:nvSpPr>
            <p:spPr bwMode="auto">
              <a:xfrm>
                <a:off x="5111" y="2786"/>
                <a:ext cx="6" cy="7"/>
              </a:xfrm>
              <a:custGeom>
                <a:avLst/>
                <a:gdLst>
                  <a:gd name="T0" fmla="*/ 6 w 6"/>
                  <a:gd name="T1" fmla="*/ 0 h 7"/>
                  <a:gd name="T2" fmla="*/ 0 w 6"/>
                  <a:gd name="T3" fmla="*/ 7 h 7"/>
                  <a:gd name="T4" fmla="*/ 6 w 6"/>
                  <a:gd name="T5" fmla="*/ 0 h 7"/>
                  <a:gd name="T6" fmla="*/ 0 60000 65536"/>
                  <a:gd name="T7" fmla="*/ 0 60000 65536"/>
                  <a:gd name="T8" fmla="*/ 0 60000 65536"/>
                  <a:gd name="T9" fmla="*/ 0 w 6"/>
                  <a:gd name="T10" fmla="*/ 0 h 7"/>
                  <a:gd name="T11" fmla="*/ 6 w 6"/>
                  <a:gd name="T12" fmla="*/ 7 h 7"/>
                </a:gdLst>
                <a:ahLst/>
                <a:cxnLst>
                  <a:cxn ang="T6">
                    <a:pos x="T0" y="T1"/>
                  </a:cxn>
                  <a:cxn ang="T7">
                    <a:pos x="T2" y="T3"/>
                  </a:cxn>
                  <a:cxn ang="T8">
                    <a:pos x="T4" y="T5"/>
                  </a:cxn>
                </a:cxnLst>
                <a:rect l="T9" t="T10" r="T11" b="T12"/>
                <a:pathLst>
                  <a:path w="6" h="7">
                    <a:moveTo>
                      <a:pt x="6" y="0"/>
                    </a:moveTo>
                    <a:lnTo>
                      <a:pt x="0" y="7"/>
                    </a:lnTo>
                    <a:lnTo>
                      <a:pt x="6"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64" name="Freeform 456"/>
              <p:cNvSpPr>
                <a:spLocks/>
              </p:cNvSpPr>
              <p:nvPr/>
            </p:nvSpPr>
            <p:spPr bwMode="auto">
              <a:xfrm>
                <a:off x="5111" y="2786"/>
                <a:ext cx="6" cy="7"/>
              </a:xfrm>
              <a:custGeom>
                <a:avLst/>
                <a:gdLst>
                  <a:gd name="T0" fmla="*/ 6 w 6"/>
                  <a:gd name="T1" fmla="*/ 0 h 7"/>
                  <a:gd name="T2" fmla="*/ 0 w 6"/>
                  <a:gd name="T3" fmla="*/ 7 h 7"/>
                  <a:gd name="T4" fmla="*/ 6 w 6"/>
                  <a:gd name="T5" fmla="*/ 0 h 7"/>
                  <a:gd name="T6" fmla="*/ 0 60000 65536"/>
                  <a:gd name="T7" fmla="*/ 0 60000 65536"/>
                  <a:gd name="T8" fmla="*/ 0 60000 65536"/>
                  <a:gd name="T9" fmla="*/ 0 w 6"/>
                  <a:gd name="T10" fmla="*/ 0 h 7"/>
                  <a:gd name="T11" fmla="*/ 6 w 6"/>
                  <a:gd name="T12" fmla="*/ 7 h 7"/>
                </a:gdLst>
                <a:ahLst/>
                <a:cxnLst>
                  <a:cxn ang="T6">
                    <a:pos x="T0" y="T1"/>
                  </a:cxn>
                  <a:cxn ang="T7">
                    <a:pos x="T2" y="T3"/>
                  </a:cxn>
                  <a:cxn ang="T8">
                    <a:pos x="T4" y="T5"/>
                  </a:cxn>
                </a:cxnLst>
                <a:rect l="T9" t="T10" r="T11" b="T12"/>
                <a:pathLst>
                  <a:path w="6" h="7">
                    <a:moveTo>
                      <a:pt x="6" y="0"/>
                    </a:moveTo>
                    <a:lnTo>
                      <a:pt x="0" y="7"/>
                    </a:lnTo>
                    <a:lnTo>
                      <a:pt x="6"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65" name="Freeform 457"/>
              <p:cNvSpPr>
                <a:spLocks/>
              </p:cNvSpPr>
              <p:nvPr/>
            </p:nvSpPr>
            <p:spPr bwMode="auto">
              <a:xfrm>
                <a:off x="4517" y="2793"/>
                <a:ext cx="100" cy="157"/>
              </a:xfrm>
              <a:custGeom>
                <a:avLst/>
                <a:gdLst>
                  <a:gd name="T0" fmla="*/ 92 w 100"/>
                  <a:gd name="T1" fmla="*/ 0 h 157"/>
                  <a:gd name="T2" fmla="*/ 92 w 100"/>
                  <a:gd name="T3" fmla="*/ 14 h 157"/>
                  <a:gd name="T4" fmla="*/ 100 w 100"/>
                  <a:gd name="T5" fmla="*/ 20 h 157"/>
                  <a:gd name="T6" fmla="*/ 100 w 100"/>
                  <a:gd name="T7" fmla="*/ 55 h 157"/>
                  <a:gd name="T8" fmla="*/ 67 w 100"/>
                  <a:gd name="T9" fmla="*/ 75 h 157"/>
                  <a:gd name="T10" fmla="*/ 67 w 100"/>
                  <a:gd name="T11" fmla="*/ 82 h 157"/>
                  <a:gd name="T12" fmla="*/ 55 w 100"/>
                  <a:gd name="T13" fmla="*/ 82 h 157"/>
                  <a:gd name="T14" fmla="*/ 55 w 100"/>
                  <a:gd name="T15" fmla="*/ 88 h 157"/>
                  <a:gd name="T16" fmla="*/ 42 w 100"/>
                  <a:gd name="T17" fmla="*/ 123 h 157"/>
                  <a:gd name="T18" fmla="*/ 42 w 100"/>
                  <a:gd name="T19" fmla="*/ 143 h 157"/>
                  <a:gd name="T20" fmla="*/ 37 w 100"/>
                  <a:gd name="T21" fmla="*/ 157 h 157"/>
                  <a:gd name="T22" fmla="*/ 42 w 100"/>
                  <a:gd name="T23" fmla="*/ 110 h 157"/>
                  <a:gd name="T24" fmla="*/ 37 w 100"/>
                  <a:gd name="T25" fmla="*/ 102 h 157"/>
                  <a:gd name="T26" fmla="*/ 37 w 100"/>
                  <a:gd name="T27" fmla="*/ 88 h 157"/>
                  <a:gd name="T28" fmla="*/ 25 w 100"/>
                  <a:gd name="T29" fmla="*/ 82 h 157"/>
                  <a:gd name="T30" fmla="*/ 17 w 100"/>
                  <a:gd name="T31" fmla="*/ 88 h 157"/>
                  <a:gd name="T32" fmla="*/ 12 w 100"/>
                  <a:gd name="T33" fmla="*/ 69 h 157"/>
                  <a:gd name="T34" fmla="*/ 0 w 100"/>
                  <a:gd name="T35" fmla="*/ 55 h 157"/>
                  <a:gd name="T36" fmla="*/ 0 w 100"/>
                  <a:gd name="T37" fmla="*/ 47 h 157"/>
                  <a:gd name="T38" fmla="*/ 0 w 100"/>
                  <a:gd name="T39" fmla="*/ 55 h 157"/>
                  <a:gd name="T40" fmla="*/ 42 w 100"/>
                  <a:gd name="T41" fmla="*/ 75 h 157"/>
                  <a:gd name="T42" fmla="*/ 55 w 100"/>
                  <a:gd name="T43" fmla="*/ 75 h 157"/>
                  <a:gd name="T44" fmla="*/ 100 w 100"/>
                  <a:gd name="T45" fmla="*/ 47 h 157"/>
                  <a:gd name="T46" fmla="*/ 92 w 100"/>
                  <a:gd name="T47" fmla="*/ 0 h 15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0"/>
                  <a:gd name="T73" fmla="*/ 0 h 157"/>
                  <a:gd name="T74" fmla="*/ 100 w 100"/>
                  <a:gd name="T75" fmla="*/ 157 h 15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0" h="157">
                    <a:moveTo>
                      <a:pt x="92" y="0"/>
                    </a:moveTo>
                    <a:lnTo>
                      <a:pt x="92" y="14"/>
                    </a:lnTo>
                    <a:lnTo>
                      <a:pt x="100" y="20"/>
                    </a:lnTo>
                    <a:lnTo>
                      <a:pt x="100" y="55"/>
                    </a:lnTo>
                    <a:lnTo>
                      <a:pt x="67" y="75"/>
                    </a:lnTo>
                    <a:lnTo>
                      <a:pt x="67" y="82"/>
                    </a:lnTo>
                    <a:lnTo>
                      <a:pt x="55" y="82"/>
                    </a:lnTo>
                    <a:lnTo>
                      <a:pt x="55" y="88"/>
                    </a:lnTo>
                    <a:lnTo>
                      <a:pt x="42" y="123"/>
                    </a:lnTo>
                    <a:lnTo>
                      <a:pt x="42" y="143"/>
                    </a:lnTo>
                    <a:lnTo>
                      <a:pt x="37" y="157"/>
                    </a:lnTo>
                    <a:lnTo>
                      <a:pt x="42" y="110"/>
                    </a:lnTo>
                    <a:lnTo>
                      <a:pt x="37" y="102"/>
                    </a:lnTo>
                    <a:lnTo>
                      <a:pt x="37" y="88"/>
                    </a:lnTo>
                    <a:lnTo>
                      <a:pt x="25" y="82"/>
                    </a:lnTo>
                    <a:lnTo>
                      <a:pt x="17" y="88"/>
                    </a:lnTo>
                    <a:lnTo>
                      <a:pt x="12" y="69"/>
                    </a:lnTo>
                    <a:lnTo>
                      <a:pt x="0" y="55"/>
                    </a:lnTo>
                    <a:lnTo>
                      <a:pt x="0" y="47"/>
                    </a:lnTo>
                    <a:lnTo>
                      <a:pt x="0" y="55"/>
                    </a:lnTo>
                    <a:lnTo>
                      <a:pt x="42" y="75"/>
                    </a:lnTo>
                    <a:lnTo>
                      <a:pt x="55" y="75"/>
                    </a:lnTo>
                    <a:lnTo>
                      <a:pt x="100" y="47"/>
                    </a:lnTo>
                    <a:lnTo>
                      <a:pt x="92"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66" name="Freeform 458"/>
              <p:cNvSpPr>
                <a:spLocks/>
              </p:cNvSpPr>
              <p:nvPr/>
            </p:nvSpPr>
            <p:spPr bwMode="auto">
              <a:xfrm>
                <a:off x="4517" y="2793"/>
                <a:ext cx="100" cy="157"/>
              </a:xfrm>
              <a:custGeom>
                <a:avLst/>
                <a:gdLst>
                  <a:gd name="T0" fmla="*/ 92 w 100"/>
                  <a:gd name="T1" fmla="*/ 0 h 157"/>
                  <a:gd name="T2" fmla="*/ 92 w 100"/>
                  <a:gd name="T3" fmla="*/ 14 h 157"/>
                  <a:gd name="T4" fmla="*/ 100 w 100"/>
                  <a:gd name="T5" fmla="*/ 20 h 157"/>
                  <a:gd name="T6" fmla="*/ 100 w 100"/>
                  <a:gd name="T7" fmla="*/ 55 h 157"/>
                  <a:gd name="T8" fmla="*/ 67 w 100"/>
                  <a:gd name="T9" fmla="*/ 75 h 157"/>
                  <a:gd name="T10" fmla="*/ 67 w 100"/>
                  <a:gd name="T11" fmla="*/ 82 h 157"/>
                  <a:gd name="T12" fmla="*/ 55 w 100"/>
                  <a:gd name="T13" fmla="*/ 82 h 157"/>
                  <a:gd name="T14" fmla="*/ 55 w 100"/>
                  <a:gd name="T15" fmla="*/ 88 h 157"/>
                  <a:gd name="T16" fmla="*/ 42 w 100"/>
                  <a:gd name="T17" fmla="*/ 123 h 157"/>
                  <a:gd name="T18" fmla="*/ 42 w 100"/>
                  <a:gd name="T19" fmla="*/ 143 h 157"/>
                  <a:gd name="T20" fmla="*/ 37 w 100"/>
                  <a:gd name="T21" fmla="*/ 157 h 157"/>
                  <a:gd name="T22" fmla="*/ 42 w 100"/>
                  <a:gd name="T23" fmla="*/ 110 h 157"/>
                  <a:gd name="T24" fmla="*/ 37 w 100"/>
                  <a:gd name="T25" fmla="*/ 102 h 157"/>
                  <a:gd name="T26" fmla="*/ 37 w 100"/>
                  <a:gd name="T27" fmla="*/ 88 h 157"/>
                  <a:gd name="T28" fmla="*/ 25 w 100"/>
                  <a:gd name="T29" fmla="*/ 82 h 157"/>
                  <a:gd name="T30" fmla="*/ 17 w 100"/>
                  <a:gd name="T31" fmla="*/ 88 h 157"/>
                  <a:gd name="T32" fmla="*/ 12 w 100"/>
                  <a:gd name="T33" fmla="*/ 69 h 157"/>
                  <a:gd name="T34" fmla="*/ 0 w 100"/>
                  <a:gd name="T35" fmla="*/ 55 h 157"/>
                  <a:gd name="T36" fmla="*/ 0 w 100"/>
                  <a:gd name="T37" fmla="*/ 47 h 157"/>
                  <a:gd name="T38" fmla="*/ 0 w 100"/>
                  <a:gd name="T39" fmla="*/ 55 h 157"/>
                  <a:gd name="T40" fmla="*/ 42 w 100"/>
                  <a:gd name="T41" fmla="*/ 75 h 157"/>
                  <a:gd name="T42" fmla="*/ 55 w 100"/>
                  <a:gd name="T43" fmla="*/ 75 h 157"/>
                  <a:gd name="T44" fmla="*/ 100 w 100"/>
                  <a:gd name="T45" fmla="*/ 47 h 157"/>
                  <a:gd name="T46" fmla="*/ 92 w 100"/>
                  <a:gd name="T47" fmla="*/ 0 h 15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00"/>
                  <a:gd name="T73" fmla="*/ 0 h 157"/>
                  <a:gd name="T74" fmla="*/ 100 w 100"/>
                  <a:gd name="T75" fmla="*/ 157 h 157"/>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00" h="157">
                    <a:moveTo>
                      <a:pt x="92" y="0"/>
                    </a:moveTo>
                    <a:lnTo>
                      <a:pt x="92" y="14"/>
                    </a:lnTo>
                    <a:lnTo>
                      <a:pt x="100" y="20"/>
                    </a:lnTo>
                    <a:lnTo>
                      <a:pt x="100" y="55"/>
                    </a:lnTo>
                    <a:lnTo>
                      <a:pt x="67" y="75"/>
                    </a:lnTo>
                    <a:lnTo>
                      <a:pt x="67" y="82"/>
                    </a:lnTo>
                    <a:lnTo>
                      <a:pt x="55" y="82"/>
                    </a:lnTo>
                    <a:lnTo>
                      <a:pt x="55" y="88"/>
                    </a:lnTo>
                    <a:lnTo>
                      <a:pt x="42" y="123"/>
                    </a:lnTo>
                    <a:lnTo>
                      <a:pt x="42" y="143"/>
                    </a:lnTo>
                    <a:lnTo>
                      <a:pt x="37" y="157"/>
                    </a:lnTo>
                    <a:lnTo>
                      <a:pt x="42" y="110"/>
                    </a:lnTo>
                    <a:lnTo>
                      <a:pt x="37" y="102"/>
                    </a:lnTo>
                    <a:lnTo>
                      <a:pt x="37" y="88"/>
                    </a:lnTo>
                    <a:lnTo>
                      <a:pt x="25" y="82"/>
                    </a:lnTo>
                    <a:lnTo>
                      <a:pt x="17" y="88"/>
                    </a:lnTo>
                    <a:lnTo>
                      <a:pt x="12" y="69"/>
                    </a:lnTo>
                    <a:lnTo>
                      <a:pt x="0" y="55"/>
                    </a:lnTo>
                    <a:lnTo>
                      <a:pt x="0" y="47"/>
                    </a:lnTo>
                    <a:lnTo>
                      <a:pt x="0" y="55"/>
                    </a:lnTo>
                    <a:lnTo>
                      <a:pt x="42" y="75"/>
                    </a:lnTo>
                    <a:lnTo>
                      <a:pt x="55" y="75"/>
                    </a:lnTo>
                    <a:lnTo>
                      <a:pt x="100" y="47"/>
                    </a:lnTo>
                    <a:lnTo>
                      <a:pt x="92"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67" name="Freeform 459"/>
              <p:cNvSpPr>
                <a:spLocks/>
              </p:cNvSpPr>
              <p:nvPr/>
            </p:nvSpPr>
            <p:spPr bwMode="auto">
              <a:xfrm>
                <a:off x="5099" y="2799"/>
                <a:ext cx="5" cy="14"/>
              </a:xfrm>
              <a:custGeom>
                <a:avLst/>
                <a:gdLst>
                  <a:gd name="T0" fmla="*/ 5 w 5"/>
                  <a:gd name="T1" fmla="*/ 0 h 14"/>
                  <a:gd name="T2" fmla="*/ 0 w 5"/>
                  <a:gd name="T3" fmla="*/ 14 h 14"/>
                  <a:gd name="T4" fmla="*/ 5 w 5"/>
                  <a:gd name="T5" fmla="*/ 0 h 14"/>
                  <a:gd name="T6" fmla="*/ 0 60000 65536"/>
                  <a:gd name="T7" fmla="*/ 0 60000 65536"/>
                  <a:gd name="T8" fmla="*/ 0 60000 65536"/>
                  <a:gd name="T9" fmla="*/ 0 w 5"/>
                  <a:gd name="T10" fmla="*/ 0 h 14"/>
                  <a:gd name="T11" fmla="*/ 5 w 5"/>
                  <a:gd name="T12" fmla="*/ 14 h 14"/>
                </a:gdLst>
                <a:ahLst/>
                <a:cxnLst>
                  <a:cxn ang="T6">
                    <a:pos x="T0" y="T1"/>
                  </a:cxn>
                  <a:cxn ang="T7">
                    <a:pos x="T2" y="T3"/>
                  </a:cxn>
                  <a:cxn ang="T8">
                    <a:pos x="T4" y="T5"/>
                  </a:cxn>
                </a:cxnLst>
                <a:rect l="T9" t="T10" r="T11" b="T12"/>
                <a:pathLst>
                  <a:path w="5" h="14">
                    <a:moveTo>
                      <a:pt x="5" y="0"/>
                    </a:moveTo>
                    <a:lnTo>
                      <a:pt x="0" y="14"/>
                    </a:lnTo>
                    <a:lnTo>
                      <a:pt x="5"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68" name="Freeform 460"/>
              <p:cNvSpPr>
                <a:spLocks/>
              </p:cNvSpPr>
              <p:nvPr/>
            </p:nvSpPr>
            <p:spPr bwMode="auto">
              <a:xfrm>
                <a:off x="5099" y="2799"/>
                <a:ext cx="5" cy="14"/>
              </a:xfrm>
              <a:custGeom>
                <a:avLst/>
                <a:gdLst>
                  <a:gd name="T0" fmla="*/ 5 w 5"/>
                  <a:gd name="T1" fmla="*/ 0 h 14"/>
                  <a:gd name="T2" fmla="*/ 0 w 5"/>
                  <a:gd name="T3" fmla="*/ 14 h 14"/>
                  <a:gd name="T4" fmla="*/ 5 w 5"/>
                  <a:gd name="T5" fmla="*/ 0 h 14"/>
                  <a:gd name="T6" fmla="*/ 0 60000 65536"/>
                  <a:gd name="T7" fmla="*/ 0 60000 65536"/>
                  <a:gd name="T8" fmla="*/ 0 60000 65536"/>
                  <a:gd name="T9" fmla="*/ 0 w 5"/>
                  <a:gd name="T10" fmla="*/ 0 h 14"/>
                  <a:gd name="T11" fmla="*/ 5 w 5"/>
                  <a:gd name="T12" fmla="*/ 14 h 14"/>
                </a:gdLst>
                <a:ahLst/>
                <a:cxnLst>
                  <a:cxn ang="T6">
                    <a:pos x="T0" y="T1"/>
                  </a:cxn>
                  <a:cxn ang="T7">
                    <a:pos x="T2" y="T3"/>
                  </a:cxn>
                  <a:cxn ang="T8">
                    <a:pos x="T4" y="T5"/>
                  </a:cxn>
                </a:cxnLst>
                <a:rect l="T9" t="T10" r="T11" b="T12"/>
                <a:pathLst>
                  <a:path w="5" h="14">
                    <a:moveTo>
                      <a:pt x="5" y="0"/>
                    </a:moveTo>
                    <a:lnTo>
                      <a:pt x="0" y="14"/>
                    </a:lnTo>
                    <a:lnTo>
                      <a:pt x="5"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69" name="Freeform 461"/>
              <p:cNvSpPr>
                <a:spLocks/>
              </p:cNvSpPr>
              <p:nvPr/>
            </p:nvSpPr>
            <p:spPr bwMode="auto">
              <a:xfrm>
                <a:off x="5029" y="2813"/>
                <a:ext cx="50" cy="55"/>
              </a:xfrm>
              <a:custGeom>
                <a:avLst/>
                <a:gdLst>
                  <a:gd name="T0" fmla="*/ 45 w 50"/>
                  <a:gd name="T1" fmla="*/ 0 h 55"/>
                  <a:gd name="T2" fmla="*/ 50 w 50"/>
                  <a:gd name="T3" fmla="*/ 0 h 55"/>
                  <a:gd name="T4" fmla="*/ 0 w 50"/>
                  <a:gd name="T5" fmla="*/ 55 h 55"/>
                  <a:gd name="T6" fmla="*/ 45 w 50"/>
                  <a:gd name="T7" fmla="*/ 0 h 55"/>
                  <a:gd name="T8" fmla="*/ 0 60000 65536"/>
                  <a:gd name="T9" fmla="*/ 0 60000 65536"/>
                  <a:gd name="T10" fmla="*/ 0 60000 65536"/>
                  <a:gd name="T11" fmla="*/ 0 60000 65536"/>
                  <a:gd name="T12" fmla="*/ 0 w 50"/>
                  <a:gd name="T13" fmla="*/ 0 h 55"/>
                  <a:gd name="T14" fmla="*/ 50 w 50"/>
                  <a:gd name="T15" fmla="*/ 55 h 55"/>
                </a:gdLst>
                <a:ahLst/>
                <a:cxnLst>
                  <a:cxn ang="T8">
                    <a:pos x="T0" y="T1"/>
                  </a:cxn>
                  <a:cxn ang="T9">
                    <a:pos x="T2" y="T3"/>
                  </a:cxn>
                  <a:cxn ang="T10">
                    <a:pos x="T4" y="T5"/>
                  </a:cxn>
                  <a:cxn ang="T11">
                    <a:pos x="T6" y="T7"/>
                  </a:cxn>
                </a:cxnLst>
                <a:rect l="T12" t="T13" r="T14" b="T15"/>
                <a:pathLst>
                  <a:path w="50" h="55">
                    <a:moveTo>
                      <a:pt x="45" y="0"/>
                    </a:moveTo>
                    <a:lnTo>
                      <a:pt x="50" y="0"/>
                    </a:lnTo>
                    <a:lnTo>
                      <a:pt x="0" y="55"/>
                    </a:lnTo>
                    <a:lnTo>
                      <a:pt x="45"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70" name="Freeform 462"/>
              <p:cNvSpPr>
                <a:spLocks/>
              </p:cNvSpPr>
              <p:nvPr/>
            </p:nvSpPr>
            <p:spPr bwMode="auto">
              <a:xfrm>
                <a:off x="5029" y="2813"/>
                <a:ext cx="50" cy="55"/>
              </a:xfrm>
              <a:custGeom>
                <a:avLst/>
                <a:gdLst>
                  <a:gd name="T0" fmla="*/ 45 w 50"/>
                  <a:gd name="T1" fmla="*/ 0 h 55"/>
                  <a:gd name="T2" fmla="*/ 50 w 50"/>
                  <a:gd name="T3" fmla="*/ 0 h 55"/>
                  <a:gd name="T4" fmla="*/ 0 w 50"/>
                  <a:gd name="T5" fmla="*/ 55 h 55"/>
                  <a:gd name="T6" fmla="*/ 45 w 50"/>
                  <a:gd name="T7" fmla="*/ 0 h 55"/>
                  <a:gd name="T8" fmla="*/ 0 60000 65536"/>
                  <a:gd name="T9" fmla="*/ 0 60000 65536"/>
                  <a:gd name="T10" fmla="*/ 0 60000 65536"/>
                  <a:gd name="T11" fmla="*/ 0 60000 65536"/>
                  <a:gd name="T12" fmla="*/ 0 w 50"/>
                  <a:gd name="T13" fmla="*/ 0 h 55"/>
                  <a:gd name="T14" fmla="*/ 50 w 50"/>
                  <a:gd name="T15" fmla="*/ 55 h 55"/>
                </a:gdLst>
                <a:ahLst/>
                <a:cxnLst>
                  <a:cxn ang="T8">
                    <a:pos x="T0" y="T1"/>
                  </a:cxn>
                  <a:cxn ang="T9">
                    <a:pos x="T2" y="T3"/>
                  </a:cxn>
                  <a:cxn ang="T10">
                    <a:pos x="T4" y="T5"/>
                  </a:cxn>
                  <a:cxn ang="T11">
                    <a:pos x="T6" y="T7"/>
                  </a:cxn>
                </a:cxnLst>
                <a:rect l="T12" t="T13" r="T14" b="T15"/>
                <a:pathLst>
                  <a:path w="50" h="55">
                    <a:moveTo>
                      <a:pt x="45" y="0"/>
                    </a:moveTo>
                    <a:lnTo>
                      <a:pt x="50" y="0"/>
                    </a:lnTo>
                    <a:lnTo>
                      <a:pt x="0" y="55"/>
                    </a:lnTo>
                    <a:lnTo>
                      <a:pt x="45"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71" name="Freeform 463"/>
              <p:cNvSpPr>
                <a:spLocks/>
              </p:cNvSpPr>
              <p:nvPr/>
            </p:nvSpPr>
            <p:spPr bwMode="auto">
              <a:xfrm>
                <a:off x="5074" y="2821"/>
                <a:ext cx="18" cy="27"/>
              </a:xfrm>
              <a:custGeom>
                <a:avLst/>
                <a:gdLst>
                  <a:gd name="T0" fmla="*/ 18 w 18"/>
                  <a:gd name="T1" fmla="*/ 0 h 27"/>
                  <a:gd name="T2" fmla="*/ 12 w 18"/>
                  <a:gd name="T3" fmla="*/ 27 h 27"/>
                  <a:gd name="T4" fmla="*/ 0 w 18"/>
                  <a:gd name="T5" fmla="*/ 27 h 27"/>
                  <a:gd name="T6" fmla="*/ 12 w 18"/>
                  <a:gd name="T7" fmla="*/ 27 h 27"/>
                  <a:gd name="T8" fmla="*/ 12 w 18"/>
                  <a:gd name="T9" fmla="*/ 13 h 27"/>
                  <a:gd name="T10" fmla="*/ 18 w 18"/>
                  <a:gd name="T11" fmla="*/ 0 h 27"/>
                  <a:gd name="T12" fmla="*/ 0 60000 65536"/>
                  <a:gd name="T13" fmla="*/ 0 60000 65536"/>
                  <a:gd name="T14" fmla="*/ 0 60000 65536"/>
                  <a:gd name="T15" fmla="*/ 0 60000 65536"/>
                  <a:gd name="T16" fmla="*/ 0 60000 65536"/>
                  <a:gd name="T17" fmla="*/ 0 60000 65536"/>
                  <a:gd name="T18" fmla="*/ 0 w 18"/>
                  <a:gd name="T19" fmla="*/ 0 h 27"/>
                  <a:gd name="T20" fmla="*/ 18 w 18"/>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18" h="27">
                    <a:moveTo>
                      <a:pt x="18" y="0"/>
                    </a:moveTo>
                    <a:lnTo>
                      <a:pt x="12" y="27"/>
                    </a:lnTo>
                    <a:lnTo>
                      <a:pt x="0" y="27"/>
                    </a:lnTo>
                    <a:lnTo>
                      <a:pt x="12" y="27"/>
                    </a:lnTo>
                    <a:lnTo>
                      <a:pt x="12" y="13"/>
                    </a:lnTo>
                    <a:lnTo>
                      <a:pt x="18"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72" name="Freeform 464"/>
              <p:cNvSpPr>
                <a:spLocks/>
              </p:cNvSpPr>
              <p:nvPr/>
            </p:nvSpPr>
            <p:spPr bwMode="auto">
              <a:xfrm>
                <a:off x="5074" y="2821"/>
                <a:ext cx="18" cy="27"/>
              </a:xfrm>
              <a:custGeom>
                <a:avLst/>
                <a:gdLst>
                  <a:gd name="T0" fmla="*/ 18 w 18"/>
                  <a:gd name="T1" fmla="*/ 0 h 27"/>
                  <a:gd name="T2" fmla="*/ 12 w 18"/>
                  <a:gd name="T3" fmla="*/ 27 h 27"/>
                  <a:gd name="T4" fmla="*/ 0 w 18"/>
                  <a:gd name="T5" fmla="*/ 27 h 27"/>
                  <a:gd name="T6" fmla="*/ 12 w 18"/>
                  <a:gd name="T7" fmla="*/ 27 h 27"/>
                  <a:gd name="T8" fmla="*/ 12 w 18"/>
                  <a:gd name="T9" fmla="*/ 13 h 27"/>
                  <a:gd name="T10" fmla="*/ 18 w 18"/>
                  <a:gd name="T11" fmla="*/ 0 h 27"/>
                  <a:gd name="T12" fmla="*/ 0 60000 65536"/>
                  <a:gd name="T13" fmla="*/ 0 60000 65536"/>
                  <a:gd name="T14" fmla="*/ 0 60000 65536"/>
                  <a:gd name="T15" fmla="*/ 0 60000 65536"/>
                  <a:gd name="T16" fmla="*/ 0 60000 65536"/>
                  <a:gd name="T17" fmla="*/ 0 60000 65536"/>
                  <a:gd name="T18" fmla="*/ 0 w 18"/>
                  <a:gd name="T19" fmla="*/ 0 h 27"/>
                  <a:gd name="T20" fmla="*/ 18 w 18"/>
                  <a:gd name="T21" fmla="*/ 27 h 27"/>
                </a:gdLst>
                <a:ahLst/>
                <a:cxnLst>
                  <a:cxn ang="T12">
                    <a:pos x="T0" y="T1"/>
                  </a:cxn>
                  <a:cxn ang="T13">
                    <a:pos x="T2" y="T3"/>
                  </a:cxn>
                  <a:cxn ang="T14">
                    <a:pos x="T4" y="T5"/>
                  </a:cxn>
                  <a:cxn ang="T15">
                    <a:pos x="T6" y="T7"/>
                  </a:cxn>
                  <a:cxn ang="T16">
                    <a:pos x="T8" y="T9"/>
                  </a:cxn>
                  <a:cxn ang="T17">
                    <a:pos x="T10" y="T11"/>
                  </a:cxn>
                </a:cxnLst>
                <a:rect l="T18" t="T19" r="T20" b="T21"/>
                <a:pathLst>
                  <a:path w="18" h="27">
                    <a:moveTo>
                      <a:pt x="18" y="0"/>
                    </a:moveTo>
                    <a:lnTo>
                      <a:pt x="12" y="27"/>
                    </a:lnTo>
                    <a:lnTo>
                      <a:pt x="0" y="27"/>
                    </a:lnTo>
                    <a:lnTo>
                      <a:pt x="12" y="27"/>
                    </a:lnTo>
                    <a:lnTo>
                      <a:pt x="12" y="13"/>
                    </a:lnTo>
                    <a:lnTo>
                      <a:pt x="18"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73" name="Freeform 465"/>
              <p:cNvSpPr>
                <a:spLocks/>
              </p:cNvSpPr>
              <p:nvPr/>
            </p:nvSpPr>
            <p:spPr bwMode="auto">
              <a:xfrm>
                <a:off x="4622" y="2862"/>
                <a:ext cx="1" cy="6"/>
              </a:xfrm>
              <a:custGeom>
                <a:avLst/>
                <a:gdLst>
                  <a:gd name="T0" fmla="*/ 0 w 1"/>
                  <a:gd name="T1" fmla="*/ 0 h 6"/>
                  <a:gd name="T2" fmla="*/ 0 w 1"/>
                  <a:gd name="T3" fmla="*/ 6 h 6"/>
                  <a:gd name="T4" fmla="*/ 0 w 1"/>
                  <a:gd name="T5" fmla="*/ 0 h 6"/>
                  <a:gd name="T6" fmla="*/ 0 60000 65536"/>
                  <a:gd name="T7" fmla="*/ 0 60000 65536"/>
                  <a:gd name="T8" fmla="*/ 0 60000 65536"/>
                  <a:gd name="T9" fmla="*/ 0 w 1"/>
                  <a:gd name="T10" fmla="*/ 0 h 6"/>
                  <a:gd name="T11" fmla="*/ 1 w 1"/>
                  <a:gd name="T12" fmla="*/ 6 h 6"/>
                </a:gdLst>
                <a:ahLst/>
                <a:cxnLst>
                  <a:cxn ang="T6">
                    <a:pos x="T0" y="T1"/>
                  </a:cxn>
                  <a:cxn ang="T7">
                    <a:pos x="T2" y="T3"/>
                  </a:cxn>
                  <a:cxn ang="T8">
                    <a:pos x="T4" y="T5"/>
                  </a:cxn>
                </a:cxnLst>
                <a:rect l="T9" t="T10" r="T11" b="T12"/>
                <a:pathLst>
                  <a:path w="1" h="6">
                    <a:moveTo>
                      <a:pt x="0" y="0"/>
                    </a:moveTo>
                    <a:lnTo>
                      <a:pt x="0" y="6"/>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74" name="Freeform 466"/>
              <p:cNvSpPr>
                <a:spLocks/>
              </p:cNvSpPr>
              <p:nvPr/>
            </p:nvSpPr>
            <p:spPr bwMode="auto">
              <a:xfrm>
                <a:off x="4622" y="2862"/>
                <a:ext cx="1" cy="6"/>
              </a:xfrm>
              <a:custGeom>
                <a:avLst/>
                <a:gdLst>
                  <a:gd name="T0" fmla="*/ 0 w 1"/>
                  <a:gd name="T1" fmla="*/ 0 h 6"/>
                  <a:gd name="T2" fmla="*/ 0 w 1"/>
                  <a:gd name="T3" fmla="*/ 6 h 6"/>
                  <a:gd name="T4" fmla="*/ 0 w 1"/>
                  <a:gd name="T5" fmla="*/ 0 h 6"/>
                  <a:gd name="T6" fmla="*/ 0 60000 65536"/>
                  <a:gd name="T7" fmla="*/ 0 60000 65536"/>
                  <a:gd name="T8" fmla="*/ 0 60000 65536"/>
                  <a:gd name="T9" fmla="*/ 0 w 1"/>
                  <a:gd name="T10" fmla="*/ 0 h 6"/>
                  <a:gd name="T11" fmla="*/ 1 w 1"/>
                  <a:gd name="T12" fmla="*/ 6 h 6"/>
                </a:gdLst>
                <a:ahLst/>
                <a:cxnLst>
                  <a:cxn ang="T6">
                    <a:pos x="T0" y="T1"/>
                  </a:cxn>
                  <a:cxn ang="T7">
                    <a:pos x="T2" y="T3"/>
                  </a:cxn>
                  <a:cxn ang="T8">
                    <a:pos x="T4" y="T5"/>
                  </a:cxn>
                </a:cxnLst>
                <a:rect l="T9" t="T10" r="T11" b="T12"/>
                <a:pathLst>
                  <a:path w="1" h="6">
                    <a:moveTo>
                      <a:pt x="0" y="0"/>
                    </a:moveTo>
                    <a:lnTo>
                      <a:pt x="0" y="6"/>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75" name="Freeform 467"/>
              <p:cNvSpPr>
                <a:spLocks/>
              </p:cNvSpPr>
              <p:nvPr/>
            </p:nvSpPr>
            <p:spPr bwMode="auto">
              <a:xfrm>
                <a:off x="4999" y="2862"/>
                <a:ext cx="68" cy="246"/>
              </a:xfrm>
              <a:custGeom>
                <a:avLst/>
                <a:gdLst>
                  <a:gd name="T0" fmla="*/ 68 w 68"/>
                  <a:gd name="T1" fmla="*/ 0 h 246"/>
                  <a:gd name="T2" fmla="*/ 68 w 68"/>
                  <a:gd name="T3" fmla="*/ 54 h 246"/>
                  <a:gd name="T4" fmla="*/ 62 w 68"/>
                  <a:gd name="T5" fmla="*/ 60 h 246"/>
                  <a:gd name="T6" fmla="*/ 55 w 68"/>
                  <a:gd name="T7" fmla="*/ 88 h 246"/>
                  <a:gd name="T8" fmla="*/ 62 w 68"/>
                  <a:gd name="T9" fmla="*/ 96 h 246"/>
                  <a:gd name="T10" fmla="*/ 50 w 68"/>
                  <a:gd name="T11" fmla="*/ 115 h 246"/>
                  <a:gd name="T12" fmla="*/ 55 w 68"/>
                  <a:gd name="T13" fmla="*/ 137 h 246"/>
                  <a:gd name="T14" fmla="*/ 18 w 68"/>
                  <a:gd name="T15" fmla="*/ 170 h 246"/>
                  <a:gd name="T16" fmla="*/ 18 w 68"/>
                  <a:gd name="T17" fmla="*/ 184 h 246"/>
                  <a:gd name="T18" fmla="*/ 5 w 68"/>
                  <a:gd name="T19" fmla="*/ 205 h 246"/>
                  <a:gd name="T20" fmla="*/ 5 w 68"/>
                  <a:gd name="T21" fmla="*/ 246 h 246"/>
                  <a:gd name="T22" fmla="*/ 5 w 68"/>
                  <a:gd name="T23" fmla="*/ 191 h 246"/>
                  <a:gd name="T24" fmla="*/ 0 w 68"/>
                  <a:gd name="T25" fmla="*/ 170 h 246"/>
                  <a:gd name="T26" fmla="*/ 18 w 68"/>
                  <a:gd name="T27" fmla="*/ 137 h 246"/>
                  <a:gd name="T28" fmla="*/ 18 w 68"/>
                  <a:gd name="T29" fmla="*/ 96 h 246"/>
                  <a:gd name="T30" fmla="*/ 37 w 68"/>
                  <a:gd name="T31" fmla="*/ 54 h 246"/>
                  <a:gd name="T32" fmla="*/ 37 w 68"/>
                  <a:gd name="T33" fmla="*/ 27 h 246"/>
                  <a:gd name="T34" fmla="*/ 62 w 68"/>
                  <a:gd name="T35" fmla="*/ 6 h 246"/>
                  <a:gd name="T36" fmla="*/ 68 w 68"/>
                  <a:gd name="T37" fmla="*/ 0 h 2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8"/>
                  <a:gd name="T58" fmla="*/ 0 h 246"/>
                  <a:gd name="T59" fmla="*/ 68 w 68"/>
                  <a:gd name="T60" fmla="*/ 246 h 2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8" h="246">
                    <a:moveTo>
                      <a:pt x="68" y="0"/>
                    </a:moveTo>
                    <a:lnTo>
                      <a:pt x="68" y="54"/>
                    </a:lnTo>
                    <a:lnTo>
                      <a:pt x="62" y="60"/>
                    </a:lnTo>
                    <a:lnTo>
                      <a:pt x="55" y="88"/>
                    </a:lnTo>
                    <a:lnTo>
                      <a:pt x="62" y="96"/>
                    </a:lnTo>
                    <a:lnTo>
                      <a:pt x="50" y="115"/>
                    </a:lnTo>
                    <a:lnTo>
                      <a:pt x="55" y="137"/>
                    </a:lnTo>
                    <a:lnTo>
                      <a:pt x="18" y="170"/>
                    </a:lnTo>
                    <a:lnTo>
                      <a:pt x="18" y="184"/>
                    </a:lnTo>
                    <a:lnTo>
                      <a:pt x="5" y="205"/>
                    </a:lnTo>
                    <a:lnTo>
                      <a:pt x="5" y="246"/>
                    </a:lnTo>
                    <a:lnTo>
                      <a:pt x="5" y="191"/>
                    </a:lnTo>
                    <a:lnTo>
                      <a:pt x="0" y="170"/>
                    </a:lnTo>
                    <a:lnTo>
                      <a:pt x="18" y="137"/>
                    </a:lnTo>
                    <a:lnTo>
                      <a:pt x="18" y="96"/>
                    </a:lnTo>
                    <a:lnTo>
                      <a:pt x="37" y="54"/>
                    </a:lnTo>
                    <a:lnTo>
                      <a:pt x="37" y="27"/>
                    </a:lnTo>
                    <a:lnTo>
                      <a:pt x="62" y="6"/>
                    </a:lnTo>
                    <a:lnTo>
                      <a:pt x="68"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76" name="Freeform 468"/>
              <p:cNvSpPr>
                <a:spLocks/>
              </p:cNvSpPr>
              <p:nvPr/>
            </p:nvSpPr>
            <p:spPr bwMode="auto">
              <a:xfrm>
                <a:off x="4999" y="2862"/>
                <a:ext cx="68" cy="246"/>
              </a:xfrm>
              <a:custGeom>
                <a:avLst/>
                <a:gdLst>
                  <a:gd name="T0" fmla="*/ 68 w 68"/>
                  <a:gd name="T1" fmla="*/ 0 h 246"/>
                  <a:gd name="T2" fmla="*/ 68 w 68"/>
                  <a:gd name="T3" fmla="*/ 54 h 246"/>
                  <a:gd name="T4" fmla="*/ 62 w 68"/>
                  <a:gd name="T5" fmla="*/ 60 h 246"/>
                  <a:gd name="T6" fmla="*/ 55 w 68"/>
                  <a:gd name="T7" fmla="*/ 88 h 246"/>
                  <a:gd name="T8" fmla="*/ 62 w 68"/>
                  <a:gd name="T9" fmla="*/ 96 h 246"/>
                  <a:gd name="T10" fmla="*/ 50 w 68"/>
                  <a:gd name="T11" fmla="*/ 115 h 246"/>
                  <a:gd name="T12" fmla="*/ 55 w 68"/>
                  <a:gd name="T13" fmla="*/ 137 h 246"/>
                  <a:gd name="T14" fmla="*/ 18 w 68"/>
                  <a:gd name="T15" fmla="*/ 170 h 246"/>
                  <a:gd name="T16" fmla="*/ 18 w 68"/>
                  <a:gd name="T17" fmla="*/ 184 h 246"/>
                  <a:gd name="T18" fmla="*/ 5 w 68"/>
                  <a:gd name="T19" fmla="*/ 205 h 246"/>
                  <a:gd name="T20" fmla="*/ 5 w 68"/>
                  <a:gd name="T21" fmla="*/ 246 h 246"/>
                  <a:gd name="T22" fmla="*/ 5 w 68"/>
                  <a:gd name="T23" fmla="*/ 191 h 246"/>
                  <a:gd name="T24" fmla="*/ 0 w 68"/>
                  <a:gd name="T25" fmla="*/ 170 h 246"/>
                  <a:gd name="T26" fmla="*/ 18 w 68"/>
                  <a:gd name="T27" fmla="*/ 137 h 246"/>
                  <a:gd name="T28" fmla="*/ 18 w 68"/>
                  <a:gd name="T29" fmla="*/ 96 h 246"/>
                  <a:gd name="T30" fmla="*/ 37 w 68"/>
                  <a:gd name="T31" fmla="*/ 54 h 246"/>
                  <a:gd name="T32" fmla="*/ 37 w 68"/>
                  <a:gd name="T33" fmla="*/ 27 h 246"/>
                  <a:gd name="T34" fmla="*/ 62 w 68"/>
                  <a:gd name="T35" fmla="*/ 6 h 246"/>
                  <a:gd name="T36" fmla="*/ 68 w 68"/>
                  <a:gd name="T37" fmla="*/ 0 h 2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8"/>
                  <a:gd name="T58" fmla="*/ 0 h 246"/>
                  <a:gd name="T59" fmla="*/ 68 w 68"/>
                  <a:gd name="T60" fmla="*/ 246 h 24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8" h="246">
                    <a:moveTo>
                      <a:pt x="68" y="0"/>
                    </a:moveTo>
                    <a:lnTo>
                      <a:pt x="68" y="54"/>
                    </a:lnTo>
                    <a:lnTo>
                      <a:pt x="62" y="60"/>
                    </a:lnTo>
                    <a:lnTo>
                      <a:pt x="55" y="88"/>
                    </a:lnTo>
                    <a:lnTo>
                      <a:pt x="62" y="96"/>
                    </a:lnTo>
                    <a:lnTo>
                      <a:pt x="50" y="115"/>
                    </a:lnTo>
                    <a:lnTo>
                      <a:pt x="55" y="137"/>
                    </a:lnTo>
                    <a:lnTo>
                      <a:pt x="18" y="170"/>
                    </a:lnTo>
                    <a:lnTo>
                      <a:pt x="18" y="184"/>
                    </a:lnTo>
                    <a:lnTo>
                      <a:pt x="5" y="205"/>
                    </a:lnTo>
                    <a:lnTo>
                      <a:pt x="5" y="246"/>
                    </a:lnTo>
                    <a:lnTo>
                      <a:pt x="5" y="191"/>
                    </a:lnTo>
                    <a:lnTo>
                      <a:pt x="0" y="170"/>
                    </a:lnTo>
                    <a:lnTo>
                      <a:pt x="18" y="137"/>
                    </a:lnTo>
                    <a:lnTo>
                      <a:pt x="18" y="96"/>
                    </a:lnTo>
                    <a:lnTo>
                      <a:pt x="37" y="54"/>
                    </a:lnTo>
                    <a:lnTo>
                      <a:pt x="37" y="27"/>
                    </a:lnTo>
                    <a:lnTo>
                      <a:pt x="62" y="6"/>
                    </a:lnTo>
                    <a:lnTo>
                      <a:pt x="68"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77" name="Freeform 469"/>
              <p:cNvSpPr>
                <a:spLocks/>
              </p:cNvSpPr>
              <p:nvPr/>
            </p:nvSpPr>
            <p:spPr bwMode="auto">
              <a:xfrm>
                <a:off x="5086" y="2881"/>
                <a:ext cx="6" cy="14"/>
              </a:xfrm>
              <a:custGeom>
                <a:avLst/>
                <a:gdLst>
                  <a:gd name="T0" fmla="*/ 0 w 6"/>
                  <a:gd name="T1" fmla="*/ 0 h 14"/>
                  <a:gd name="T2" fmla="*/ 6 w 6"/>
                  <a:gd name="T3" fmla="*/ 14 h 14"/>
                  <a:gd name="T4" fmla="*/ 0 w 6"/>
                  <a:gd name="T5" fmla="*/ 0 h 14"/>
                  <a:gd name="T6" fmla="*/ 0 60000 65536"/>
                  <a:gd name="T7" fmla="*/ 0 60000 65536"/>
                  <a:gd name="T8" fmla="*/ 0 60000 65536"/>
                  <a:gd name="T9" fmla="*/ 0 w 6"/>
                  <a:gd name="T10" fmla="*/ 0 h 14"/>
                  <a:gd name="T11" fmla="*/ 6 w 6"/>
                  <a:gd name="T12" fmla="*/ 14 h 14"/>
                </a:gdLst>
                <a:ahLst/>
                <a:cxnLst>
                  <a:cxn ang="T6">
                    <a:pos x="T0" y="T1"/>
                  </a:cxn>
                  <a:cxn ang="T7">
                    <a:pos x="T2" y="T3"/>
                  </a:cxn>
                  <a:cxn ang="T8">
                    <a:pos x="T4" y="T5"/>
                  </a:cxn>
                </a:cxnLst>
                <a:rect l="T9" t="T10" r="T11" b="T12"/>
                <a:pathLst>
                  <a:path w="6" h="14">
                    <a:moveTo>
                      <a:pt x="0" y="0"/>
                    </a:moveTo>
                    <a:lnTo>
                      <a:pt x="6" y="14"/>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78" name="Freeform 470"/>
              <p:cNvSpPr>
                <a:spLocks/>
              </p:cNvSpPr>
              <p:nvPr/>
            </p:nvSpPr>
            <p:spPr bwMode="auto">
              <a:xfrm>
                <a:off x="5086" y="2881"/>
                <a:ext cx="6" cy="14"/>
              </a:xfrm>
              <a:custGeom>
                <a:avLst/>
                <a:gdLst>
                  <a:gd name="T0" fmla="*/ 0 w 6"/>
                  <a:gd name="T1" fmla="*/ 0 h 14"/>
                  <a:gd name="T2" fmla="*/ 6 w 6"/>
                  <a:gd name="T3" fmla="*/ 14 h 14"/>
                  <a:gd name="T4" fmla="*/ 0 w 6"/>
                  <a:gd name="T5" fmla="*/ 0 h 14"/>
                  <a:gd name="T6" fmla="*/ 0 60000 65536"/>
                  <a:gd name="T7" fmla="*/ 0 60000 65536"/>
                  <a:gd name="T8" fmla="*/ 0 60000 65536"/>
                  <a:gd name="T9" fmla="*/ 0 w 6"/>
                  <a:gd name="T10" fmla="*/ 0 h 14"/>
                  <a:gd name="T11" fmla="*/ 6 w 6"/>
                  <a:gd name="T12" fmla="*/ 14 h 14"/>
                </a:gdLst>
                <a:ahLst/>
                <a:cxnLst>
                  <a:cxn ang="T6">
                    <a:pos x="T0" y="T1"/>
                  </a:cxn>
                  <a:cxn ang="T7">
                    <a:pos x="T2" y="T3"/>
                  </a:cxn>
                  <a:cxn ang="T8">
                    <a:pos x="T4" y="T5"/>
                  </a:cxn>
                </a:cxnLst>
                <a:rect l="T9" t="T10" r="T11" b="T12"/>
                <a:pathLst>
                  <a:path w="6" h="14">
                    <a:moveTo>
                      <a:pt x="0" y="0"/>
                    </a:moveTo>
                    <a:lnTo>
                      <a:pt x="6" y="14"/>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79" name="Freeform 471"/>
              <p:cNvSpPr>
                <a:spLocks/>
              </p:cNvSpPr>
              <p:nvPr/>
            </p:nvSpPr>
            <p:spPr bwMode="auto">
              <a:xfrm>
                <a:off x="5104" y="2895"/>
                <a:ext cx="1" cy="8"/>
              </a:xfrm>
              <a:custGeom>
                <a:avLst/>
                <a:gdLst>
                  <a:gd name="T0" fmla="*/ 0 w 1"/>
                  <a:gd name="T1" fmla="*/ 0 h 8"/>
                  <a:gd name="T2" fmla="*/ 0 w 1"/>
                  <a:gd name="T3" fmla="*/ 8 h 8"/>
                  <a:gd name="T4" fmla="*/ 0 w 1"/>
                  <a:gd name="T5" fmla="*/ 0 h 8"/>
                  <a:gd name="T6" fmla="*/ 0 60000 65536"/>
                  <a:gd name="T7" fmla="*/ 0 60000 65536"/>
                  <a:gd name="T8" fmla="*/ 0 60000 65536"/>
                  <a:gd name="T9" fmla="*/ 0 w 1"/>
                  <a:gd name="T10" fmla="*/ 0 h 8"/>
                  <a:gd name="T11" fmla="*/ 1 w 1"/>
                  <a:gd name="T12" fmla="*/ 8 h 8"/>
                </a:gdLst>
                <a:ahLst/>
                <a:cxnLst>
                  <a:cxn ang="T6">
                    <a:pos x="T0" y="T1"/>
                  </a:cxn>
                  <a:cxn ang="T7">
                    <a:pos x="T2" y="T3"/>
                  </a:cxn>
                  <a:cxn ang="T8">
                    <a:pos x="T4" y="T5"/>
                  </a:cxn>
                </a:cxnLst>
                <a:rect l="T9" t="T10" r="T11" b="T12"/>
                <a:pathLst>
                  <a:path w="1" h="8">
                    <a:moveTo>
                      <a:pt x="0" y="0"/>
                    </a:moveTo>
                    <a:lnTo>
                      <a:pt x="0" y="8"/>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80" name="Freeform 472"/>
              <p:cNvSpPr>
                <a:spLocks/>
              </p:cNvSpPr>
              <p:nvPr/>
            </p:nvSpPr>
            <p:spPr bwMode="auto">
              <a:xfrm>
                <a:off x="5104" y="2895"/>
                <a:ext cx="1" cy="8"/>
              </a:xfrm>
              <a:custGeom>
                <a:avLst/>
                <a:gdLst>
                  <a:gd name="T0" fmla="*/ 0 w 1"/>
                  <a:gd name="T1" fmla="*/ 0 h 8"/>
                  <a:gd name="T2" fmla="*/ 0 w 1"/>
                  <a:gd name="T3" fmla="*/ 8 h 8"/>
                  <a:gd name="T4" fmla="*/ 0 w 1"/>
                  <a:gd name="T5" fmla="*/ 0 h 8"/>
                  <a:gd name="T6" fmla="*/ 0 60000 65536"/>
                  <a:gd name="T7" fmla="*/ 0 60000 65536"/>
                  <a:gd name="T8" fmla="*/ 0 60000 65536"/>
                  <a:gd name="T9" fmla="*/ 0 w 1"/>
                  <a:gd name="T10" fmla="*/ 0 h 8"/>
                  <a:gd name="T11" fmla="*/ 1 w 1"/>
                  <a:gd name="T12" fmla="*/ 8 h 8"/>
                </a:gdLst>
                <a:ahLst/>
                <a:cxnLst>
                  <a:cxn ang="T6">
                    <a:pos x="T0" y="T1"/>
                  </a:cxn>
                  <a:cxn ang="T7">
                    <a:pos x="T2" y="T3"/>
                  </a:cxn>
                  <a:cxn ang="T8">
                    <a:pos x="T4" y="T5"/>
                  </a:cxn>
                </a:cxnLst>
                <a:rect l="T9" t="T10" r="T11" b="T12"/>
                <a:pathLst>
                  <a:path w="1" h="8">
                    <a:moveTo>
                      <a:pt x="0" y="0"/>
                    </a:moveTo>
                    <a:lnTo>
                      <a:pt x="0" y="8"/>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81" name="Freeform 474"/>
              <p:cNvSpPr>
                <a:spLocks/>
              </p:cNvSpPr>
              <p:nvPr/>
            </p:nvSpPr>
            <p:spPr bwMode="auto">
              <a:xfrm>
                <a:off x="5111" y="2909"/>
                <a:ext cx="6" cy="13"/>
              </a:xfrm>
              <a:custGeom>
                <a:avLst/>
                <a:gdLst>
                  <a:gd name="T0" fmla="*/ 0 w 6"/>
                  <a:gd name="T1" fmla="*/ 0 h 13"/>
                  <a:gd name="T2" fmla="*/ 6 w 6"/>
                  <a:gd name="T3" fmla="*/ 13 h 13"/>
                  <a:gd name="T4" fmla="*/ 0 w 6"/>
                  <a:gd name="T5" fmla="*/ 7 h 13"/>
                  <a:gd name="T6" fmla="*/ 0 w 6"/>
                  <a:gd name="T7" fmla="*/ 0 h 13"/>
                  <a:gd name="T8" fmla="*/ 0 60000 65536"/>
                  <a:gd name="T9" fmla="*/ 0 60000 65536"/>
                  <a:gd name="T10" fmla="*/ 0 60000 65536"/>
                  <a:gd name="T11" fmla="*/ 0 60000 65536"/>
                  <a:gd name="T12" fmla="*/ 0 w 6"/>
                  <a:gd name="T13" fmla="*/ 0 h 13"/>
                  <a:gd name="T14" fmla="*/ 6 w 6"/>
                  <a:gd name="T15" fmla="*/ 13 h 13"/>
                </a:gdLst>
                <a:ahLst/>
                <a:cxnLst>
                  <a:cxn ang="T8">
                    <a:pos x="T0" y="T1"/>
                  </a:cxn>
                  <a:cxn ang="T9">
                    <a:pos x="T2" y="T3"/>
                  </a:cxn>
                  <a:cxn ang="T10">
                    <a:pos x="T4" y="T5"/>
                  </a:cxn>
                  <a:cxn ang="T11">
                    <a:pos x="T6" y="T7"/>
                  </a:cxn>
                </a:cxnLst>
                <a:rect l="T12" t="T13" r="T14" b="T15"/>
                <a:pathLst>
                  <a:path w="6" h="13">
                    <a:moveTo>
                      <a:pt x="0" y="0"/>
                    </a:moveTo>
                    <a:lnTo>
                      <a:pt x="6" y="13"/>
                    </a:lnTo>
                    <a:lnTo>
                      <a:pt x="0" y="7"/>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82" name="Freeform 475"/>
              <p:cNvSpPr>
                <a:spLocks/>
              </p:cNvSpPr>
              <p:nvPr/>
            </p:nvSpPr>
            <p:spPr bwMode="auto">
              <a:xfrm>
                <a:off x="4584" y="2936"/>
                <a:ext cx="8" cy="14"/>
              </a:xfrm>
              <a:custGeom>
                <a:avLst/>
                <a:gdLst>
                  <a:gd name="T0" fmla="*/ 8 w 8"/>
                  <a:gd name="T1" fmla="*/ 0 h 14"/>
                  <a:gd name="T2" fmla="*/ 8 w 8"/>
                  <a:gd name="T3" fmla="*/ 8 h 14"/>
                  <a:gd name="T4" fmla="*/ 0 w 8"/>
                  <a:gd name="T5" fmla="*/ 14 h 14"/>
                  <a:gd name="T6" fmla="*/ 8 w 8"/>
                  <a:gd name="T7" fmla="*/ 0 h 14"/>
                  <a:gd name="T8" fmla="*/ 0 60000 65536"/>
                  <a:gd name="T9" fmla="*/ 0 60000 65536"/>
                  <a:gd name="T10" fmla="*/ 0 60000 65536"/>
                  <a:gd name="T11" fmla="*/ 0 60000 65536"/>
                  <a:gd name="T12" fmla="*/ 0 w 8"/>
                  <a:gd name="T13" fmla="*/ 0 h 14"/>
                  <a:gd name="T14" fmla="*/ 8 w 8"/>
                  <a:gd name="T15" fmla="*/ 14 h 14"/>
                </a:gdLst>
                <a:ahLst/>
                <a:cxnLst>
                  <a:cxn ang="T8">
                    <a:pos x="T0" y="T1"/>
                  </a:cxn>
                  <a:cxn ang="T9">
                    <a:pos x="T2" y="T3"/>
                  </a:cxn>
                  <a:cxn ang="T10">
                    <a:pos x="T4" y="T5"/>
                  </a:cxn>
                  <a:cxn ang="T11">
                    <a:pos x="T6" y="T7"/>
                  </a:cxn>
                </a:cxnLst>
                <a:rect l="T12" t="T13" r="T14" b="T15"/>
                <a:pathLst>
                  <a:path w="8" h="14">
                    <a:moveTo>
                      <a:pt x="8" y="0"/>
                    </a:moveTo>
                    <a:lnTo>
                      <a:pt x="8" y="8"/>
                    </a:lnTo>
                    <a:lnTo>
                      <a:pt x="0" y="14"/>
                    </a:lnTo>
                    <a:lnTo>
                      <a:pt x="8"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83" name="Freeform 476"/>
              <p:cNvSpPr>
                <a:spLocks/>
              </p:cNvSpPr>
              <p:nvPr/>
            </p:nvSpPr>
            <p:spPr bwMode="auto">
              <a:xfrm>
                <a:off x="4584" y="2936"/>
                <a:ext cx="8" cy="14"/>
              </a:xfrm>
              <a:custGeom>
                <a:avLst/>
                <a:gdLst>
                  <a:gd name="T0" fmla="*/ 8 w 8"/>
                  <a:gd name="T1" fmla="*/ 0 h 14"/>
                  <a:gd name="T2" fmla="*/ 8 w 8"/>
                  <a:gd name="T3" fmla="*/ 8 h 14"/>
                  <a:gd name="T4" fmla="*/ 0 w 8"/>
                  <a:gd name="T5" fmla="*/ 14 h 14"/>
                  <a:gd name="T6" fmla="*/ 8 w 8"/>
                  <a:gd name="T7" fmla="*/ 0 h 14"/>
                  <a:gd name="T8" fmla="*/ 0 60000 65536"/>
                  <a:gd name="T9" fmla="*/ 0 60000 65536"/>
                  <a:gd name="T10" fmla="*/ 0 60000 65536"/>
                  <a:gd name="T11" fmla="*/ 0 60000 65536"/>
                  <a:gd name="T12" fmla="*/ 0 w 8"/>
                  <a:gd name="T13" fmla="*/ 0 h 14"/>
                  <a:gd name="T14" fmla="*/ 8 w 8"/>
                  <a:gd name="T15" fmla="*/ 14 h 14"/>
                </a:gdLst>
                <a:ahLst/>
                <a:cxnLst>
                  <a:cxn ang="T8">
                    <a:pos x="T0" y="T1"/>
                  </a:cxn>
                  <a:cxn ang="T9">
                    <a:pos x="T2" y="T3"/>
                  </a:cxn>
                  <a:cxn ang="T10">
                    <a:pos x="T4" y="T5"/>
                  </a:cxn>
                  <a:cxn ang="T11">
                    <a:pos x="T6" y="T7"/>
                  </a:cxn>
                </a:cxnLst>
                <a:rect l="T12" t="T13" r="T14" b="T15"/>
                <a:pathLst>
                  <a:path w="8" h="14">
                    <a:moveTo>
                      <a:pt x="8" y="0"/>
                    </a:moveTo>
                    <a:lnTo>
                      <a:pt x="8" y="8"/>
                    </a:lnTo>
                    <a:lnTo>
                      <a:pt x="0" y="14"/>
                    </a:lnTo>
                    <a:lnTo>
                      <a:pt x="8"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84" name="Freeform 477"/>
              <p:cNvSpPr>
                <a:spLocks/>
              </p:cNvSpPr>
              <p:nvPr/>
            </p:nvSpPr>
            <p:spPr bwMode="auto">
              <a:xfrm>
                <a:off x="4659" y="2958"/>
                <a:ext cx="8" cy="19"/>
              </a:xfrm>
              <a:custGeom>
                <a:avLst/>
                <a:gdLst>
                  <a:gd name="T0" fmla="*/ 0 w 8"/>
                  <a:gd name="T1" fmla="*/ 0 h 19"/>
                  <a:gd name="T2" fmla="*/ 8 w 8"/>
                  <a:gd name="T3" fmla="*/ 19 h 19"/>
                  <a:gd name="T4" fmla="*/ 0 w 8"/>
                  <a:gd name="T5" fmla="*/ 0 h 19"/>
                  <a:gd name="T6" fmla="*/ 0 60000 65536"/>
                  <a:gd name="T7" fmla="*/ 0 60000 65536"/>
                  <a:gd name="T8" fmla="*/ 0 60000 65536"/>
                  <a:gd name="T9" fmla="*/ 0 w 8"/>
                  <a:gd name="T10" fmla="*/ 0 h 19"/>
                  <a:gd name="T11" fmla="*/ 8 w 8"/>
                  <a:gd name="T12" fmla="*/ 19 h 19"/>
                </a:gdLst>
                <a:ahLst/>
                <a:cxnLst>
                  <a:cxn ang="T6">
                    <a:pos x="T0" y="T1"/>
                  </a:cxn>
                  <a:cxn ang="T7">
                    <a:pos x="T2" y="T3"/>
                  </a:cxn>
                  <a:cxn ang="T8">
                    <a:pos x="T4" y="T5"/>
                  </a:cxn>
                </a:cxnLst>
                <a:rect l="T9" t="T10" r="T11" b="T12"/>
                <a:pathLst>
                  <a:path w="8" h="19">
                    <a:moveTo>
                      <a:pt x="0" y="0"/>
                    </a:moveTo>
                    <a:lnTo>
                      <a:pt x="8" y="19"/>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85" name="Freeform 478"/>
              <p:cNvSpPr>
                <a:spLocks/>
              </p:cNvSpPr>
              <p:nvPr/>
            </p:nvSpPr>
            <p:spPr bwMode="auto">
              <a:xfrm>
                <a:off x="4659" y="2958"/>
                <a:ext cx="8" cy="19"/>
              </a:xfrm>
              <a:custGeom>
                <a:avLst/>
                <a:gdLst>
                  <a:gd name="T0" fmla="*/ 0 w 8"/>
                  <a:gd name="T1" fmla="*/ 0 h 19"/>
                  <a:gd name="T2" fmla="*/ 8 w 8"/>
                  <a:gd name="T3" fmla="*/ 19 h 19"/>
                  <a:gd name="T4" fmla="*/ 0 w 8"/>
                  <a:gd name="T5" fmla="*/ 0 h 19"/>
                  <a:gd name="T6" fmla="*/ 0 60000 65536"/>
                  <a:gd name="T7" fmla="*/ 0 60000 65536"/>
                  <a:gd name="T8" fmla="*/ 0 60000 65536"/>
                  <a:gd name="T9" fmla="*/ 0 w 8"/>
                  <a:gd name="T10" fmla="*/ 0 h 19"/>
                  <a:gd name="T11" fmla="*/ 8 w 8"/>
                  <a:gd name="T12" fmla="*/ 19 h 19"/>
                </a:gdLst>
                <a:ahLst/>
                <a:cxnLst>
                  <a:cxn ang="T6">
                    <a:pos x="T0" y="T1"/>
                  </a:cxn>
                  <a:cxn ang="T7">
                    <a:pos x="T2" y="T3"/>
                  </a:cxn>
                  <a:cxn ang="T8">
                    <a:pos x="T4" y="T5"/>
                  </a:cxn>
                </a:cxnLst>
                <a:rect l="T9" t="T10" r="T11" b="T12"/>
                <a:pathLst>
                  <a:path w="8" h="19">
                    <a:moveTo>
                      <a:pt x="0" y="0"/>
                    </a:moveTo>
                    <a:lnTo>
                      <a:pt x="8" y="19"/>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86" name="Freeform 479"/>
              <p:cNvSpPr>
                <a:spLocks/>
              </p:cNvSpPr>
              <p:nvPr/>
            </p:nvSpPr>
            <p:spPr bwMode="auto">
              <a:xfrm>
                <a:off x="4579" y="2963"/>
                <a:ext cx="5" cy="8"/>
              </a:xfrm>
              <a:custGeom>
                <a:avLst/>
                <a:gdLst>
                  <a:gd name="T0" fmla="*/ 0 w 5"/>
                  <a:gd name="T1" fmla="*/ 0 h 8"/>
                  <a:gd name="T2" fmla="*/ 5 w 5"/>
                  <a:gd name="T3" fmla="*/ 0 h 8"/>
                  <a:gd name="T4" fmla="*/ 0 w 5"/>
                  <a:gd name="T5" fmla="*/ 8 h 8"/>
                  <a:gd name="T6" fmla="*/ 0 w 5"/>
                  <a:gd name="T7" fmla="*/ 0 h 8"/>
                  <a:gd name="T8" fmla="*/ 0 60000 65536"/>
                  <a:gd name="T9" fmla="*/ 0 60000 65536"/>
                  <a:gd name="T10" fmla="*/ 0 60000 65536"/>
                  <a:gd name="T11" fmla="*/ 0 60000 65536"/>
                  <a:gd name="T12" fmla="*/ 0 w 5"/>
                  <a:gd name="T13" fmla="*/ 0 h 8"/>
                  <a:gd name="T14" fmla="*/ 5 w 5"/>
                  <a:gd name="T15" fmla="*/ 8 h 8"/>
                </a:gdLst>
                <a:ahLst/>
                <a:cxnLst>
                  <a:cxn ang="T8">
                    <a:pos x="T0" y="T1"/>
                  </a:cxn>
                  <a:cxn ang="T9">
                    <a:pos x="T2" y="T3"/>
                  </a:cxn>
                  <a:cxn ang="T10">
                    <a:pos x="T4" y="T5"/>
                  </a:cxn>
                  <a:cxn ang="T11">
                    <a:pos x="T6" y="T7"/>
                  </a:cxn>
                </a:cxnLst>
                <a:rect l="T12" t="T13" r="T14" b="T15"/>
                <a:pathLst>
                  <a:path w="5" h="8">
                    <a:moveTo>
                      <a:pt x="0" y="0"/>
                    </a:moveTo>
                    <a:lnTo>
                      <a:pt x="5" y="0"/>
                    </a:lnTo>
                    <a:lnTo>
                      <a:pt x="0" y="8"/>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87" name="Freeform 480"/>
              <p:cNvSpPr>
                <a:spLocks/>
              </p:cNvSpPr>
              <p:nvPr/>
            </p:nvSpPr>
            <p:spPr bwMode="auto">
              <a:xfrm>
                <a:off x="4579" y="2963"/>
                <a:ext cx="5" cy="8"/>
              </a:xfrm>
              <a:custGeom>
                <a:avLst/>
                <a:gdLst>
                  <a:gd name="T0" fmla="*/ 0 w 5"/>
                  <a:gd name="T1" fmla="*/ 0 h 8"/>
                  <a:gd name="T2" fmla="*/ 5 w 5"/>
                  <a:gd name="T3" fmla="*/ 0 h 8"/>
                  <a:gd name="T4" fmla="*/ 0 w 5"/>
                  <a:gd name="T5" fmla="*/ 8 h 8"/>
                  <a:gd name="T6" fmla="*/ 0 w 5"/>
                  <a:gd name="T7" fmla="*/ 0 h 8"/>
                  <a:gd name="T8" fmla="*/ 0 60000 65536"/>
                  <a:gd name="T9" fmla="*/ 0 60000 65536"/>
                  <a:gd name="T10" fmla="*/ 0 60000 65536"/>
                  <a:gd name="T11" fmla="*/ 0 60000 65536"/>
                  <a:gd name="T12" fmla="*/ 0 w 5"/>
                  <a:gd name="T13" fmla="*/ 0 h 8"/>
                  <a:gd name="T14" fmla="*/ 5 w 5"/>
                  <a:gd name="T15" fmla="*/ 8 h 8"/>
                </a:gdLst>
                <a:ahLst/>
                <a:cxnLst>
                  <a:cxn ang="T8">
                    <a:pos x="T0" y="T1"/>
                  </a:cxn>
                  <a:cxn ang="T9">
                    <a:pos x="T2" y="T3"/>
                  </a:cxn>
                  <a:cxn ang="T10">
                    <a:pos x="T4" y="T5"/>
                  </a:cxn>
                  <a:cxn ang="T11">
                    <a:pos x="T6" y="T7"/>
                  </a:cxn>
                </a:cxnLst>
                <a:rect l="T12" t="T13" r="T14" b="T15"/>
                <a:pathLst>
                  <a:path w="5" h="8">
                    <a:moveTo>
                      <a:pt x="0" y="0"/>
                    </a:moveTo>
                    <a:lnTo>
                      <a:pt x="5" y="0"/>
                    </a:lnTo>
                    <a:lnTo>
                      <a:pt x="0" y="8"/>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88" name="Freeform 481"/>
              <p:cNvSpPr>
                <a:spLocks/>
              </p:cNvSpPr>
              <p:nvPr/>
            </p:nvSpPr>
            <p:spPr bwMode="auto">
              <a:xfrm>
                <a:off x="4667" y="2985"/>
                <a:ext cx="1" cy="61"/>
              </a:xfrm>
              <a:custGeom>
                <a:avLst/>
                <a:gdLst>
                  <a:gd name="T0" fmla="*/ 0 w 1"/>
                  <a:gd name="T1" fmla="*/ 0 h 61"/>
                  <a:gd name="T2" fmla="*/ 0 w 1"/>
                  <a:gd name="T3" fmla="*/ 61 h 61"/>
                  <a:gd name="T4" fmla="*/ 0 w 1"/>
                  <a:gd name="T5" fmla="*/ 0 h 61"/>
                  <a:gd name="T6" fmla="*/ 0 60000 65536"/>
                  <a:gd name="T7" fmla="*/ 0 60000 65536"/>
                  <a:gd name="T8" fmla="*/ 0 60000 65536"/>
                  <a:gd name="T9" fmla="*/ 0 w 1"/>
                  <a:gd name="T10" fmla="*/ 0 h 61"/>
                  <a:gd name="T11" fmla="*/ 1 w 1"/>
                  <a:gd name="T12" fmla="*/ 61 h 61"/>
                </a:gdLst>
                <a:ahLst/>
                <a:cxnLst>
                  <a:cxn ang="T6">
                    <a:pos x="T0" y="T1"/>
                  </a:cxn>
                  <a:cxn ang="T7">
                    <a:pos x="T2" y="T3"/>
                  </a:cxn>
                  <a:cxn ang="T8">
                    <a:pos x="T4" y="T5"/>
                  </a:cxn>
                </a:cxnLst>
                <a:rect l="T9" t="T10" r="T11" b="T12"/>
                <a:pathLst>
                  <a:path w="1" h="61">
                    <a:moveTo>
                      <a:pt x="0" y="0"/>
                    </a:moveTo>
                    <a:lnTo>
                      <a:pt x="0" y="61"/>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89" name="Freeform 482"/>
              <p:cNvSpPr>
                <a:spLocks/>
              </p:cNvSpPr>
              <p:nvPr/>
            </p:nvSpPr>
            <p:spPr bwMode="auto">
              <a:xfrm>
                <a:off x="4667" y="2985"/>
                <a:ext cx="1" cy="61"/>
              </a:xfrm>
              <a:custGeom>
                <a:avLst/>
                <a:gdLst>
                  <a:gd name="T0" fmla="*/ 0 w 1"/>
                  <a:gd name="T1" fmla="*/ 0 h 61"/>
                  <a:gd name="T2" fmla="*/ 0 w 1"/>
                  <a:gd name="T3" fmla="*/ 61 h 61"/>
                  <a:gd name="T4" fmla="*/ 0 w 1"/>
                  <a:gd name="T5" fmla="*/ 0 h 61"/>
                  <a:gd name="T6" fmla="*/ 0 60000 65536"/>
                  <a:gd name="T7" fmla="*/ 0 60000 65536"/>
                  <a:gd name="T8" fmla="*/ 0 60000 65536"/>
                  <a:gd name="T9" fmla="*/ 0 w 1"/>
                  <a:gd name="T10" fmla="*/ 0 h 61"/>
                  <a:gd name="T11" fmla="*/ 1 w 1"/>
                  <a:gd name="T12" fmla="*/ 61 h 61"/>
                </a:gdLst>
                <a:ahLst/>
                <a:cxnLst>
                  <a:cxn ang="T6">
                    <a:pos x="T0" y="T1"/>
                  </a:cxn>
                  <a:cxn ang="T7">
                    <a:pos x="T2" y="T3"/>
                  </a:cxn>
                  <a:cxn ang="T8">
                    <a:pos x="T4" y="T5"/>
                  </a:cxn>
                </a:cxnLst>
                <a:rect l="T9" t="T10" r="T11" b="T12"/>
                <a:pathLst>
                  <a:path w="1" h="61">
                    <a:moveTo>
                      <a:pt x="0" y="0"/>
                    </a:moveTo>
                    <a:lnTo>
                      <a:pt x="0" y="61"/>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90" name="Freeform 483"/>
              <p:cNvSpPr>
                <a:spLocks/>
              </p:cNvSpPr>
              <p:nvPr/>
            </p:nvSpPr>
            <p:spPr bwMode="auto">
              <a:xfrm>
                <a:off x="4454" y="2999"/>
                <a:ext cx="25" cy="33"/>
              </a:xfrm>
              <a:custGeom>
                <a:avLst/>
                <a:gdLst>
                  <a:gd name="T0" fmla="*/ 25 w 25"/>
                  <a:gd name="T1" fmla="*/ 0 h 33"/>
                  <a:gd name="T2" fmla="*/ 25 w 25"/>
                  <a:gd name="T3" fmla="*/ 5 h 33"/>
                  <a:gd name="T4" fmla="*/ 0 w 25"/>
                  <a:gd name="T5" fmla="*/ 33 h 33"/>
                  <a:gd name="T6" fmla="*/ 25 w 25"/>
                  <a:gd name="T7" fmla="*/ 0 h 33"/>
                  <a:gd name="T8" fmla="*/ 0 60000 65536"/>
                  <a:gd name="T9" fmla="*/ 0 60000 65536"/>
                  <a:gd name="T10" fmla="*/ 0 60000 65536"/>
                  <a:gd name="T11" fmla="*/ 0 60000 65536"/>
                  <a:gd name="T12" fmla="*/ 0 w 25"/>
                  <a:gd name="T13" fmla="*/ 0 h 33"/>
                  <a:gd name="T14" fmla="*/ 25 w 25"/>
                  <a:gd name="T15" fmla="*/ 33 h 33"/>
                </a:gdLst>
                <a:ahLst/>
                <a:cxnLst>
                  <a:cxn ang="T8">
                    <a:pos x="T0" y="T1"/>
                  </a:cxn>
                  <a:cxn ang="T9">
                    <a:pos x="T2" y="T3"/>
                  </a:cxn>
                  <a:cxn ang="T10">
                    <a:pos x="T4" y="T5"/>
                  </a:cxn>
                  <a:cxn ang="T11">
                    <a:pos x="T6" y="T7"/>
                  </a:cxn>
                </a:cxnLst>
                <a:rect l="T12" t="T13" r="T14" b="T15"/>
                <a:pathLst>
                  <a:path w="25" h="33">
                    <a:moveTo>
                      <a:pt x="25" y="0"/>
                    </a:moveTo>
                    <a:lnTo>
                      <a:pt x="25" y="5"/>
                    </a:lnTo>
                    <a:lnTo>
                      <a:pt x="0" y="33"/>
                    </a:lnTo>
                    <a:lnTo>
                      <a:pt x="25"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91" name="Freeform 484"/>
              <p:cNvSpPr>
                <a:spLocks/>
              </p:cNvSpPr>
              <p:nvPr/>
            </p:nvSpPr>
            <p:spPr bwMode="auto">
              <a:xfrm>
                <a:off x="4454" y="2999"/>
                <a:ext cx="25" cy="33"/>
              </a:xfrm>
              <a:custGeom>
                <a:avLst/>
                <a:gdLst>
                  <a:gd name="T0" fmla="*/ 25 w 25"/>
                  <a:gd name="T1" fmla="*/ 0 h 33"/>
                  <a:gd name="T2" fmla="*/ 25 w 25"/>
                  <a:gd name="T3" fmla="*/ 5 h 33"/>
                  <a:gd name="T4" fmla="*/ 0 w 25"/>
                  <a:gd name="T5" fmla="*/ 33 h 33"/>
                  <a:gd name="T6" fmla="*/ 25 w 25"/>
                  <a:gd name="T7" fmla="*/ 0 h 33"/>
                  <a:gd name="T8" fmla="*/ 0 60000 65536"/>
                  <a:gd name="T9" fmla="*/ 0 60000 65536"/>
                  <a:gd name="T10" fmla="*/ 0 60000 65536"/>
                  <a:gd name="T11" fmla="*/ 0 60000 65536"/>
                  <a:gd name="T12" fmla="*/ 0 w 25"/>
                  <a:gd name="T13" fmla="*/ 0 h 33"/>
                  <a:gd name="T14" fmla="*/ 25 w 25"/>
                  <a:gd name="T15" fmla="*/ 33 h 33"/>
                </a:gdLst>
                <a:ahLst/>
                <a:cxnLst>
                  <a:cxn ang="T8">
                    <a:pos x="T0" y="T1"/>
                  </a:cxn>
                  <a:cxn ang="T9">
                    <a:pos x="T2" y="T3"/>
                  </a:cxn>
                  <a:cxn ang="T10">
                    <a:pos x="T4" y="T5"/>
                  </a:cxn>
                  <a:cxn ang="T11">
                    <a:pos x="T6" y="T7"/>
                  </a:cxn>
                </a:cxnLst>
                <a:rect l="T12" t="T13" r="T14" b="T15"/>
                <a:pathLst>
                  <a:path w="25" h="33">
                    <a:moveTo>
                      <a:pt x="25" y="0"/>
                    </a:moveTo>
                    <a:lnTo>
                      <a:pt x="25" y="5"/>
                    </a:lnTo>
                    <a:lnTo>
                      <a:pt x="0" y="33"/>
                    </a:lnTo>
                    <a:lnTo>
                      <a:pt x="25"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92" name="Freeform 485"/>
              <p:cNvSpPr>
                <a:spLocks/>
              </p:cNvSpPr>
              <p:nvPr/>
            </p:nvSpPr>
            <p:spPr bwMode="auto">
              <a:xfrm>
                <a:off x="4647" y="3026"/>
                <a:ext cx="1" cy="6"/>
              </a:xfrm>
              <a:custGeom>
                <a:avLst/>
                <a:gdLst>
                  <a:gd name="T0" fmla="*/ 0 w 1"/>
                  <a:gd name="T1" fmla="*/ 0 h 6"/>
                  <a:gd name="T2" fmla="*/ 0 w 1"/>
                  <a:gd name="T3" fmla="*/ 6 h 6"/>
                  <a:gd name="T4" fmla="*/ 0 w 1"/>
                  <a:gd name="T5" fmla="*/ 0 h 6"/>
                  <a:gd name="T6" fmla="*/ 0 60000 65536"/>
                  <a:gd name="T7" fmla="*/ 0 60000 65536"/>
                  <a:gd name="T8" fmla="*/ 0 60000 65536"/>
                  <a:gd name="T9" fmla="*/ 0 w 1"/>
                  <a:gd name="T10" fmla="*/ 0 h 6"/>
                  <a:gd name="T11" fmla="*/ 1 w 1"/>
                  <a:gd name="T12" fmla="*/ 6 h 6"/>
                </a:gdLst>
                <a:ahLst/>
                <a:cxnLst>
                  <a:cxn ang="T6">
                    <a:pos x="T0" y="T1"/>
                  </a:cxn>
                  <a:cxn ang="T7">
                    <a:pos x="T2" y="T3"/>
                  </a:cxn>
                  <a:cxn ang="T8">
                    <a:pos x="T4" y="T5"/>
                  </a:cxn>
                </a:cxnLst>
                <a:rect l="T9" t="T10" r="T11" b="T12"/>
                <a:pathLst>
                  <a:path w="1" h="6">
                    <a:moveTo>
                      <a:pt x="0" y="0"/>
                    </a:moveTo>
                    <a:lnTo>
                      <a:pt x="0" y="6"/>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93" name="Freeform 486"/>
              <p:cNvSpPr>
                <a:spLocks/>
              </p:cNvSpPr>
              <p:nvPr/>
            </p:nvSpPr>
            <p:spPr bwMode="auto">
              <a:xfrm>
                <a:off x="4647" y="3026"/>
                <a:ext cx="1" cy="6"/>
              </a:xfrm>
              <a:custGeom>
                <a:avLst/>
                <a:gdLst>
                  <a:gd name="T0" fmla="*/ 0 w 1"/>
                  <a:gd name="T1" fmla="*/ 0 h 6"/>
                  <a:gd name="T2" fmla="*/ 0 w 1"/>
                  <a:gd name="T3" fmla="*/ 6 h 6"/>
                  <a:gd name="T4" fmla="*/ 0 w 1"/>
                  <a:gd name="T5" fmla="*/ 0 h 6"/>
                  <a:gd name="T6" fmla="*/ 0 60000 65536"/>
                  <a:gd name="T7" fmla="*/ 0 60000 65536"/>
                  <a:gd name="T8" fmla="*/ 0 60000 65536"/>
                  <a:gd name="T9" fmla="*/ 0 w 1"/>
                  <a:gd name="T10" fmla="*/ 0 h 6"/>
                  <a:gd name="T11" fmla="*/ 1 w 1"/>
                  <a:gd name="T12" fmla="*/ 6 h 6"/>
                </a:gdLst>
                <a:ahLst/>
                <a:cxnLst>
                  <a:cxn ang="T6">
                    <a:pos x="T0" y="T1"/>
                  </a:cxn>
                  <a:cxn ang="T7">
                    <a:pos x="T2" y="T3"/>
                  </a:cxn>
                  <a:cxn ang="T8">
                    <a:pos x="T4" y="T5"/>
                  </a:cxn>
                </a:cxnLst>
                <a:rect l="T9" t="T10" r="T11" b="T12"/>
                <a:pathLst>
                  <a:path w="1" h="6">
                    <a:moveTo>
                      <a:pt x="0" y="0"/>
                    </a:moveTo>
                    <a:lnTo>
                      <a:pt x="0" y="6"/>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94" name="Freeform 487"/>
              <p:cNvSpPr>
                <a:spLocks/>
              </p:cNvSpPr>
              <p:nvPr/>
            </p:nvSpPr>
            <p:spPr bwMode="auto">
              <a:xfrm>
                <a:off x="4434" y="3245"/>
                <a:ext cx="83" cy="35"/>
              </a:xfrm>
              <a:custGeom>
                <a:avLst/>
                <a:gdLst>
                  <a:gd name="T0" fmla="*/ 0 w 83"/>
                  <a:gd name="T1" fmla="*/ 0 h 35"/>
                  <a:gd name="T2" fmla="*/ 20 w 83"/>
                  <a:gd name="T3" fmla="*/ 8 h 35"/>
                  <a:gd name="T4" fmla="*/ 20 w 83"/>
                  <a:gd name="T5" fmla="*/ 14 h 35"/>
                  <a:gd name="T6" fmla="*/ 25 w 83"/>
                  <a:gd name="T7" fmla="*/ 14 h 35"/>
                  <a:gd name="T8" fmla="*/ 45 w 83"/>
                  <a:gd name="T9" fmla="*/ 21 h 35"/>
                  <a:gd name="T10" fmla="*/ 75 w 83"/>
                  <a:gd name="T11" fmla="*/ 27 h 35"/>
                  <a:gd name="T12" fmla="*/ 83 w 83"/>
                  <a:gd name="T13" fmla="*/ 21 h 35"/>
                  <a:gd name="T14" fmla="*/ 75 w 83"/>
                  <a:gd name="T15" fmla="*/ 35 h 35"/>
                  <a:gd name="T16" fmla="*/ 45 w 83"/>
                  <a:gd name="T17" fmla="*/ 35 h 35"/>
                  <a:gd name="T18" fmla="*/ 7 w 83"/>
                  <a:gd name="T19" fmla="*/ 8 h 35"/>
                  <a:gd name="T20" fmla="*/ 0 w 83"/>
                  <a:gd name="T21" fmla="*/ 0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3"/>
                  <a:gd name="T34" fmla="*/ 0 h 35"/>
                  <a:gd name="T35" fmla="*/ 83 w 83"/>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3" h="35">
                    <a:moveTo>
                      <a:pt x="0" y="0"/>
                    </a:moveTo>
                    <a:lnTo>
                      <a:pt x="20" y="8"/>
                    </a:lnTo>
                    <a:lnTo>
                      <a:pt x="20" y="14"/>
                    </a:lnTo>
                    <a:lnTo>
                      <a:pt x="25" y="14"/>
                    </a:lnTo>
                    <a:lnTo>
                      <a:pt x="45" y="21"/>
                    </a:lnTo>
                    <a:lnTo>
                      <a:pt x="75" y="27"/>
                    </a:lnTo>
                    <a:lnTo>
                      <a:pt x="83" y="21"/>
                    </a:lnTo>
                    <a:lnTo>
                      <a:pt x="75" y="35"/>
                    </a:lnTo>
                    <a:lnTo>
                      <a:pt x="45" y="35"/>
                    </a:lnTo>
                    <a:lnTo>
                      <a:pt x="7" y="8"/>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95" name="Freeform 488"/>
              <p:cNvSpPr>
                <a:spLocks/>
              </p:cNvSpPr>
              <p:nvPr/>
            </p:nvSpPr>
            <p:spPr bwMode="auto">
              <a:xfrm>
                <a:off x="4434" y="3245"/>
                <a:ext cx="83" cy="35"/>
              </a:xfrm>
              <a:custGeom>
                <a:avLst/>
                <a:gdLst>
                  <a:gd name="T0" fmla="*/ 0 w 83"/>
                  <a:gd name="T1" fmla="*/ 0 h 35"/>
                  <a:gd name="T2" fmla="*/ 20 w 83"/>
                  <a:gd name="T3" fmla="*/ 8 h 35"/>
                  <a:gd name="T4" fmla="*/ 20 w 83"/>
                  <a:gd name="T5" fmla="*/ 14 h 35"/>
                  <a:gd name="T6" fmla="*/ 25 w 83"/>
                  <a:gd name="T7" fmla="*/ 14 h 35"/>
                  <a:gd name="T8" fmla="*/ 45 w 83"/>
                  <a:gd name="T9" fmla="*/ 21 h 35"/>
                  <a:gd name="T10" fmla="*/ 75 w 83"/>
                  <a:gd name="T11" fmla="*/ 27 h 35"/>
                  <a:gd name="T12" fmla="*/ 83 w 83"/>
                  <a:gd name="T13" fmla="*/ 21 h 35"/>
                  <a:gd name="T14" fmla="*/ 75 w 83"/>
                  <a:gd name="T15" fmla="*/ 35 h 35"/>
                  <a:gd name="T16" fmla="*/ 45 w 83"/>
                  <a:gd name="T17" fmla="*/ 35 h 35"/>
                  <a:gd name="T18" fmla="*/ 7 w 83"/>
                  <a:gd name="T19" fmla="*/ 8 h 35"/>
                  <a:gd name="T20" fmla="*/ 0 w 83"/>
                  <a:gd name="T21" fmla="*/ 0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3"/>
                  <a:gd name="T34" fmla="*/ 0 h 35"/>
                  <a:gd name="T35" fmla="*/ 83 w 83"/>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3" h="35">
                    <a:moveTo>
                      <a:pt x="0" y="0"/>
                    </a:moveTo>
                    <a:lnTo>
                      <a:pt x="20" y="8"/>
                    </a:lnTo>
                    <a:lnTo>
                      <a:pt x="20" y="14"/>
                    </a:lnTo>
                    <a:lnTo>
                      <a:pt x="25" y="14"/>
                    </a:lnTo>
                    <a:lnTo>
                      <a:pt x="45" y="21"/>
                    </a:lnTo>
                    <a:lnTo>
                      <a:pt x="75" y="27"/>
                    </a:lnTo>
                    <a:lnTo>
                      <a:pt x="83" y="21"/>
                    </a:lnTo>
                    <a:lnTo>
                      <a:pt x="75" y="35"/>
                    </a:lnTo>
                    <a:lnTo>
                      <a:pt x="45" y="35"/>
                    </a:lnTo>
                    <a:lnTo>
                      <a:pt x="7" y="8"/>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96" name="Freeform 489"/>
              <p:cNvSpPr>
                <a:spLocks/>
              </p:cNvSpPr>
              <p:nvPr/>
            </p:nvSpPr>
            <p:spPr bwMode="auto">
              <a:xfrm>
                <a:off x="4629" y="3245"/>
                <a:ext cx="1" cy="8"/>
              </a:xfrm>
              <a:custGeom>
                <a:avLst/>
                <a:gdLst>
                  <a:gd name="T0" fmla="*/ 0 w 1"/>
                  <a:gd name="T1" fmla="*/ 0 h 8"/>
                  <a:gd name="T2" fmla="*/ 0 w 1"/>
                  <a:gd name="T3" fmla="*/ 8 h 8"/>
                  <a:gd name="T4" fmla="*/ 0 w 1"/>
                  <a:gd name="T5" fmla="*/ 0 h 8"/>
                  <a:gd name="T6" fmla="*/ 0 60000 65536"/>
                  <a:gd name="T7" fmla="*/ 0 60000 65536"/>
                  <a:gd name="T8" fmla="*/ 0 60000 65536"/>
                  <a:gd name="T9" fmla="*/ 0 w 1"/>
                  <a:gd name="T10" fmla="*/ 0 h 8"/>
                  <a:gd name="T11" fmla="*/ 1 w 1"/>
                  <a:gd name="T12" fmla="*/ 8 h 8"/>
                </a:gdLst>
                <a:ahLst/>
                <a:cxnLst>
                  <a:cxn ang="T6">
                    <a:pos x="T0" y="T1"/>
                  </a:cxn>
                  <a:cxn ang="T7">
                    <a:pos x="T2" y="T3"/>
                  </a:cxn>
                  <a:cxn ang="T8">
                    <a:pos x="T4" y="T5"/>
                  </a:cxn>
                </a:cxnLst>
                <a:rect l="T9" t="T10" r="T11" b="T12"/>
                <a:pathLst>
                  <a:path w="1" h="8">
                    <a:moveTo>
                      <a:pt x="0" y="0"/>
                    </a:moveTo>
                    <a:lnTo>
                      <a:pt x="0" y="8"/>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97" name="Freeform 490"/>
              <p:cNvSpPr>
                <a:spLocks/>
              </p:cNvSpPr>
              <p:nvPr/>
            </p:nvSpPr>
            <p:spPr bwMode="auto">
              <a:xfrm>
                <a:off x="4629" y="3245"/>
                <a:ext cx="1" cy="8"/>
              </a:xfrm>
              <a:custGeom>
                <a:avLst/>
                <a:gdLst>
                  <a:gd name="T0" fmla="*/ 0 w 1"/>
                  <a:gd name="T1" fmla="*/ 0 h 8"/>
                  <a:gd name="T2" fmla="*/ 0 w 1"/>
                  <a:gd name="T3" fmla="*/ 8 h 8"/>
                  <a:gd name="T4" fmla="*/ 0 w 1"/>
                  <a:gd name="T5" fmla="*/ 0 h 8"/>
                  <a:gd name="T6" fmla="*/ 0 60000 65536"/>
                  <a:gd name="T7" fmla="*/ 0 60000 65536"/>
                  <a:gd name="T8" fmla="*/ 0 60000 65536"/>
                  <a:gd name="T9" fmla="*/ 0 w 1"/>
                  <a:gd name="T10" fmla="*/ 0 h 8"/>
                  <a:gd name="T11" fmla="*/ 1 w 1"/>
                  <a:gd name="T12" fmla="*/ 8 h 8"/>
                </a:gdLst>
                <a:ahLst/>
                <a:cxnLst>
                  <a:cxn ang="T6">
                    <a:pos x="T0" y="T1"/>
                  </a:cxn>
                  <a:cxn ang="T7">
                    <a:pos x="T2" y="T3"/>
                  </a:cxn>
                  <a:cxn ang="T8">
                    <a:pos x="T4" y="T5"/>
                  </a:cxn>
                </a:cxnLst>
                <a:rect l="T9" t="T10" r="T11" b="T12"/>
                <a:pathLst>
                  <a:path w="1" h="8">
                    <a:moveTo>
                      <a:pt x="0" y="0"/>
                    </a:moveTo>
                    <a:lnTo>
                      <a:pt x="0" y="8"/>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98" name="Freeform 491"/>
              <p:cNvSpPr>
                <a:spLocks/>
              </p:cNvSpPr>
              <p:nvPr/>
            </p:nvSpPr>
            <p:spPr bwMode="auto">
              <a:xfrm>
                <a:off x="5104" y="3253"/>
                <a:ext cx="25" cy="54"/>
              </a:xfrm>
              <a:custGeom>
                <a:avLst/>
                <a:gdLst>
                  <a:gd name="T0" fmla="*/ 7 w 25"/>
                  <a:gd name="T1" fmla="*/ 0 h 54"/>
                  <a:gd name="T2" fmla="*/ 7 w 25"/>
                  <a:gd name="T3" fmla="*/ 27 h 54"/>
                  <a:gd name="T4" fmla="*/ 13 w 25"/>
                  <a:gd name="T5" fmla="*/ 27 h 54"/>
                  <a:gd name="T6" fmla="*/ 20 w 25"/>
                  <a:gd name="T7" fmla="*/ 13 h 54"/>
                  <a:gd name="T8" fmla="*/ 25 w 25"/>
                  <a:gd name="T9" fmla="*/ 13 h 54"/>
                  <a:gd name="T10" fmla="*/ 25 w 25"/>
                  <a:gd name="T11" fmla="*/ 54 h 54"/>
                  <a:gd name="T12" fmla="*/ 13 w 25"/>
                  <a:gd name="T13" fmla="*/ 54 h 54"/>
                  <a:gd name="T14" fmla="*/ 7 w 25"/>
                  <a:gd name="T15" fmla="*/ 47 h 54"/>
                  <a:gd name="T16" fmla="*/ 0 w 25"/>
                  <a:gd name="T17" fmla="*/ 6 h 54"/>
                  <a:gd name="T18" fmla="*/ 7 w 25"/>
                  <a:gd name="T19" fmla="*/ 0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54"/>
                  <a:gd name="T32" fmla="*/ 25 w 25"/>
                  <a:gd name="T33" fmla="*/ 54 h 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54">
                    <a:moveTo>
                      <a:pt x="7" y="0"/>
                    </a:moveTo>
                    <a:lnTo>
                      <a:pt x="7" y="27"/>
                    </a:lnTo>
                    <a:lnTo>
                      <a:pt x="13" y="27"/>
                    </a:lnTo>
                    <a:lnTo>
                      <a:pt x="20" y="13"/>
                    </a:lnTo>
                    <a:lnTo>
                      <a:pt x="25" y="13"/>
                    </a:lnTo>
                    <a:lnTo>
                      <a:pt x="25" y="54"/>
                    </a:lnTo>
                    <a:lnTo>
                      <a:pt x="13" y="54"/>
                    </a:lnTo>
                    <a:lnTo>
                      <a:pt x="7" y="47"/>
                    </a:lnTo>
                    <a:lnTo>
                      <a:pt x="0" y="6"/>
                    </a:lnTo>
                    <a:lnTo>
                      <a:pt x="7"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399" name="Freeform 492"/>
              <p:cNvSpPr>
                <a:spLocks/>
              </p:cNvSpPr>
              <p:nvPr/>
            </p:nvSpPr>
            <p:spPr bwMode="auto">
              <a:xfrm>
                <a:off x="5104" y="3253"/>
                <a:ext cx="25" cy="54"/>
              </a:xfrm>
              <a:custGeom>
                <a:avLst/>
                <a:gdLst>
                  <a:gd name="T0" fmla="*/ 7 w 25"/>
                  <a:gd name="T1" fmla="*/ 0 h 54"/>
                  <a:gd name="T2" fmla="*/ 7 w 25"/>
                  <a:gd name="T3" fmla="*/ 27 h 54"/>
                  <a:gd name="T4" fmla="*/ 13 w 25"/>
                  <a:gd name="T5" fmla="*/ 27 h 54"/>
                  <a:gd name="T6" fmla="*/ 20 w 25"/>
                  <a:gd name="T7" fmla="*/ 13 h 54"/>
                  <a:gd name="T8" fmla="*/ 25 w 25"/>
                  <a:gd name="T9" fmla="*/ 13 h 54"/>
                  <a:gd name="T10" fmla="*/ 25 w 25"/>
                  <a:gd name="T11" fmla="*/ 54 h 54"/>
                  <a:gd name="T12" fmla="*/ 13 w 25"/>
                  <a:gd name="T13" fmla="*/ 54 h 54"/>
                  <a:gd name="T14" fmla="*/ 7 w 25"/>
                  <a:gd name="T15" fmla="*/ 47 h 54"/>
                  <a:gd name="T16" fmla="*/ 0 w 25"/>
                  <a:gd name="T17" fmla="*/ 6 h 54"/>
                  <a:gd name="T18" fmla="*/ 7 w 25"/>
                  <a:gd name="T19" fmla="*/ 0 h 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
                  <a:gd name="T31" fmla="*/ 0 h 54"/>
                  <a:gd name="T32" fmla="*/ 25 w 25"/>
                  <a:gd name="T33" fmla="*/ 54 h 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 h="54">
                    <a:moveTo>
                      <a:pt x="7" y="0"/>
                    </a:moveTo>
                    <a:lnTo>
                      <a:pt x="7" y="27"/>
                    </a:lnTo>
                    <a:lnTo>
                      <a:pt x="13" y="27"/>
                    </a:lnTo>
                    <a:lnTo>
                      <a:pt x="20" y="13"/>
                    </a:lnTo>
                    <a:lnTo>
                      <a:pt x="25" y="13"/>
                    </a:lnTo>
                    <a:lnTo>
                      <a:pt x="25" y="54"/>
                    </a:lnTo>
                    <a:lnTo>
                      <a:pt x="13" y="54"/>
                    </a:lnTo>
                    <a:lnTo>
                      <a:pt x="7" y="47"/>
                    </a:lnTo>
                    <a:lnTo>
                      <a:pt x="0" y="6"/>
                    </a:lnTo>
                    <a:lnTo>
                      <a:pt x="7"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00" name="Freeform 493"/>
              <p:cNvSpPr>
                <a:spLocks/>
              </p:cNvSpPr>
              <p:nvPr/>
            </p:nvSpPr>
            <p:spPr bwMode="auto">
              <a:xfrm>
                <a:off x="5111" y="3280"/>
                <a:ext cx="18" cy="20"/>
              </a:xfrm>
              <a:custGeom>
                <a:avLst/>
                <a:gdLst>
                  <a:gd name="T0" fmla="*/ 6 w 18"/>
                  <a:gd name="T1" fmla="*/ 6 h 20"/>
                  <a:gd name="T2" fmla="*/ 0 w 18"/>
                  <a:gd name="T3" fmla="*/ 14 h 20"/>
                  <a:gd name="T4" fmla="*/ 13 w 18"/>
                  <a:gd name="T5" fmla="*/ 20 h 20"/>
                  <a:gd name="T6" fmla="*/ 18 w 18"/>
                  <a:gd name="T7" fmla="*/ 20 h 20"/>
                  <a:gd name="T8" fmla="*/ 18 w 18"/>
                  <a:gd name="T9" fmla="*/ 6 h 20"/>
                  <a:gd name="T10" fmla="*/ 13 w 18"/>
                  <a:gd name="T11" fmla="*/ 0 h 20"/>
                  <a:gd name="T12" fmla="*/ 6 w 18"/>
                  <a:gd name="T13" fmla="*/ 6 h 20"/>
                  <a:gd name="T14" fmla="*/ 0 60000 65536"/>
                  <a:gd name="T15" fmla="*/ 0 60000 65536"/>
                  <a:gd name="T16" fmla="*/ 0 60000 65536"/>
                  <a:gd name="T17" fmla="*/ 0 60000 65536"/>
                  <a:gd name="T18" fmla="*/ 0 60000 65536"/>
                  <a:gd name="T19" fmla="*/ 0 60000 65536"/>
                  <a:gd name="T20" fmla="*/ 0 60000 65536"/>
                  <a:gd name="T21" fmla="*/ 0 w 18"/>
                  <a:gd name="T22" fmla="*/ 0 h 20"/>
                  <a:gd name="T23" fmla="*/ 18 w 18"/>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0">
                    <a:moveTo>
                      <a:pt x="6" y="6"/>
                    </a:moveTo>
                    <a:lnTo>
                      <a:pt x="0" y="14"/>
                    </a:lnTo>
                    <a:lnTo>
                      <a:pt x="13" y="20"/>
                    </a:lnTo>
                    <a:lnTo>
                      <a:pt x="18" y="20"/>
                    </a:lnTo>
                    <a:lnTo>
                      <a:pt x="18" y="6"/>
                    </a:lnTo>
                    <a:lnTo>
                      <a:pt x="13" y="0"/>
                    </a:lnTo>
                    <a:lnTo>
                      <a:pt x="6" y="6"/>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01" name="Freeform 494"/>
              <p:cNvSpPr>
                <a:spLocks/>
              </p:cNvSpPr>
              <p:nvPr/>
            </p:nvSpPr>
            <p:spPr bwMode="auto">
              <a:xfrm>
                <a:off x="5111" y="3280"/>
                <a:ext cx="18" cy="20"/>
              </a:xfrm>
              <a:custGeom>
                <a:avLst/>
                <a:gdLst>
                  <a:gd name="T0" fmla="*/ 6 w 18"/>
                  <a:gd name="T1" fmla="*/ 6 h 20"/>
                  <a:gd name="T2" fmla="*/ 0 w 18"/>
                  <a:gd name="T3" fmla="*/ 14 h 20"/>
                  <a:gd name="T4" fmla="*/ 13 w 18"/>
                  <a:gd name="T5" fmla="*/ 20 h 20"/>
                  <a:gd name="T6" fmla="*/ 18 w 18"/>
                  <a:gd name="T7" fmla="*/ 20 h 20"/>
                  <a:gd name="T8" fmla="*/ 18 w 18"/>
                  <a:gd name="T9" fmla="*/ 6 h 20"/>
                  <a:gd name="T10" fmla="*/ 13 w 18"/>
                  <a:gd name="T11" fmla="*/ 0 h 20"/>
                  <a:gd name="T12" fmla="*/ 6 w 18"/>
                  <a:gd name="T13" fmla="*/ 6 h 20"/>
                  <a:gd name="T14" fmla="*/ 0 60000 65536"/>
                  <a:gd name="T15" fmla="*/ 0 60000 65536"/>
                  <a:gd name="T16" fmla="*/ 0 60000 65536"/>
                  <a:gd name="T17" fmla="*/ 0 60000 65536"/>
                  <a:gd name="T18" fmla="*/ 0 60000 65536"/>
                  <a:gd name="T19" fmla="*/ 0 60000 65536"/>
                  <a:gd name="T20" fmla="*/ 0 60000 65536"/>
                  <a:gd name="T21" fmla="*/ 0 w 18"/>
                  <a:gd name="T22" fmla="*/ 0 h 20"/>
                  <a:gd name="T23" fmla="*/ 18 w 18"/>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 h="20">
                    <a:moveTo>
                      <a:pt x="6" y="6"/>
                    </a:moveTo>
                    <a:lnTo>
                      <a:pt x="0" y="14"/>
                    </a:lnTo>
                    <a:lnTo>
                      <a:pt x="13" y="20"/>
                    </a:lnTo>
                    <a:lnTo>
                      <a:pt x="18" y="20"/>
                    </a:lnTo>
                    <a:lnTo>
                      <a:pt x="18" y="6"/>
                    </a:lnTo>
                    <a:lnTo>
                      <a:pt x="13" y="0"/>
                    </a:lnTo>
                    <a:lnTo>
                      <a:pt x="6" y="6"/>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02" name="Freeform 495"/>
              <p:cNvSpPr>
                <a:spLocks/>
              </p:cNvSpPr>
              <p:nvPr/>
            </p:nvSpPr>
            <p:spPr bwMode="auto">
              <a:xfrm>
                <a:off x="4522" y="3259"/>
                <a:ext cx="7" cy="7"/>
              </a:xfrm>
              <a:custGeom>
                <a:avLst/>
                <a:gdLst>
                  <a:gd name="T0" fmla="*/ 7 w 7"/>
                  <a:gd name="T1" fmla="*/ 0 h 7"/>
                  <a:gd name="T2" fmla="*/ 0 w 7"/>
                  <a:gd name="T3" fmla="*/ 7 h 7"/>
                  <a:gd name="T4" fmla="*/ 7 w 7"/>
                  <a:gd name="T5" fmla="*/ 0 h 7"/>
                  <a:gd name="T6" fmla="*/ 0 60000 65536"/>
                  <a:gd name="T7" fmla="*/ 0 60000 65536"/>
                  <a:gd name="T8" fmla="*/ 0 60000 65536"/>
                  <a:gd name="T9" fmla="*/ 0 w 7"/>
                  <a:gd name="T10" fmla="*/ 0 h 7"/>
                  <a:gd name="T11" fmla="*/ 7 w 7"/>
                  <a:gd name="T12" fmla="*/ 7 h 7"/>
                </a:gdLst>
                <a:ahLst/>
                <a:cxnLst>
                  <a:cxn ang="T6">
                    <a:pos x="T0" y="T1"/>
                  </a:cxn>
                  <a:cxn ang="T7">
                    <a:pos x="T2" y="T3"/>
                  </a:cxn>
                  <a:cxn ang="T8">
                    <a:pos x="T4" y="T5"/>
                  </a:cxn>
                </a:cxnLst>
                <a:rect l="T9" t="T10" r="T11" b="T12"/>
                <a:pathLst>
                  <a:path w="7" h="7">
                    <a:moveTo>
                      <a:pt x="7" y="0"/>
                    </a:moveTo>
                    <a:lnTo>
                      <a:pt x="0" y="7"/>
                    </a:lnTo>
                    <a:lnTo>
                      <a:pt x="7"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03" name="Freeform 496"/>
              <p:cNvSpPr>
                <a:spLocks/>
              </p:cNvSpPr>
              <p:nvPr/>
            </p:nvSpPr>
            <p:spPr bwMode="auto">
              <a:xfrm>
                <a:off x="4522" y="3259"/>
                <a:ext cx="7" cy="7"/>
              </a:xfrm>
              <a:custGeom>
                <a:avLst/>
                <a:gdLst>
                  <a:gd name="T0" fmla="*/ 7 w 7"/>
                  <a:gd name="T1" fmla="*/ 0 h 7"/>
                  <a:gd name="T2" fmla="*/ 0 w 7"/>
                  <a:gd name="T3" fmla="*/ 7 h 7"/>
                  <a:gd name="T4" fmla="*/ 7 w 7"/>
                  <a:gd name="T5" fmla="*/ 0 h 7"/>
                  <a:gd name="T6" fmla="*/ 0 60000 65536"/>
                  <a:gd name="T7" fmla="*/ 0 60000 65536"/>
                  <a:gd name="T8" fmla="*/ 0 60000 65536"/>
                  <a:gd name="T9" fmla="*/ 0 w 7"/>
                  <a:gd name="T10" fmla="*/ 0 h 7"/>
                  <a:gd name="T11" fmla="*/ 7 w 7"/>
                  <a:gd name="T12" fmla="*/ 7 h 7"/>
                </a:gdLst>
                <a:ahLst/>
                <a:cxnLst>
                  <a:cxn ang="T6">
                    <a:pos x="T0" y="T1"/>
                  </a:cxn>
                  <a:cxn ang="T7">
                    <a:pos x="T2" y="T3"/>
                  </a:cxn>
                  <a:cxn ang="T8">
                    <a:pos x="T4" y="T5"/>
                  </a:cxn>
                </a:cxnLst>
                <a:rect l="T9" t="T10" r="T11" b="T12"/>
                <a:pathLst>
                  <a:path w="7" h="7">
                    <a:moveTo>
                      <a:pt x="7" y="0"/>
                    </a:moveTo>
                    <a:lnTo>
                      <a:pt x="0" y="7"/>
                    </a:lnTo>
                    <a:lnTo>
                      <a:pt x="7"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04" name="Freeform 497"/>
              <p:cNvSpPr>
                <a:spLocks/>
              </p:cNvSpPr>
              <p:nvPr/>
            </p:nvSpPr>
            <p:spPr bwMode="auto">
              <a:xfrm>
                <a:off x="4634" y="3266"/>
                <a:ext cx="8" cy="28"/>
              </a:xfrm>
              <a:custGeom>
                <a:avLst/>
                <a:gdLst>
                  <a:gd name="T0" fmla="*/ 0 w 8"/>
                  <a:gd name="T1" fmla="*/ 0 h 28"/>
                  <a:gd name="T2" fmla="*/ 8 w 8"/>
                  <a:gd name="T3" fmla="*/ 28 h 28"/>
                  <a:gd name="T4" fmla="*/ 0 w 8"/>
                  <a:gd name="T5" fmla="*/ 0 h 28"/>
                  <a:gd name="T6" fmla="*/ 0 60000 65536"/>
                  <a:gd name="T7" fmla="*/ 0 60000 65536"/>
                  <a:gd name="T8" fmla="*/ 0 60000 65536"/>
                  <a:gd name="T9" fmla="*/ 0 w 8"/>
                  <a:gd name="T10" fmla="*/ 0 h 28"/>
                  <a:gd name="T11" fmla="*/ 8 w 8"/>
                  <a:gd name="T12" fmla="*/ 28 h 28"/>
                </a:gdLst>
                <a:ahLst/>
                <a:cxnLst>
                  <a:cxn ang="T6">
                    <a:pos x="T0" y="T1"/>
                  </a:cxn>
                  <a:cxn ang="T7">
                    <a:pos x="T2" y="T3"/>
                  </a:cxn>
                  <a:cxn ang="T8">
                    <a:pos x="T4" y="T5"/>
                  </a:cxn>
                </a:cxnLst>
                <a:rect l="T9" t="T10" r="T11" b="T12"/>
                <a:pathLst>
                  <a:path w="8" h="28">
                    <a:moveTo>
                      <a:pt x="0" y="0"/>
                    </a:moveTo>
                    <a:lnTo>
                      <a:pt x="8" y="28"/>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05" name="Freeform 498"/>
              <p:cNvSpPr>
                <a:spLocks/>
              </p:cNvSpPr>
              <p:nvPr/>
            </p:nvSpPr>
            <p:spPr bwMode="auto">
              <a:xfrm>
                <a:off x="4634" y="3266"/>
                <a:ext cx="8" cy="28"/>
              </a:xfrm>
              <a:custGeom>
                <a:avLst/>
                <a:gdLst>
                  <a:gd name="T0" fmla="*/ 0 w 8"/>
                  <a:gd name="T1" fmla="*/ 0 h 28"/>
                  <a:gd name="T2" fmla="*/ 8 w 8"/>
                  <a:gd name="T3" fmla="*/ 28 h 28"/>
                  <a:gd name="T4" fmla="*/ 0 w 8"/>
                  <a:gd name="T5" fmla="*/ 0 h 28"/>
                  <a:gd name="T6" fmla="*/ 0 60000 65536"/>
                  <a:gd name="T7" fmla="*/ 0 60000 65536"/>
                  <a:gd name="T8" fmla="*/ 0 60000 65536"/>
                  <a:gd name="T9" fmla="*/ 0 w 8"/>
                  <a:gd name="T10" fmla="*/ 0 h 28"/>
                  <a:gd name="T11" fmla="*/ 8 w 8"/>
                  <a:gd name="T12" fmla="*/ 28 h 28"/>
                </a:gdLst>
                <a:ahLst/>
                <a:cxnLst>
                  <a:cxn ang="T6">
                    <a:pos x="T0" y="T1"/>
                  </a:cxn>
                  <a:cxn ang="T7">
                    <a:pos x="T2" y="T3"/>
                  </a:cxn>
                  <a:cxn ang="T8">
                    <a:pos x="T4" y="T5"/>
                  </a:cxn>
                </a:cxnLst>
                <a:rect l="T9" t="T10" r="T11" b="T12"/>
                <a:pathLst>
                  <a:path w="8" h="28">
                    <a:moveTo>
                      <a:pt x="0" y="0"/>
                    </a:moveTo>
                    <a:lnTo>
                      <a:pt x="8" y="28"/>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06" name="Freeform 499"/>
              <p:cNvSpPr>
                <a:spLocks/>
              </p:cNvSpPr>
              <p:nvPr/>
            </p:nvSpPr>
            <p:spPr bwMode="auto">
              <a:xfrm>
                <a:off x="4692" y="3526"/>
                <a:ext cx="1" cy="14"/>
              </a:xfrm>
              <a:custGeom>
                <a:avLst/>
                <a:gdLst>
                  <a:gd name="T0" fmla="*/ 0 w 1"/>
                  <a:gd name="T1" fmla="*/ 0 h 14"/>
                  <a:gd name="T2" fmla="*/ 0 w 1"/>
                  <a:gd name="T3" fmla="*/ 14 h 14"/>
                  <a:gd name="T4" fmla="*/ 0 w 1"/>
                  <a:gd name="T5" fmla="*/ 0 h 14"/>
                  <a:gd name="T6" fmla="*/ 0 60000 65536"/>
                  <a:gd name="T7" fmla="*/ 0 60000 65536"/>
                  <a:gd name="T8" fmla="*/ 0 60000 65536"/>
                  <a:gd name="T9" fmla="*/ 0 w 1"/>
                  <a:gd name="T10" fmla="*/ 0 h 14"/>
                  <a:gd name="T11" fmla="*/ 1 w 1"/>
                  <a:gd name="T12" fmla="*/ 14 h 14"/>
                </a:gdLst>
                <a:ahLst/>
                <a:cxnLst>
                  <a:cxn ang="T6">
                    <a:pos x="T0" y="T1"/>
                  </a:cxn>
                  <a:cxn ang="T7">
                    <a:pos x="T2" y="T3"/>
                  </a:cxn>
                  <a:cxn ang="T8">
                    <a:pos x="T4" y="T5"/>
                  </a:cxn>
                </a:cxnLst>
                <a:rect l="T9" t="T10" r="T11" b="T12"/>
                <a:pathLst>
                  <a:path w="1" h="14">
                    <a:moveTo>
                      <a:pt x="0" y="0"/>
                    </a:moveTo>
                    <a:lnTo>
                      <a:pt x="0" y="14"/>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07" name="Freeform 500"/>
              <p:cNvSpPr>
                <a:spLocks/>
              </p:cNvSpPr>
              <p:nvPr/>
            </p:nvSpPr>
            <p:spPr bwMode="auto">
              <a:xfrm>
                <a:off x="4692" y="3526"/>
                <a:ext cx="1" cy="14"/>
              </a:xfrm>
              <a:custGeom>
                <a:avLst/>
                <a:gdLst>
                  <a:gd name="T0" fmla="*/ 0 w 1"/>
                  <a:gd name="T1" fmla="*/ 0 h 14"/>
                  <a:gd name="T2" fmla="*/ 0 w 1"/>
                  <a:gd name="T3" fmla="*/ 14 h 14"/>
                  <a:gd name="T4" fmla="*/ 0 w 1"/>
                  <a:gd name="T5" fmla="*/ 0 h 14"/>
                  <a:gd name="T6" fmla="*/ 0 60000 65536"/>
                  <a:gd name="T7" fmla="*/ 0 60000 65536"/>
                  <a:gd name="T8" fmla="*/ 0 60000 65536"/>
                  <a:gd name="T9" fmla="*/ 0 w 1"/>
                  <a:gd name="T10" fmla="*/ 0 h 14"/>
                  <a:gd name="T11" fmla="*/ 1 w 1"/>
                  <a:gd name="T12" fmla="*/ 14 h 14"/>
                </a:gdLst>
                <a:ahLst/>
                <a:cxnLst>
                  <a:cxn ang="T6">
                    <a:pos x="T0" y="T1"/>
                  </a:cxn>
                  <a:cxn ang="T7">
                    <a:pos x="T2" y="T3"/>
                  </a:cxn>
                  <a:cxn ang="T8">
                    <a:pos x="T4" y="T5"/>
                  </a:cxn>
                </a:cxnLst>
                <a:rect l="T9" t="T10" r="T11" b="T12"/>
                <a:pathLst>
                  <a:path w="1" h="14">
                    <a:moveTo>
                      <a:pt x="0" y="0"/>
                    </a:moveTo>
                    <a:lnTo>
                      <a:pt x="0" y="14"/>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08" name="Freeform 501"/>
              <p:cNvSpPr>
                <a:spLocks/>
              </p:cNvSpPr>
              <p:nvPr/>
            </p:nvSpPr>
            <p:spPr bwMode="auto">
              <a:xfrm>
                <a:off x="4697" y="3554"/>
                <a:ext cx="7" cy="13"/>
              </a:xfrm>
              <a:custGeom>
                <a:avLst/>
                <a:gdLst>
                  <a:gd name="T0" fmla="*/ 0 w 7"/>
                  <a:gd name="T1" fmla="*/ 0 h 13"/>
                  <a:gd name="T2" fmla="*/ 7 w 7"/>
                  <a:gd name="T3" fmla="*/ 13 h 13"/>
                  <a:gd name="T4" fmla="*/ 0 w 7"/>
                  <a:gd name="T5" fmla="*/ 0 h 13"/>
                  <a:gd name="T6" fmla="*/ 0 60000 65536"/>
                  <a:gd name="T7" fmla="*/ 0 60000 65536"/>
                  <a:gd name="T8" fmla="*/ 0 60000 65536"/>
                  <a:gd name="T9" fmla="*/ 0 w 7"/>
                  <a:gd name="T10" fmla="*/ 0 h 13"/>
                  <a:gd name="T11" fmla="*/ 7 w 7"/>
                  <a:gd name="T12" fmla="*/ 13 h 13"/>
                </a:gdLst>
                <a:ahLst/>
                <a:cxnLst>
                  <a:cxn ang="T6">
                    <a:pos x="T0" y="T1"/>
                  </a:cxn>
                  <a:cxn ang="T7">
                    <a:pos x="T2" y="T3"/>
                  </a:cxn>
                  <a:cxn ang="T8">
                    <a:pos x="T4" y="T5"/>
                  </a:cxn>
                </a:cxnLst>
                <a:rect l="T9" t="T10" r="T11" b="T12"/>
                <a:pathLst>
                  <a:path w="7" h="13">
                    <a:moveTo>
                      <a:pt x="0" y="0"/>
                    </a:moveTo>
                    <a:lnTo>
                      <a:pt x="7" y="13"/>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09" name="Freeform 502"/>
              <p:cNvSpPr>
                <a:spLocks/>
              </p:cNvSpPr>
              <p:nvPr/>
            </p:nvSpPr>
            <p:spPr bwMode="auto">
              <a:xfrm>
                <a:off x="4697" y="3554"/>
                <a:ext cx="7" cy="13"/>
              </a:xfrm>
              <a:custGeom>
                <a:avLst/>
                <a:gdLst>
                  <a:gd name="T0" fmla="*/ 0 w 7"/>
                  <a:gd name="T1" fmla="*/ 0 h 13"/>
                  <a:gd name="T2" fmla="*/ 7 w 7"/>
                  <a:gd name="T3" fmla="*/ 13 h 13"/>
                  <a:gd name="T4" fmla="*/ 0 w 7"/>
                  <a:gd name="T5" fmla="*/ 0 h 13"/>
                  <a:gd name="T6" fmla="*/ 0 60000 65536"/>
                  <a:gd name="T7" fmla="*/ 0 60000 65536"/>
                  <a:gd name="T8" fmla="*/ 0 60000 65536"/>
                  <a:gd name="T9" fmla="*/ 0 w 7"/>
                  <a:gd name="T10" fmla="*/ 0 h 13"/>
                  <a:gd name="T11" fmla="*/ 7 w 7"/>
                  <a:gd name="T12" fmla="*/ 13 h 13"/>
                </a:gdLst>
                <a:ahLst/>
                <a:cxnLst>
                  <a:cxn ang="T6">
                    <a:pos x="T0" y="T1"/>
                  </a:cxn>
                  <a:cxn ang="T7">
                    <a:pos x="T2" y="T3"/>
                  </a:cxn>
                  <a:cxn ang="T8">
                    <a:pos x="T4" y="T5"/>
                  </a:cxn>
                </a:cxnLst>
                <a:rect l="T9" t="T10" r="T11" b="T12"/>
                <a:pathLst>
                  <a:path w="7" h="13">
                    <a:moveTo>
                      <a:pt x="0" y="0"/>
                    </a:moveTo>
                    <a:lnTo>
                      <a:pt x="7" y="13"/>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10" name="Freeform 503"/>
              <p:cNvSpPr>
                <a:spLocks/>
              </p:cNvSpPr>
              <p:nvPr/>
            </p:nvSpPr>
            <p:spPr bwMode="auto">
              <a:xfrm>
                <a:off x="4704" y="3581"/>
                <a:ext cx="1" cy="6"/>
              </a:xfrm>
              <a:custGeom>
                <a:avLst/>
                <a:gdLst>
                  <a:gd name="T0" fmla="*/ 0 w 1"/>
                  <a:gd name="T1" fmla="*/ 0 h 6"/>
                  <a:gd name="T2" fmla="*/ 0 w 1"/>
                  <a:gd name="T3" fmla="*/ 6 h 6"/>
                  <a:gd name="T4" fmla="*/ 0 w 1"/>
                  <a:gd name="T5" fmla="*/ 0 h 6"/>
                  <a:gd name="T6" fmla="*/ 0 60000 65536"/>
                  <a:gd name="T7" fmla="*/ 0 60000 65536"/>
                  <a:gd name="T8" fmla="*/ 0 60000 65536"/>
                  <a:gd name="T9" fmla="*/ 0 w 1"/>
                  <a:gd name="T10" fmla="*/ 0 h 6"/>
                  <a:gd name="T11" fmla="*/ 1 w 1"/>
                  <a:gd name="T12" fmla="*/ 6 h 6"/>
                </a:gdLst>
                <a:ahLst/>
                <a:cxnLst>
                  <a:cxn ang="T6">
                    <a:pos x="T0" y="T1"/>
                  </a:cxn>
                  <a:cxn ang="T7">
                    <a:pos x="T2" y="T3"/>
                  </a:cxn>
                  <a:cxn ang="T8">
                    <a:pos x="T4" y="T5"/>
                  </a:cxn>
                </a:cxnLst>
                <a:rect l="T9" t="T10" r="T11" b="T12"/>
                <a:pathLst>
                  <a:path w="1" h="6">
                    <a:moveTo>
                      <a:pt x="0" y="0"/>
                    </a:moveTo>
                    <a:lnTo>
                      <a:pt x="0" y="6"/>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11" name="Freeform 504"/>
              <p:cNvSpPr>
                <a:spLocks/>
              </p:cNvSpPr>
              <p:nvPr/>
            </p:nvSpPr>
            <p:spPr bwMode="auto">
              <a:xfrm>
                <a:off x="4704" y="3581"/>
                <a:ext cx="1" cy="6"/>
              </a:xfrm>
              <a:custGeom>
                <a:avLst/>
                <a:gdLst>
                  <a:gd name="T0" fmla="*/ 0 w 1"/>
                  <a:gd name="T1" fmla="*/ 0 h 6"/>
                  <a:gd name="T2" fmla="*/ 0 w 1"/>
                  <a:gd name="T3" fmla="*/ 6 h 6"/>
                  <a:gd name="T4" fmla="*/ 0 w 1"/>
                  <a:gd name="T5" fmla="*/ 0 h 6"/>
                  <a:gd name="T6" fmla="*/ 0 60000 65536"/>
                  <a:gd name="T7" fmla="*/ 0 60000 65536"/>
                  <a:gd name="T8" fmla="*/ 0 60000 65536"/>
                  <a:gd name="T9" fmla="*/ 0 w 1"/>
                  <a:gd name="T10" fmla="*/ 0 h 6"/>
                  <a:gd name="T11" fmla="*/ 1 w 1"/>
                  <a:gd name="T12" fmla="*/ 6 h 6"/>
                </a:gdLst>
                <a:ahLst/>
                <a:cxnLst>
                  <a:cxn ang="T6">
                    <a:pos x="T0" y="T1"/>
                  </a:cxn>
                  <a:cxn ang="T7">
                    <a:pos x="T2" y="T3"/>
                  </a:cxn>
                  <a:cxn ang="T8">
                    <a:pos x="T4" y="T5"/>
                  </a:cxn>
                </a:cxnLst>
                <a:rect l="T9" t="T10" r="T11" b="T12"/>
                <a:pathLst>
                  <a:path w="1" h="6">
                    <a:moveTo>
                      <a:pt x="0" y="0"/>
                    </a:moveTo>
                    <a:lnTo>
                      <a:pt x="0" y="6"/>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12" name="Freeform 505"/>
              <p:cNvSpPr>
                <a:spLocks/>
              </p:cNvSpPr>
              <p:nvPr/>
            </p:nvSpPr>
            <p:spPr bwMode="auto">
              <a:xfrm>
                <a:off x="4709" y="3595"/>
                <a:ext cx="88" cy="41"/>
              </a:xfrm>
              <a:custGeom>
                <a:avLst/>
                <a:gdLst>
                  <a:gd name="T0" fmla="*/ 0 w 88"/>
                  <a:gd name="T1" fmla="*/ 0 h 41"/>
                  <a:gd name="T2" fmla="*/ 13 w 88"/>
                  <a:gd name="T3" fmla="*/ 13 h 41"/>
                  <a:gd name="T4" fmla="*/ 88 w 88"/>
                  <a:gd name="T5" fmla="*/ 13 h 41"/>
                  <a:gd name="T6" fmla="*/ 83 w 88"/>
                  <a:gd name="T7" fmla="*/ 19 h 41"/>
                  <a:gd name="T8" fmla="*/ 38 w 88"/>
                  <a:gd name="T9" fmla="*/ 19 h 41"/>
                  <a:gd name="T10" fmla="*/ 25 w 88"/>
                  <a:gd name="T11" fmla="*/ 27 h 41"/>
                  <a:gd name="T12" fmla="*/ 13 w 88"/>
                  <a:gd name="T13" fmla="*/ 27 h 41"/>
                  <a:gd name="T14" fmla="*/ 13 w 88"/>
                  <a:gd name="T15" fmla="*/ 41 h 41"/>
                  <a:gd name="T16" fmla="*/ 8 w 88"/>
                  <a:gd name="T17" fmla="*/ 13 h 41"/>
                  <a:gd name="T18" fmla="*/ 0 w 88"/>
                  <a:gd name="T19" fmla="*/ 0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8"/>
                  <a:gd name="T31" fmla="*/ 0 h 41"/>
                  <a:gd name="T32" fmla="*/ 88 w 88"/>
                  <a:gd name="T33" fmla="*/ 41 h 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8" h="41">
                    <a:moveTo>
                      <a:pt x="0" y="0"/>
                    </a:moveTo>
                    <a:lnTo>
                      <a:pt x="13" y="13"/>
                    </a:lnTo>
                    <a:lnTo>
                      <a:pt x="88" y="13"/>
                    </a:lnTo>
                    <a:lnTo>
                      <a:pt x="83" y="19"/>
                    </a:lnTo>
                    <a:lnTo>
                      <a:pt x="38" y="19"/>
                    </a:lnTo>
                    <a:lnTo>
                      <a:pt x="25" y="27"/>
                    </a:lnTo>
                    <a:lnTo>
                      <a:pt x="13" y="27"/>
                    </a:lnTo>
                    <a:lnTo>
                      <a:pt x="13" y="41"/>
                    </a:lnTo>
                    <a:lnTo>
                      <a:pt x="8" y="13"/>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13" name="Freeform 506"/>
              <p:cNvSpPr>
                <a:spLocks/>
              </p:cNvSpPr>
              <p:nvPr/>
            </p:nvSpPr>
            <p:spPr bwMode="auto">
              <a:xfrm>
                <a:off x="4709" y="3595"/>
                <a:ext cx="88" cy="41"/>
              </a:xfrm>
              <a:custGeom>
                <a:avLst/>
                <a:gdLst>
                  <a:gd name="T0" fmla="*/ 0 w 88"/>
                  <a:gd name="T1" fmla="*/ 0 h 41"/>
                  <a:gd name="T2" fmla="*/ 13 w 88"/>
                  <a:gd name="T3" fmla="*/ 13 h 41"/>
                  <a:gd name="T4" fmla="*/ 88 w 88"/>
                  <a:gd name="T5" fmla="*/ 13 h 41"/>
                  <a:gd name="T6" fmla="*/ 83 w 88"/>
                  <a:gd name="T7" fmla="*/ 19 h 41"/>
                  <a:gd name="T8" fmla="*/ 38 w 88"/>
                  <a:gd name="T9" fmla="*/ 19 h 41"/>
                  <a:gd name="T10" fmla="*/ 25 w 88"/>
                  <a:gd name="T11" fmla="*/ 27 h 41"/>
                  <a:gd name="T12" fmla="*/ 13 w 88"/>
                  <a:gd name="T13" fmla="*/ 27 h 41"/>
                  <a:gd name="T14" fmla="*/ 13 w 88"/>
                  <a:gd name="T15" fmla="*/ 41 h 41"/>
                  <a:gd name="T16" fmla="*/ 8 w 88"/>
                  <a:gd name="T17" fmla="*/ 13 h 41"/>
                  <a:gd name="T18" fmla="*/ 0 w 88"/>
                  <a:gd name="T19" fmla="*/ 0 h 4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8"/>
                  <a:gd name="T31" fmla="*/ 0 h 41"/>
                  <a:gd name="T32" fmla="*/ 88 w 88"/>
                  <a:gd name="T33" fmla="*/ 41 h 4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8" h="41">
                    <a:moveTo>
                      <a:pt x="0" y="0"/>
                    </a:moveTo>
                    <a:lnTo>
                      <a:pt x="13" y="13"/>
                    </a:lnTo>
                    <a:lnTo>
                      <a:pt x="88" y="13"/>
                    </a:lnTo>
                    <a:lnTo>
                      <a:pt x="83" y="19"/>
                    </a:lnTo>
                    <a:lnTo>
                      <a:pt x="38" y="19"/>
                    </a:lnTo>
                    <a:lnTo>
                      <a:pt x="25" y="27"/>
                    </a:lnTo>
                    <a:lnTo>
                      <a:pt x="13" y="27"/>
                    </a:lnTo>
                    <a:lnTo>
                      <a:pt x="13" y="41"/>
                    </a:lnTo>
                    <a:lnTo>
                      <a:pt x="8" y="13"/>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14" name="Freeform 507"/>
              <p:cNvSpPr>
                <a:spLocks/>
              </p:cNvSpPr>
              <p:nvPr/>
            </p:nvSpPr>
            <p:spPr bwMode="auto">
              <a:xfrm>
                <a:off x="4854" y="3595"/>
                <a:ext cx="588" cy="287"/>
              </a:xfrm>
              <a:custGeom>
                <a:avLst/>
                <a:gdLst>
                  <a:gd name="T0" fmla="*/ 358 w 588"/>
                  <a:gd name="T1" fmla="*/ 0 h 287"/>
                  <a:gd name="T2" fmla="*/ 413 w 588"/>
                  <a:gd name="T3" fmla="*/ 0 h 287"/>
                  <a:gd name="T4" fmla="*/ 470 w 588"/>
                  <a:gd name="T5" fmla="*/ 6 h 287"/>
                  <a:gd name="T6" fmla="*/ 550 w 588"/>
                  <a:gd name="T7" fmla="*/ 41 h 287"/>
                  <a:gd name="T8" fmla="*/ 583 w 588"/>
                  <a:gd name="T9" fmla="*/ 60 h 287"/>
                  <a:gd name="T10" fmla="*/ 588 w 588"/>
                  <a:gd name="T11" fmla="*/ 96 h 287"/>
                  <a:gd name="T12" fmla="*/ 533 w 588"/>
                  <a:gd name="T13" fmla="*/ 123 h 287"/>
                  <a:gd name="T14" fmla="*/ 520 w 588"/>
                  <a:gd name="T15" fmla="*/ 142 h 287"/>
                  <a:gd name="T16" fmla="*/ 520 w 588"/>
                  <a:gd name="T17" fmla="*/ 164 h 287"/>
                  <a:gd name="T18" fmla="*/ 525 w 588"/>
                  <a:gd name="T19" fmla="*/ 164 h 287"/>
                  <a:gd name="T20" fmla="*/ 545 w 588"/>
                  <a:gd name="T21" fmla="*/ 191 h 287"/>
                  <a:gd name="T22" fmla="*/ 545 w 588"/>
                  <a:gd name="T23" fmla="*/ 197 h 287"/>
                  <a:gd name="T24" fmla="*/ 525 w 588"/>
                  <a:gd name="T25" fmla="*/ 225 h 287"/>
                  <a:gd name="T26" fmla="*/ 525 w 588"/>
                  <a:gd name="T27" fmla="*/ 246 h 287"/>
                  <a:gd name="T28" fmla="*/ 520 w 588"/>
                  <a:gd name="T29" fmla="*/ 266 h 287"/>
                  <a:gd name="T30" fmla="*/ 488 w 588"/>
                  <a:gd name="T31" fmla="*/ 279 h 287"/>
                  <a:gd name="T32" fmla="*/ 470 w 588"/>
                  <a:gd name="T33" fmla="*/ 279 h 287"/>
                  <a:gd name="T34" fmla="*/ 450 w 588"/>
                  <a:gd name="T35" fmla="*/ 287 h 287"/>
                  <a:gd name="T36" fmla="*/ 270 w 588"/>
                  <a:gd name="T37" fmla="*/ 287 h 287"/>
                  <a:gd name="T38" fmla="*/ 245 w 588"/>
                  <a:gd name="T39" fmla="*/ 279 h 287"/>
                  <a:gd name="T40" fmla="*/ 157 w 588"/>
                  <a:gd name="T41" fmla="*/ 273 h 287"/>
                  <a:gd name="T42" fmla="*/ 95 w 588"/>
                  <a:gd name="T43" fmla="*/ 260 h 287"/>
                  <a:gd name="T44" fmla="*/ 88 w 588"/>
                  <a:gd name="T45" fmla="*/ 260 h 287"/>
                  <a:gd name="T46" fmla="*/ 70 w 588"/>
                  <a:gd name="T47" fmla="*/ 252 h 287"/>
                  <a:gd name="T48" fmla="*/ 13 w 588"/>
                  <a:gd name="T49" fmla="*/ 246 h 287"/>
                  <a:gd name="T50" fmla="*/ 0 w 588"/>
                  <a:gd name="T51" fmla="*/ 238 h 287"/>
                  <a:gd name="T52" fmla="*/ 50 w 588"/>
                  <a:gd name="T53" fmla="*/ 238 h 287"/>
                  <a:gd name="T54" fmla="*/ 125 w 588"/>
                  <a:gd name="T55" fmla="*/ 252 h 287"/>
                  <a:gd name="T56" fmla="*/ 150 w 588"/>
                  <a:gd name="T57" fmla="*/ 252 h 287"/>
                  <a:gd name="T58" fmla="*/ 157 w 588"/>
                  <a:gd name="T59" fmla="*/ 260 h 287"/>
                  <a:gd name="T60" fmla="*/ 307 w 588"/>
                  <a:gd name="T61" fmla="*/ 260 h 287"/>
                  <a:gd name="T62" fmla="*/ 313 w 588"/>
                  <a:gd name="T63" fmla="*/ 252 h 287"/>
                  <a:gd name="T64" fmla="*/ 358 w 588"/>
                  <a:gd name="T65" fmla="*/ 252 h 287"/>
                  <a:gd name="T66" fmla="*/ 408 w 588"/>
                  <a:gd name="T67" fmla="*/ 238 h 287"/>
                  <a:gd name="T68" fmla="*/ 420 w 588"/>
                  <a:gd name="T69" fmla="*/ 238 h 287"/>
                  <a:gd name="T70" fmla="*/ 463 w 588"/>
                  <a:gd name="T71" fmla="*/ 211 h 287"/>
                  <a:gd name="T72" fmla="*/ 463 w 588"/>
                  <a:gd name="T73" fmla="*/ 156 h 287"/>
                  <a:gd name="T74" fmla="*/ 470 w 588"/>
                  <a:gd name="T75" fmla="*/ 142 h 287"/>
                  <a:gd name="T76" fmla="*/ 470 w 588"/>
                  <a:gd name="T77" fmla="*/ 129 h 287"/>
                  <a:gd name="T78" fmla="*/ 508 w 588"/>
                  <a:gd name="T79" fmla="*/ 109 h 287"/>
                  <a:gd name="T80" fmla="*/ 513 w 588"/>
                  <a:gd name="T81" fmla="*/ 101 h 287"/>
                  <a:gd name="T82" fmla="*/ 520 w 588"/>
                  <a:gd name="T83" fmla="*/ 101 h 287"/>
                  <a:gd name="T84" fmla="*/ 520 w 588"/>
                  <a:gd name="T85" fmla="*/ 74 h 287"/>
                  <a:gd name="T86" fmla="*/ 488 w 588"/>
                  <a:gd name="T87" fmla="*/ 41 h 287"/>
                  <a:gd name="T88" fmla="*/ 450 w 588"/>
                  <a:gd name="T89" fmla="*/ 27 h 287"/>
                  <a:gd name="T90" fmla="*/ 450 w 588"/>
                  <a:gd name="T91" fmla="*/ 19 h 287"/>
                  <a:gd name="T92" fmla="*/ 408 w 588"/>
                  <a:gd name="T93" fmla="*/ 13 h 287"/>
                  <a:gd name="T94" fmla="*/ 388 w 588"/>
                  <a:gd name="T95" fmla="*/ 6 h 287"/>
                  <a:gd name="T96" fmla="*/ 358 w 588"/>
                  <a:gd name="T97" fmla="*/ 6 h 287"/>
                  <a:gd name="T98" fmla="*/ 358 w 588"/>
                  <a:gd name="T99" fmla="*/ 0 h 28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88"/>
                  <a:gd name="T151" fmla="*/ 0 h 287"/>
                  <a:gd name="T152" fmla="*/ 588 w 588"/>
                  <a:gd name="T153" fmla="*/ 287 h 28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88" h="287">
                    <a:moveTo>
                      <a:pt x="358" y="0"/>
                    </a:moveTo>
                    <a:lnTo>
                      <a:pt x="413" y="0"/>
                    </a:lnTo>
                    <a:lnTo>
                      <a:pt x="470" y="6"/>
                    </a:lnTo>
                    <a:lnTo>
                      <a:pt x="550" y="41"/>
                    </a:lnTo>
                    <a:lnTo>
                      <a:pt x="583" y="60"/>
                    </a:lnTo>
                    <a:lnTo>
                      <a:pt x="588" y="96"/>
                    </a:lnTo>
                    <a:lnTo>
                      <a:pt x="533" y="123"/>
                    </a:lnTo>
                    <a:lnTo>
                      <a:pt x="520" y="142"/>
                    </a:lnTo>
                    <a:lnTo>
                      <a:pt x="520" y="164"/>
                    </a:lnTo>
                    <a:lnTo>
                      <a:pt x="525" y="164"/>
                    </a:lnTo>
                    <a:lnTo>
                      <a:pt x="545" y="191"/>
                    </a:lnTo>
                    <a:lnTo>
                      <a:pt x="545" y="197"/>
                    </a:lnTo>
                    <a:lnTo>
                      <a:pt x="525" y="225"/>
                    </a:lnTo>
                    <a:lnTo>
                      <a:pt x="525" y="246"/>
                    </a:lnTo>
                    <a:lnTo>
                      <a:pt x="520" y="266"/>
                    </a:lnTo>
                    <a:lnTo>
                      <a:pt x="488" y="279"/>
                    </a:lnTo>
                    <a:lnTo>
                      <a:pt x="470" y="279"/>
                    </a:lnTo>
                    <a:lnTo>
                      <a:pt x="450" y="287"/>
                    </a:lnTo>
                    <a:lnTo>
                      <a:pt x="270" y="287"/>
                    </a:lnTo>
                    <a:lnTo>
                      <a:pt x="245" y="279"/>
                    </a:lnTo>
                    <a:lnTo>
                      <a:pt x="157" y="273"/>
                    </a:lnTo>
                    <a:lnTo>
                      <a:pt x="95" y="260"/>
                    </a:lnTo>
                    <a:lnTo>
                      <a:pt x="88" y="260"/>
                    </a:lnTo>
                    <a:lnTo>
                      <a:pt x="70" y="252"/>
                    </a:lnTo>
                    <a:lnTo>
                      <a:pt x="13" y="246"/>
                    </a:lnTo>
                    <a:lnTo>
                      <a:pt x="0" y="238"/>
                    </a:lnTo>
                    <a:lnTo>
                      <a:pt x="50" y="238"/>
                    </a:lnTo>
                    <a:lnTo>
                      <a:pt x="125" y="252"/>
                    </a:lnTo>
                    <a:lnTo>
                      <a:pt x="150" y="252"/>
                    </a:lnTo>
                    <a:lnTo>
                      <a:pt x="157" y="260"/>
                    </a:lnTo>
                    <a:lnTo>
                      <a:pt x="307" y="260"/>
                    </a:lnTo>
                    <a:lnTo>
                      <a:pt x="313" y="252"/>
                    </a:lnTo>
                    <a:lnTo>
                      <a:pt x="358" y="252"/>
                    </a:lnTo>
                    <a:lnTo>
                      <a:pt x="408" y="238"/>
                    </a:lnTo>
                    <a:lnTo>
                      <a:pt x="420" y="238"/>
                    </a:lnTo>
                    <a:lnTo>
                      <a:pt x="463" y="211"/>
                    </a:lnTo>
                    <a:lnTo>
                      <a:pt x="463" y="156"/>
                    </a:lnTo>
                    <a:lnTo>
                      <a:pt x="470" y="142"/>
                    </a:lnTo>
                    <a:lnTo>
                      <a:pt x="470" y="129"/>
                    </a:lnTo>
                    <a:lnTo>
                      <a:pt x="508" y="109"/>
                    </a:lnTo>
                    <a:lnTo>
                      <a:pt x="513" y="101"/>
                    </a:lnTo>
                    <a:lnTo>
                      <a:pt x="520" y="101"/>
                    </a:lnTo>
                    <a:lnTo>
                      <a:pt x="520" y="74"/>
                    </a:lnTo>
                    <a:lnTo>
                      <a:pt x="488" y="41"/>
                    </a:lnTo>
                    <a:lnTo>
                      <a:pt x="450" y="27"/>
                    </a:lnTo>
                    <a:lnTo>
                      <a:pt x="450" y="19"/>
                    </a:lnTo>
                    <a:lnTo>
                      <a:pt x="408" y="13"/>
                    </a:lnTo>
                    <a:lnTo>
                      <a:pt x="388" y="6"/>
                    </a:lnTo>
                    <a:lnTo>
                      <a:pt x="358" y="6"/>
                    </a:lnTo>
                    <a:lnTo>
                      <a:pt x="358"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15" name="Freeform 508"/>
              <p:cNvSpPr>
                <a:spLocks/>
              </p:cNvSpPr>
              <p:nvPr/>
            </p:nvSpPr>
            <p:spPr bwMode="auto">
              <a:xfrm>
                <a:off x="4854" y="3595"/>
                <a:ext cx="588" cy="287"/>
              </a:xfrm>
              <a:custGeom>
                <a:avLst/>
                <a:gdLst>
                  <a:gd name="T0" fmla="*/ 358 w 588"/>
                  <a:gd name="T1" fmla="*/ 0 h 287"/>
                  <a:gd name="T2" fmla="*/ 413 w 588"/>
                  <a:gd name="T3" fmla="*/ 0 h 287"/>
                  <a:gd name="T4" fmla="*/ 470 w 588"/>
                  <a:gd name="T5" fmla="*/ 6 h 287"/>
                  <a:gd name="T6" fmla="*/ 550 w 588"/>
                  <a:gd name="T7" fmla="*/ 41 h 287"/>
                  <a:gd name="T8" fmla="*/ 583 w 588"/>
                  <a:gd name="T9" fmla="*/ 60 h 287"/>
                  <a:gd name="T10" fmla="*/ 588 w 588"/>
                  <a:gd name="T11" fmla="*/ 96 h 287"/>
                  <a:gd name="T12" fmla="*/ 533 w 588"/>
                  <a:gd name="T13" fmla="*/ 123 h 287"/>
                  <a:gd name="T14" fmla="*/ 520 w 588"/>
                  <a:gd name="T15" fmla="*/ 142 h 287"/>
                  <a:gd name="T16" fmla="*/ 520 w 588"/>
                  <a:gd name="T17" fmla="*/ 164 h 287"/>
                  <a:gd name="T18" fmla="*/ 525 w 588"/>
                  <a:gd name="T19" fmla="*/ 164 h 287"/>
                  <a:gd name="T20" fmla="*/ 545 w 588"/>
                  <a:gd name="T21" fmla="*/ 191 h 287"/>
                  <a:gd name="T22" fmla="*/ 545 w 588"/>
                  <a:gd name="T23" fmla="*/ 197 h 287"/>
                  <a:gd name="T24" fmla="*/ 525 w 588"/>
                  <a:gd name="T25" fmla="*/ 225 h 287"/>
                  <a:gd name="T26" fmla="*/ 525 w 588"/>
                  <a:gd name="T27" fmla="*/ 246 h 287"/>
                  <a:gd name="T28" fmla="*/ 520 w 588"/>
                  <a:gd name="T29" fmla="*/ 266 h 287"/>
                  <a:gd name="T30" fmla="*/ 488 w 588"/>
                  <a:gd name="T31" fmla="*/ 279 h 287"/>
                  <a:gd name="T32" fmla="*/ 470 w 588"/>
                  <a:gd name="T33" fmla="*/ 279 h 287"/>
                  <a:gd name="T34" fmla="*/ 450 w 588"/>
                  <a:gd name="T35" fmla="*/ 287 h 287"/>
                  <a:gd name="T36" fmla="*/ 270 w 588"/>
                  <a:gd name="T37" fmla="*/ 287 h 287"/>
                  <a:gd name="T38" fmla="*/ 245 w 588"/>
                  <a:gd name="T39" fmla="*/ 279 h 287"/>
                  <a:gd name="T40" fmla="*/ 157 w 588"/>
                  <a:gd name="T41" fmla="*/ 273 h 287"/>
                  <a:gd name="T42" fmla="*/ 95 w 588"/>
                  <a:gd name="T43" fmla="*/ 260 h 287"/>
                  <a:gd name="T44" fmla="*/ 88 w 588"/>
                  <a:gd name="T45" fmla="*/ 260 h 287"/>
                  <a:gd name="T46" fmla="*/ 70 w 588"/>
                  <a:gd name="T47" fmla="*/ 252 h 287"/>
                  <a:gd name="T48" fmla="*/ 13 w 588"/>
                  <a:gd name="T49" fmla="*/ 246 h 287"/>
                  <a:gd name="T50" fmla="*/ 0 w 588"/>
                  <a:gd name="T51" fmla="*/ 238 h 287"/>
                  <a:gd name="T52" fmla="*/ 50 w 588"/>
                  <a:gd name="T53" fmla="*/ 238 h 287"/>
                  <a:gd name="T54" fmla="*/ 125 w 588"/>
                  <a:gd name="T55" fmla="*/ 252 h 287"/>
                  <a:gd name="T56" fmla="*/ 150 w 588"/>
                  <a:gd name="T57" fmla="*/ 252 h 287"/>
                  <a:gd name="T58" fmla="*/ 157 w 588"/>
                  <a:gd name="T59" fmla="*/ 260 h 287"/>
                  <a:gd name="T60" fmla="*/ 307 w 588"/>
                  <a:gd name="T61" fmla="*/ 260 h 287"/>
                  <a:gd name="T62" fmla="*/ 313 w 588"/>
                  <a:gd name="T63" fmla="*/ 252 h 287"/>
                  <a:gd name="T64" fmla="*/ 358 w 588"/>
                  <a:gd name="T65" fmla="*/ 252 h 287"/>
                  <a:gd name="T66" fmla="*/ 408 w 588"/>
                  <a:gd name="T67" fmla="*/ 238 h 287"/>
                  <a:gd name="T68" fmla="*/ 420 w 588"/>
                  <a:gd name="T69" fmla="*/ 238 h 287"/>
                  <a:gd name="T70" fmla="*/ 463 w 588"/>
                  <a:gd name="T71" fmla="*/ 211 h 287"/>
                  <a:gd name="T72" fmla="*/ 463 w 588"/>
                  <a:gd name="T73" fmla="*/ 156 h 287"/>
                  <a:gd name="T74" fmla="*/ 470 w 588"/>
                  <a:gd name="T75" fmla="*/ 142 h 287"/>
                  <a:gd name="T76" fmla="*/ 470 w 588"/>
                  <a:gd name="T77" fmla="*/ 129 h 287"/>
                  <a:gd name="T78" fmla="*/ 508 w 588"/>
                  <a:gd name="T79" fmla="*/ 109 h 287"/>
                  <a:gd name="T80" fmla="*/ 513 w 588"/>
                  <a:gd name="T81" fmla="*/ 101 h 287"/>
                  <a:gd name="T82" fmla="*/ 520 w 588"/>
                  <a:gd name="T83" fmla="*/ 101 h 287"/>
                  <a:gd name="T84" fmla="*/ 520 w 588"/>
                  <a:gd name="T85" fmla="*/ 74 h 287"/>
                  <a:gd name="T86" fmla="*/ 488 w 588"/>
                  <a:gd name="T87" fmla="*/ 41 h 287"/>
                  <a:gd name="T88" fmla="*/ 450 w 588"/>
                  <a:gd name="T89" fmla="*/ 27 h 287"/>
                  <a:gd name="T90" fmla="*/ 450 w 588"/>
                  <a:gd name="T91" fmla="*/ 19 h 287"/>
                  <a:gd name="T92" fmla="*/ 408 w 588"/>
                  <a:gd name="T93" fmla="*/ 13 h 287"/>
                  <a:gd name="T94" fmla="*/ 388 w 588"/>
                  <a:gd name="T95" fmla="*/ 6 h 287"/>
                  <a:gd name="T96" fmla="*/ 358 w 588"/>
                  <a:gd name="T97" fmla="*/ 6 h 287"/>
                  <a:gd name="T98" fmla="*/ 358 w 588"/>
                  <a:gd name="T99" fmla="*/ 0 h 28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88"/>
                  <a:gd name="T151" fmla="*/ 0 h 287"/>
                  <a:gd name="T152" fmla="*/ 588 w 588"/>
                  <a:gd name="T153" fmla="*/ 287 h 28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88" h="287">
                    <a:moveTo>
                      <a:pt x="358" y="0"/>
                    </a:moveTo>
                    <a:lnTo>
                      <a:pt x="413" y="0"/>
                    </a:lnTo>
                    <a:lnTo>
                      <a:pt x="470" y="6"/>
                    </a:lnTo>
                    <a:lnTo>
                      <a:pt x="550" y="41"/>
                    </a:lnTo>
                    <a:lnTo>
                      <a:pt x="583" y="60"/>
                    </a:lnTo>
                    <a:lnTo>
                      <a:pt x="588" y="96"/>
                    </a:lnTo>
                    <a:lnTo>
                      <a:pt x="533" y="123"/>
                    </a:lnTo>
                    <a:lnTo>
                      <a:pt x="520" y="142"/>
                    </a:lnTo>
                    <a:lnTo>
                      <a:pt x="520" y="164"/>
                    </a:lnTo>
                    <a:lnTo>
                      <a:pt x="525" y="164"/>
                    </a:lnTo>
                    <a:lnTo>
                      <a:pt x="545" y="191"/>
                    </a:lnTo>
                    <a:lnTo>
                      <a:pt x="545" y="197"/>
                    </a:lnTo>
                    <a:lnTo>
                      <a:pt x="525" y="225"/>
                    </a:lnTo>
                    <a:lnTo>
                      <a:pt x="525" y="246"/>
                    </a:lnTo>
                    <a:lnTo>
                      <a:pt x="520" y="266"/>
                    </a:lnTo>
                    <a:lnTo>
                      <a:pt x="488" y="279"/>
                    </a:lnTo>
                    <a:lnTo>
                      <a:pt x="470" y="279"/>
                    </a:lnTo>
                    <a:lnTo>
                      <a:pt x="450" y="287"/>
                    </a:lnTo>
                    <a:lnTo>
                      <a:pt x="270" y="287"/>
                    </a:lnTo>
                    <a:lnTo>
                      <a:pt x="245" y="279"/>
                    </a:lnTo>
                    <a:lnTo>
                      <a:pt x="157" y="273"/>
                    </a:lnTo>
                    <a:lnTo>
                      <a:pt x="95" y="260"/>
                    </a:lnTo>
                    <a:lnTo>
                      <a:pt x="88" y="260"/>
                    </a:lnTo>
                    <a:lnTo>
                      <a:pt x="70" y="252"/>
                    </a:lnTo>
                    <a:lnTo>
                      <a:pt x="13" y="246"/>
                    </a:lnTo>
                    <a:lnTo>
                      <a:pt x="0" y="238"/>
                    </a:lnTo>
                    <a:lnTo>
                      <a:pt x="50" y="238"/>
                    </a:lnTo>
                    <a:lnTo>
                      <a:pt x="125" y="252"/>
                    </a:lnTo>
                    <a:lnTo>
                      <a:pt x="150" y="252"/>
                    </a:lnTo>
                    <a:lnTo>
                      <a:pt x="157" y="260"/>
                    </a:lnTo>
                    <a:lnTo>
                      <a:pt x="307" y="260"/>
                    </a:lnTo>
                    <a:lnTo>
                      <a:pt x="313" y="252"/>
                    </a:lnTo>
                    <a:lnTo>
                      <a:pt x="358" y="252"/>
                    </a:lnTo>
                    <a:lnTo>
                      <a:pt x="408" y="238"/>
                    </a:lnTo>
                    <a:lnTo>
                      <a:pt x="420" y="238"/>
                    </a:lnTo>
                    <a:lnTo>
                      <a:pt x="463" y="211"/>
                    </a:lnTo>
                    <a:lnTo>
                      <a:pt x="463" y="156"/>
                    </a:lnTo>
                    <a:lnTo>
                      <a:pt x="470" y="142"/>
                    </a:lnTo>
                    <a:lnTo>
                      <a:pt x="470" y="129"/>
                    </a:lnTo>
                    <a:lnTo>
                      <a:pt x="508" y="109"/>
                    </a:lnTo>
                    <a:lnTo>
                      <a:pt x="513" y="101"/>
                    </a:lnTo>
                    <a:lnTo>
                      <a:pt x="520" y="101"/>
                    </a:lnTo>
                    <a:lnTo>
                      <a:pt x="520" y="74"/>
                    </a:lnTo>
                    <a:lnTo>
                      <a:pt x="488" y="41"/>
                    </a:lnTo>
                    <a:lnTo>
                      <a:pt x="450" y="27"/>
                    </a:lnTo>
                    <a:lnTo>
                      <a:pt x="450" y="19"/>
                    </a:lnTo>
                    <a:lnTo>
                      <a:pt x="408" y="13"/>
                    </a:lnTo>
                    <a:lnTo>
                      <a:pt x="388" y="6"/>
                    </a:lnTo>
                    <a:lnTo>
                      <a:pt x="358" y="6"/>
                    </a:lnTo>
                    <a:lnTo>
                      <a:pt x="358"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16" name="Freeform 509"/>
              <p:cNvSpPr>
                <a:spLocks/>
              </p:cNvSpPr>
              <p:nvPr/>
            </p:nvSpPr>
            <p:spPr bwMode="auto">
              <a:xfrm>
                <a:off x="4091" y="3628"/>
                <a:ext cx="106" cy="35"/>
              </a:xfrm>
              <a:custGeom>
                <a:avLst/>
                <a:gdLst>
                  <a:gd name="T0" fmla="*/ 50 w 106"/>
                  <a:gd name="T1" fmla="*/ 0 h 35"/>
                  <a:gd name="T2" fmla="*/ 106 w 106"/>
                  <a:gd name="T3" fmla="*/ 0 h 35"/>
                  <a:gd name="T4" fmla="*/ 88 w 106"/>
                  <a:gd name="T5" fmla="*/ 0 h 35"/>
                  <a:gd name="T6" fmla="*/ 31 w 106"/>
                  <a:gd name="T7" fmla="*/ 22 h 35"/>
                  <a:gd name="T8" fmla="*/ 13 w 106"/>
                  <a:gd name="T9" fmla="*/ 35 h 35"/>
                  <a:gd name="T10" fmla="*/ 0 w 106"/>
                  <a:gd name="T11" fmla="*/ 27 h 35"/>
                  <a:gd name="T12" fmla="*/ 0 w 106"/>
                  <a:gd name="T13" fmla="*/ 22 h 35"/>
                  <a:gd name="T14" fmla="*/ 50 w 106"/>
                  <a:gd name="T15" fmla="*/ 0 h 35"/>
                  <a:gd name="T16" fmla="*/ 0 60000 65536"/>
                  <a:gd name="T17" fmla="*/ 0 60000 65536"/>
                  <a:gd name="T18" fmla="*/ 0 60000 65536"/>
                  <a:gd name="T19" fmla="*/ 0 60000 65536"/>
                  <a:gd name="T20" fmla="*/ 0 60000 65536"/>
                  <a:gd name="T21" fmla="*/ 0 60000 65536"/>
                  <a:gd name="T22" fmla="*/ 0 60000 65536"/>
                  <a:gd name="T23" fmla="*/ 0 60000 65536"/>
                  <a:gd name="T24" fmla="*/ 0 w 106"/>
                  <a:gd name="T25" fmla="*/ 0 h 35"/>
                  <a:gd name="T26" fmla="*/ 106 w 106"/>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6" h="35">
                    <a:moveTo>
                      <a:pt x="50" y="0"/>
                    </a:moveTo>
                    <a:lnTo>
                      <a:pt x="106" y="0"/>
                    </a:lnTo>
                    <a:lnTo>
                      <a:pt x="88" y="0"/>
                    </a:lnTo>
                    <a:lnTo>
                      <a:pt x="31" y="22"/>
                    </a:lnTo>
                    <a:lnTo>
                      <a:pt x="13" y="35"/>
                    </a:lnTo>
                    <a:lnTo>
                      <a:pt x="0" y="27"/>
                    </a:lnTo>
                    <a:lnTo>
                      <a:pt x="0" y="22"/>
                    </a:lnTo>
                    <a:lnTo>
                      <a:pt x="5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17" name="Freeform 510"/>
              <p:cNvSpPr>
                <a:spLocks/>
              </p:cNvSpPr>
              <p:nvPr/>
            </p:nvSpPr>
            <p:spPr bwMode="auto">
              <a:xfrm>
                <a:off x="4091" y="3628"/>
                <a:ext cx="106" cy="35"/>
              </a:xfrm>
              <a:custGeom>
                <a:avLst/>
                <a:gdLst>
                  <a:gd name="T0" fmla="*/ 50 w 106"/>
                  <a:gd name="T1" fmla="*/ 0 h 35"/>
                  <a:gd name="T2" fmla="*/ 106 w 106"/>
                  <a:gd name="T3" fmla="*/ 0 h 35"/>
                  <a:gd name="T4" fmla="*/ 88 w 106"/>
                  <a:gd name="T5" fmla="*/ 0 h 35"/>
                  <a:gd name="T6" fmla="*/ 31 w 106"/>
                  <a:gd name="T7" fmla="*/ 22 h 35"/>
                  <a:gd name="T8" fmla="*/ 13 w 106"/>
                  <a:gd name="T9" fmla="*/ 35 h 35"/>
                  <a:gd name="T10" fmla="*/ 0 w 106"/>
                  <a:gd name="T11" fmla="*/ 27 h 35"/>
                  <a:gd name="T12" fmla="*/ 0 w 106"/>
                  <a:gd name="T13" fmla="*/ 22 h 35"/>
                  <a:gd name="T14" fmla="*/ 50 w 106"/>
                  <a:gd name="T15" fmla="*/ 0 h 35"/>
                  <a:gd name="T16" fmla="*/ 0 60000 65536"/>
                  <a:gd name="T17" fmla="*/ 0 60000 65536"/>
                  <a:gd name="T18" fmla="*/ 0 60000 65536"/>
                  <a:gd name="T19" fmla="*/ 0 60000 65536"/>
                  <a:gd name="T20" fmla="*/ 0 60000 65536"/>
                  <a:gd name="T21" fmla="*/ 0 60000 65536"/>
                  <a:gd name="T22" fmla="*/ 0 60000 65536"/>
                  <a:gd name="T23" fmla="*/ 0 60000 65536"/>
                  <a:gd name="T24" fmla="*/ 0 w 106"/>
                  <a:gd name="T25" fmla="*/ 0 h 35"/>
                  <a:gd name="T26" fmla="*/ 106 w 106"/>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6" h="35">
                    <a:moveTo>
                      <a:pt x="50" y="0"/>
                    </a:moveTo>
                    <a:lnTo>
                      <a:pt x="106" y="0"/>
                    </a:lnTo>
                    <a:lnTo>
                      <a:pt x="88" y="0"/>
                    </a:lnTo>
                    <a:lnTo>
                      <a:pt x="31" y="22"/>
                    </a:lnTo>
                    <a:lnTo>
                      <a:pt x="13" y="35"/>
                    </a:lnTo>
                    <a:lnTo>
                      <a:pt x="0" y="27"/>
                    </a:lnTo>
                    <a:lnTo>
                      <a:pt x="0" y="22"/>
                    </a:lnTo>
                    <a:lnTo>
                      <a:pt x="5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18" name="Freeform 511"/>
              <p:cNvSpPr>
                <a:spLocks/>
              </p:cNvSpPr>
              <p:nvPr/>
            </p:nvSpPr>
            <p:spPr bwMode="auto">
              <a:xfrm>
                <a:off x="4159" y="3636"/>
                <a:ext cx="658" cy="191"/>
              </a:xfrm>
              <a:custGeom>
                <a:avLst/>
                <a:gdLst>
                  <a:gd name="T0" fmla="*/ 238 w 658"/>
                  <a:gd name="T1" fmla="*/ 0 h 191"/>
                  <a:gd name="T2" fmla="*/ 238 w 658"/>
                  <a:gd name="T3" fmla="*/ 6 h 191"/>
                  <a:gd name="T4" fmla="*/ 220 w 658"/>
                  <a:gd name="T5" fmla="*/ 6 h 191"/>
                  <a:gd name="T6" fmla="*/ 150 w 658"/>
                  <a:gd name="T7" fmla="*/ 27 h 191"/>
                  <a:gd name="T8" fmla="*/ 82 w 658"/>
                  <a:gd name="T9" fmla="*/ 33 h 191"/>
                  <a:gd name="T10" fmla="*/ 70 w 658"/>
                  <a:gd name="T11" fmla="*/ 41 h 191"/>
                  <a:gd name="T12" fmla="*/ 57 w 658"/>
                  <a:gd name="T13" fmla="*/ 41 h 191"/>
                  <a:gd name="T14" fmla="*/ 38 w 658"/>
                  <a:gd name="T15" fmla="*/ 68 h 191"/>
                  <a:gd name="T16" fmla="*/ 63 w 658"/>
                  <a:gd name="T17" fmla="*/ 88 h 191"/>
                  <a:gd name="T18" fmla="*/ 132 w 658"/>
                  <a:gd name="T19" fmla="*/ 115 h 191"/>
                  <a:gd name="T20" fmla="*/ 170 w 658"/>
                  <a:gd name="T21" fmla="*/ 123 h 191"/>
                  <a:gd name="T22" fmla="*/ 225 w 658"/>
                  <a:gd name="T23" fmla="*/ 123 h 191"/>
                  <a:gd name="T24" fmla="*/ 238 w 658"/>
                  <a:gd name="T25" fmla="*/ 129 h 191"/>
                  <a:gd name="T26" fmla="*/ 270 w 658"/>
                  <a:gd name="T27" fmla="*/ 129 h 191"/>
                  <a:gd name="T28" fmla="*/ 300 w 658"/>
                  <a:gd name="T29" fmla="*/ 137 h 191"/>
                  <a:gd name="T30" fmla="*/ 558 w 658"/>
                  <a:gd name="T31" fmla="*/ 137 h 191"/>
                  <a:gd name="T32" fmla="*/ 570 w 658"/>
                  <a:gd name="T33" fmla="*/ 143 h 191"/>
                  <a:gd name="T34" fmla="*/ 588 w 658"/>
                  <a:gd name="T35" fmla="*/ 143 h 191"/>
                  <a:gd name="T36" fmla="*/ 620 w 658"/>
                  <a:gd name="T37" fmla="*/ 156 h 191"/>
                  <a:gd name="T38" fmla="*/ 658 w 658"/>
                  <a:gd name="T39" fmla="*/ 191 h 191"/>
                  <a:gd name="T40" fmla="*/ 608 w 658"/>
                  <a:gd name="T41" fmla="*/ 178 h 191"/>
                  <a:gd name="T42" fmla="*/ 595 w 658"/>
                  <a:gd name="T43" fmla="*/ 178 h 191"/>
                  <a:gd name="T44" fmla="*/ 583 w 658"/>
                  <a:gd name="T45" fmla="*/ 164 h 191"/>
                  <a:gd name="T46" fmla="*/ 483 w 658"/>
                  <a:gd name="T47" fmla="*/ 164 h 191"/>
                  <a:gd name="T48" fmla="*/ 313 w 658"/>
                  <a:gd name="T49" fmla="*/ 156 h 191"/>
                  <a:gd name="T50" fmla="*/ 300 w 658"/>
                  <a:gd name="T51" fmla="*/ 150 h 191"/>
                  <a:gd name="T52" fmla="*/ 250 w 658"/>
                  <a:gd name="T53" fmla="*/ 150 h 191"/>
                  <a:gd name="T54" fmla="*/ 182 w 658"/>
                  <a:gd name="T55" fmla="*/ 137 h 191"/>
                  <a:gd name="T56" fmla="*/ 145 w 658"/>
                  <a:gd name="T57" fmla="*/ 137 h 191"/>
                  <a:gd name="T58" fmla="*/ 88 w 658"/>
                  <a:gd name="T59" fmla="*/ 123 h 191"/>
                  <a:gd name="T60" fmla="*/ 20 w 658"/>
                  <a:gd name="T61" fmla="*/ 88 h 191"/>
                  <a:gd name="T62" fmla="*/ 0 w 658"/>
                  <a:gd name="T63" fmla="*/ 68 h 191"/>
                  <a:gd name="T64" fmla="*/ 7 w 658"/>
                  <a:gd name="T65" fmla="*/ 55 h 191"/>
                  <a:gd name="T66" fmla="*/ 25 w 658"/>
                  <a:gd name="T67" fmla="*/ 27 h 191"/>
                  <a:gd name="T68" fmla="*/ 120 w 658"/>
                  <a:gd name="T69" fmla="*/ 6 h 191"/>
                  <a:gd name="T70" fmla="*/ 232 w 658"/>
                  <a:gd name="T71" fmla="*/ 6 h 191"/>
                  <a:gd name="T72" fmla="*/ 238 w 658"/>
                  <a:gd name="T73" fmla="*/ 0 h 19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58"/>
                  <a:gd name="T112" fmla="*/ 0 h 191"/>
                  <a:gd name="T113" fmla="*/ 658 w 658"/>
                  <a:gd name="T114" fmla="*/ 191 h 19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58" h="191">
                    <a:moveTo>
                      <a:pt x="238" y="0"/>
                    </a:moveTo>
                    <a:lnTo>
                      <a:pt x="238" y="6"/>
                    </a:lnTo>
                    <a:lnTo>
                      <a:pt x="220" y="6"/>
                    </a:lnTo>
                    <a:lnTo>
                      <a:pt x="150" y="27"/>
                    </a:lnTo>
                    <a:lnTo>
                      <a:pt x="82" y="33"/>
                    </a:lnTo>
                    <a:lnTo>
                      <a:pt x="70" y="41"/>
                    </a:lnTo>
                    <a:lnTo>
                      <a:pt x="57" y="41"/>
                    </a:lnTo>
                    <a:lnTo>
                      <a:pt x="38" y="68"/>
                    </a:lnTo>
                    <a:lnTo>
                      <a:pt x="63" y="88"/>
                    </a:lnTo>
                    <a:lnTo>
                      <a:pt x="132" y="115"/>
                    </a:lnTo>
                    <a:lnTo>
                      <a:pt x="170" y="123"/>
                    </a:lnTo>
                    <a:lnTo>
                      <a:pt x="225" y="123"/>
                    </a:lnTo>
                    <a:lnTo>
                      <a:pt x="238" y="129"/>
                    </a:lnTo>
                    <a:lnTo>
                      <a:pt x="270" y="129"/>
                    </a:lnTo>
                    <a:lnTo>
                      <a:pt x="300" y="137"/>
                    </a:lnTo>
                    <a:lnTo>
                      <a:pt x="558" y="137"/>
                    </a:lnTo>
                    <a:lnTo>
                      <a:pt x="570" y="143"/>
                    </a:lnTo>
                    <a:lnTo>
                      <a:pt x="588" y="143"/>
                    </a:lnTo>
                    <a:lnTo>
                      <a:pt x="620" y="156"/>
                    </a:lnTo>
                    <a:lnTo>
                      <a:pt x="658" y="191"/>
                    </a:lnTo>
                    <a:lnTo>
                      <a:pt x="608" y="178"/>
                    </a:lnTo>
                    <a:lnTo>
                      <a:pt x="595" y="178"/>
                    </a:lnTo>
                    <a:lnTo>
                      <a:pt x="583" y="164"/>
                    </a:lnTo>
                    <a:lnTo>
                      <a:pt x="483" y="164"/>
                    </a:lnTo>
                    <a:lnTo>
                      <a:pt x="313" y="156"/>
                    </a:lnTo>
                    <a:lnTo>
                      <a:pt x="300" y="150"/>
                    </a:lnTo>
                    <a:lnTo>
                      <a:pt x="250" y="150"/>
                    </a:lnTo>
                    <a:lnTo>
                      <a:pt x="182" y="137"/>
                    </a:lnTo>
                    <a:lnTo>
                      <a:pt x="145" y="137"/>
                    </a:lnTo>
                    <a:lnTo>
                      <a:pt x="88" y="123"/>
                    </a:lnTo>
                    <a:lnTo>
                      <a:pt x="20" y="88"/>
                    </a:lnTo>
                    <a:lnTo>
                      <a:pt x="0" y="68"/>
                    </a:lnTo>
                    <a:lnTo>
                      <a:pt x="7" y="55"/>
                    </a:lnTo>
                    <a:lnTo>
                      <a:pt x="25" y="27"/>
                    </a:lnTo>
                    <a:lnTo>
                      <a:pt x="120" y="6"/>
                    </a:lnTo>
                    <a:lnTo>
                      <a:pt x="232" y="6"/>
                    </a:lnTo>
                    <a:lnTo>
                      <a:pt x="238"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19" name="Freeform 512"/>
              <p:cNvSpPr>
                <a:spLocks/>
              </p:cNvSpPr>
              <p:nvPr/>
            </p:nvSpPr>
            <p:spPr bwMode="auto">
              <a:xfrm>
                <a:off x="4159" y="3636"/>
                <a:ext cx="658" cy="191"/>
              </a:xfrm>
              <a:custGeom>
                <a:avLst/>
                <a:gdLst>
                  <a:gd name="T0" fmla="*/ 238 w 658"/>
                  <a:gd name="T1" fmla="*/ 0 h 191"/>
                  <a:gd name="T2" fmla="*/ 238 w 658"/>
                  <a:gd name="T3" fmla="*/ 6 h 191"/>
                  <a:gd name="T4" fmla="*/ 220 w 658"/>
                  <a:gd name="T5" fmla="*/ 6 h 191"/>
                  <a:gd name="T6" fmla="*/ 150 w 658"/>
                  <a:gd name="T7" fmla="*/ 27 h 191"/>
                  <a:gd name="T8" fmla="*/ 82 w 658"/>
                  <a:gd name="T9" fmla="*/ 33 h 191"/>
                  <a:gd name="T10" fmla="*/ 70 w 658"/>
                  <a:gd name="T11" fmla="*/ 41 h 191"/>
                  <a:gd name="T12" fmla="*/ 57 w 658"/>
                  <a:gd name="T13" fmla="*/ 41 h 191"/>
                  <a:gd name="T14" fmla="*/ 38 w 658"/>
                  <a:gd name="T15" fmla="*/ 68 h 191"/>
                  <a:gd name="T16" fmla="*/ 63 w 658"/>
                  <a:gd name="T17" fmla="*/ 88 h 191"/>
                  <a:gd name="T18" fmla="*/ 132 w 658"/>
                  <a:gd name="T19" fmla="*/ 115 h 191"/>
                  <a:gd name="T20" fmla="*/ 170 w 658"/>
                  <a:gd name="T21" fmla="*/ 123 h 191"/>
                  <a:gd name="T22" fmla="*/ 225 w 658"/>
                  <a:gd name="T23" fmla="*/ 123 h 191"/>
                  <a:gd name="T24" fmla="*/ 238 w 658"/>
                  <a:gd name="T25" fmla="*/ 129 h 191"/>
                  <a:gd name="T26" fmla="*/ 270 w 658"/>
                  <a:gd name="T27" fmla="*/ 129 h 191"/>
                  <a:gd name="T28" fmla="*/ 300 w 658"/>
                  <a:gd name="T29" fmla="*/ 137 h 191"/>
                  <a:gd name="T30" fmla="*/ 558 w 658"/>
                  <a:gd name="T31" fmla="*/ 137 h 191"/>
                  <a:gd name="T32" fmla="*/ 570 w 658"/>
                  <a:gd name="T33" fmla="*/ 143 h 191"/>
                  <a:gd name="T34" fmla="*/ 588 w 658"/>
                  <a:gd name="T35" fmla="*/ 143 h 191"/>
                  <a:gd name="T36" fmla="*/ 620 w 658"/>
                  <a:gd name="T37" fmla="*/ 156 h 191"/>
                  <a:gd name="T38" fmla="*/ 658 w 658"/>
                  <a:gd name="T39" fmla="*/ 191 h 191"/>
                  <a:gd name="T40" fmla="*/ 608 w 658"/>
                  <a:gd name="T41" fmla="*/ 178 h 191"/>
                  <a:gd name="T42" fmla="*/ 595 w 658"/>
                  <a:gd name="T43" fmla="*/ 178 h 191"/>
                  <a:gd name="T44" fmla="*/ 583 w 658"/>
                  <a:gd name="T45" fmla="*/ 164 h 191"/>
                  <a:gd name="T46" fmla="*/ 483 w 658"/>
                  <a:gd name="T47" fmla="*/ 164 h 191"/>
                  <a:gd name="T48" fmla="*/ 313 w 658"/>
                  <a:gd name="T49" fmla="*/ 156 h 191"/>
                  <a:gd name="T50" fmla="*/ 300 w 658"/>
                  <a:gd name="T51" fmla="*/ 150 h 191"/>
                  <a:gd name="T52" fmla="*/ 250 w 658"/>
                  <a:gd name="T53" fmla="*/ 150 h 191"/>
                  <a:gd name="T54" fmla="*/ 182 w 658"/>
                  <a:gd name="T55" fmla="*/ 137 h 191"/>
                  <a:gd name="T56" fmla="*/ 145 w 658"/>
                  <a:gd name="T57" fmla="*/ 137 h 191"/>
                  <a:gd name="T58" fmla="*/ 88 w 658"/>
                  <a:gd name="T59" fmla="*/ 123 h 191"/>
                  <a:gd name="T60" fmla="*/ 20 w 658"/>
                  <a:gd name="T61" fmla="*/ 88 h 191"/>
                  <a:gd name="T62" fmla="*/ 0 w 658"/>
                  <a:gd name="T63" fmla="*/ 68 h 191"/>
                  <a:gd name="T64" fmla="*/ 7 w 658"/>
                  <a:gd name="T65" fmla="*/ 55 h 191"/>
                  <a:gd name="T66" fmla="*/ 25 w 658"/>
                  <a:gd name="T67" fmla="*/ 27 h 191"/>
                  <a:gd name="T68" fmla="*/ 120 w 658"/>
                  <a:gd name="T69" fmla="*/ 6 h 191"/>
                  <a:gd name="T70" fmla="*/ 232 w 658"/>
                  <a:gd name="T71" fmla="*/ 6 h 191"/>
                  <a:gd name="T72" fmla="*/ 238 w 658"/>
                  <a:gd name="T73" fmla="*/ 0 h 19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58"/>
                  <a:gd name="T112" fmla="*/ 0 h 191"/>
                  <a:gd name="T113" fmla="*/ 658 w 658"/>
                  <a:gd name="T114" fmla="*/ 191 h 19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58" h="191">
                    <a:moveTo>
                      <a:pt x="238" y="0"/>
                    </a:moveTo>
                    <a:lnTo>
                      <a:pt x="238" y="6"/>
                    </a:lnTo>
                    <a:lnTo>
                      <a:pt x="220" y="6"/>
                    </a:lnTo>
                    <a:lnTo>
                      <a:pt x="150" y="27"/>
                    </a:lnTo>
                    <a:lnTo>
                      <a:pt x="82" y="33"/>
                    </a:lnTo>
                    <a:lnTo>
                      <a:pt x="70" y="41"/>
                    </a:lnTo>
                    <a:lnTo>
                      <a:pt x="57" y="41"/>
                    </a:lnTo>
                    <a:lnTo>
                      <a:pt x="38" y="68"/>
                    </a:lnTo>
                    <a:lnTo>
                      <a:pt x="63" y="88"/>
                    </a:lnTo>
                    <a:lnTo>
                      <a:pt x="132" y="115"/>
                    </a:lnTo>
                    <a:lnTo>
                      <a:pt x="170" y="123"/>
                    </a:lnTo>
                    <a:lnTo>
                      <a:pt x="225" y="123"/>
                    </a:lnTo>
                    <a:lnTo>
                      <a:pt x="238" y="129"/>
                    </a:lnTo>
                    <a:lnTo>
                      <a:pt x="270" y="129"/>
                    </a:lnTo>
                    <a:lnTo>
                      <a:pt x="300" y="137"/>
                    </a:lnTo>
                    <a:lnTo>
                      <a:pt x="558" y="137"/>
                    </a:lnTo>
                    <a:lnTo>
                      <a:pt x="570" y="143"/>
                    </a:lnTo>
                    <a:lnTo>
                      <a:pt x="588" y="143"/>
                    </a:lnTo>
                    <a:lnTo>
                      <a:pt x="620" y="156"/>
                    </a:lnTo>
                    <a:lnTo>
                      <a:pt x="658" y="191"/>
                    </a:lnTo>
                    <a:lnTo>
                      <a:pt x="608" y="178"/>
                    </a:lnTo>
                    <a:lnTo>
                      <a:pt x="595" y="178"/>
                    </a:lnTo>
                    <a:lnTo>
                      <a:pt x="583" y="164"/>
                    </a:lnTo>
                    <a:lnTo>
                      <a:pt x="483" y="164"/>
                    </a:lnTo>
                    <a:lnTo>
                      <a:pt x="313" y="156"/>
                    </a:lnTo>
                    <a:lnTo>
                      <a:pt x="300" y="150"/>
                    </a:lnTo>
                    <a:lnTo>
                      <a:pt x="250" y="150"/>
                    </a:lnTo>
                    <a:lnTo>
                      <a:pt x="182" y="137"/>
                    </a:lnTo>
                    <a:lnTo>
                      <a:pt x="145" y="137"/>
                    </a:lnTo>
                    <a:lnTo>
                      <a:pt x="88" y="123"/>
                    </a:lnTo>
                    <a:lnTo>
                      <a:pt x="20" y="88"/>
                    </a:lnTo>
                    <a:lnTo>
                      <a:pt x="0" y="68"/>
                    </a:lnTo>
                    <a:lnTo>
                      <a:pt x="7" y="55"/>
                    </a:lnTo>
                    <a:lnTo>
                      <a:pt x="25" y="27"/>
                    </a:lnTo>
                    <a:lnTo>
                      <a:pt x="120" y="6"/>
                    </a:lnTo>
                    <a:lnTo>
                      <a:pt x="232" y="6"/>
                    </a:lnTo>
                    <a:lnTo>
                      <a:pt x="238"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20" name="Freeform 513"/>
              <p:cNvSpPr>
                <a:spLocks/>
              </p:cNvSpPr>
              <p:nvPr/>
            </p:nvSpPr>
            <p:spPr bwMode="auto">
              <a:xfrm>
                <a:off x="4729" y="3650"/>
                <a:ext cx="1" cy="13"/>
              </a:xfrm>
              <a:custGeom>
                <a:avLst/>
                <a:gdLst>
                  <a:gd name="T0" fmla="*/ 0 w 1"/>
                  <a:gd name="T1" fmla="*/ 0 h 13"/>
                  <a:gd name="T2" fmla="*/ 0 w 1"/>
                  <a:gd name="T3" fmla="*/ 13 h 13"/>
                  <a:gd name="T4" fmla="*/ 0 w 1"/>
                  <a:gd name="T5" fmla="*/ 0 h 13"/>
                  <a:gd name="T6" fmla="*/ 0 60000 65536"/>
                  <a:gd name="T7" fmla="*/ 0 60000 65536"/>
                  <a:gd name="T8" fmla="*/ 0 60000 65536"/>
                  <a:gd name="T9" fmla="*/ 0 w 1"/>
                  <a:gd name="T10" fmla="*/ 0 h 13"/>
                  <a:gd name="T11" fmla="*/ 1 w 1"/>
                  <a:gd name="T12" fmla="*/ 13 h 13"/>
                </a:gdLst>
                <a:ahLst/>
                <a:cxnLst>
                  <a:cxn ang="T6">
                    <a:pos x="T0" y="T1"/>
                  </a:cxn>
                  <a:cxn ang="T7">
                    <a:pos x="T2" y="T3"/>
                  </a:cxn>
                  <a:cxn ang="T8">
                    <a:pos x="T4" y="T5"/>
                  </a:cxn>
                </a:cxnLst>
                <a:rect l="T9" t="T10" r="T11" b="T12"/>
                <a:pathLst>
                  <a:path w="1" h="13">
                    <a:moveTo>
                      <a:pt x="0" y="0"/>
                    </a:moveTo>
                    <a:lnTo>
                      <a:pt x="0" y="13"/>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21" name="Freeform 514"/>
              <p:cNvSpPr>
                <a:spLocks/>
              </p:cNvSpPr>
              <p:nvPr/>
            </p:nvSpPr>
            <p:spPr bwMode="auto">
              <a:xfrm>
                <a:off x="4729" y="3650"/>
                <a:ext cx="1" cy="13"/>
              </a:xfrm>
              <a:custGeom>
                <a:avLst/>
                <a:gdLst>
                  <a:gd name="T0" fmla="*/ 0 w 1"/>
                  <a:gd name="T1" fmla="*/ 0 h 13"/>
                  <a:gd name="T2" fmla="*/ 0 w 1"/>
                  <a:gd name="T3" fmla="*/ 13 h 13"/>
                  <a:gd name="T4" fmla="*/ 0 w 1"/>
                  <a:gd name="T5" fmla="*/ 0 h 13"/>
                  <a:gd name="T6" fmla="*/ 0 60000 65536"/>
                  <a:gd name="T7" fmla="*/ 0 60000 65536"/>
                  <a:gd name="T8" fmla="*/ 0 60000 65536"/>
                  <a:gd name="T9" fmla="*/ 0 w 1"/>
                  <a:gd name="T10" fmla="*/ 0 h 13"/>
                  <a:gd name="T11" fmla="*/ 1 w 1"/>
                  <a:gd name="T12" fmla="*/ 13 h 13"/>
                </a:gdLst>
                <a:ahLst/>
                <a:cxnLst>
                  <a:cxn ang="T6">
                    <a:pos x="T0" y="T1"/>
                  </a:cxn>
                  <a:cxn ang="T7">
                    <a:pos x="T2" y="T3"/>
                  </a:cxn>
                  <a:cxn ang="T8">
                    <a:pos x="T4" y="T5"/>
                  </a:cxn>
                </a:cxnLst>
                <a:rect l="T9" t="T10" r="T11" b="T12"/>
                <a:pathLst>
                  <a:path w="1" h="13">
                    <a:moveTo>
                      <a:pt x="0" y="0"/>
                    </a:moveTo>
                    <a:lnTo>
                      <a:pt x="0" y="13"/>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22" name="Freeform 515"/>
              <p:cNvSpPr>
                <a:spLocks/>
              </p:cNvSpPr>
              <p:nvPr/>
            </p:nvSpPr>
            <p:spPr bwMode="auto">
              <a:xfrm>
                <a:off x="5474" y="3669"/>
                <a:ext cx="88" cy="145"/>
              </a:xfrm>
              <a:custGeom>
                <a:avLst/>
                <a:gdLst>
                  <a:gd name="T0" fmla="*/ 0 w 88"/>
                  <a:gd name="T1" fmla="*/ 0 h 145"/>
                  <a:gd name="T2" fmla="*/ 38 w 88"/>
                  <a:gd name="T3" fmla="*/ 14 h 145"/>
                  <a:gd name="T4" fmla="*/ 75 w 88"/>
                  <a:gd name="T5" fmla="*/ 35 h 145"/>
                  <a:gd name="T6" fmla="*/ 88 w 88"/>
                  <a:gd name="T7" fmla="*/ 41 h 145"/>
                  <a:gd name="T8" fmla="*/ 88 w 88"/>
                  <a:gd name="T9" fmla="*/ 55 h 145"/>
                  <a:gd name="T10" fmla="*/ 63 w 88"/>
                  <a:gd name="T11" fmla="*/ 82 h 145"/>
                  <a:gd name="T12" fmla="*/ 56 w 88"/>
                  <a:gd name="T13" fmla="*/ 82 h 145"/>
                  <a:gd name="T14" fmla="*/ 43 w 88"/>
                  <a:gd name="T15" fmla="*/ 90 h 145"/>
                  <a:gd name="T16" fmla="*/ 38 w 88"/>
                  <a:gd name="T17" fmla="*/ 90 h 145"/>
                  <a:gd name="T18" fmla="*/ 38 w 88"/>
                  <a:gd name="T19" fmla="*/ 131 h 145"/>
                  <a:gd name="T20" fmla="*/ 25 w 88"/>
                  <a:gd name="T21" fmla="*/ 145 h 145"/>
                  <a:gd name="T22" fmla="*/ 0 w 88"/>
                  <a:gd name="T23" fmla="*/ 145 h 145"/>
                  <a:gd name="T24" fmla="*/ 6 w 88"/>
                  <a:gd name="T25" fmla="*/ 145 h 145"/>
                  <a:gd name="T26" fmla="*/ 25 w 88"/>
                  <a:gd name="T27" fmla="*/ 123 h 145"/>
                  <a:gd name="T28" fmla="*/ 25 w 88"/>
                  <a:gd name="T29" fmla="*/ 68 h 145"/>
                  <a:gd name="T30" fmla="*/ 38 w 88"/>
                  <a:gd name="T31" fmla="*/ 63 h 145"/>
                  <a:gd name="T32" fmla="*/ 43 w 88"/>
                  <a:gd name="T33" fmla="*/ 49 h 145"/>
                  <a:gd name="T34" fmla="*/ 38 w 88"/>
                  <a:gd name="T35" fmla="*/ 27 h 145"/>
                  <a:gd name="T36" fmla="*/ 25 w 88"/>
                  <a:gd name="T37" fmla="*/ 27 h 145"/>
                  <a:gd name="T38" fmla="*/ 0 w 88"/>
                  <a:gd name="T39" fmla="*/ 8 h 145"/>
                  <a:gd name="T40" fmla="*/ 0 w 88"/>
                  <a:gd name="T41" fmla="*/ 0 h 1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145"/>
                  <a:gd name="T65" fmla="*/ 88 w 88"/>
                  <a:gd name="T66" fmla="*/ 145 h 1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145">
                    <a:moveTo>
                      <a:pt x="0" y="0"/>
                    </a:moveTo>
                    <a:lnTo>
                      <a:pt x="38" y="14"/>
                    </a:lnTo>
                    <a:lnTo>
                      <a:pt x="75" y="35"/>
                    </a:lnTo>
                    <a:lnTo>
                      <a:pt x="88" y="41"/>
                    </a:lnTo>
                    <a:lnTo>
                      <a:pt x="88" y="55"/>
                    </a:lnTo>
                    <a:lnTo>
                      <a:pt x="63" y="82"/>
                    </a:lnTo>
                    <a:lnTo>
                      <a:pt x="56" y="82"/>
                    </a:lnTo>
                    <a:lnTo>
                      <a:pt x="43" y="90"/>
                    </a:lnTo>
                    <a:lnTo>
                      <a:pt x="38" y="90"/>
                    </a:lnTo>
                    <a:lnTo>
                      <a:pt x="38" y="131"/>
                    </a:lnTo>
                    <a:lnTo>
                      <a:pt x="25" y="145"/>
                    </a:lnTo>
                    <a:lnTo>
                      <a:pt x="0" y="145"/>
                    </a:lnTo>
                    <a:lnTo>
                      <a:pt x="6" y="145"/>
                    </a:lnTo>
                    <a:lnTo>
                      <a:pt x="25" y="123"/>
                    </a:lnTo>
                    <a:lnTo>
                      <a:pt x="25" y="68"/>
                    </a:lnTo>
                    <a:lnTo>
                      <a:pt x="38" y="63"/>
                    </a:lnTo>
                    <a:lnTo>
                      <a:pt x="43" y="49"/>
                    </a:lnTo>
                    <a:lnTo>
                      <a:pt x="38" y="27"/>
                    </a:lnTo>
                    <a:lnTo>
                      <a:pt x="25" y="27"/>
                    </a:lnTo>
                    <a:lnTo>
                      <a:pt x="0" y="8"/>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23" name="Freeform 516"/>
              <p:cNvSpPr>
                <a:spLocks/>
              </p:cNvSpPr>
              <p:nvPr/>
            </p:nvSpPr>
            <p:spPr bwMode="auto">
              <a:xfrm>
                <a:off x="5474" y="3669"/>
                <a:ext cx="88" cy="145"/>
              </a:xfrm>
              <a:custGeom>
                <a:avLst/>
                <a:gdLst>
                  <a:gd name="T0" fmla="*/ 0 w 88"/>
                  <a:gd name="T1" fmla="*/ 0 h 145"/>
                  <a:gd name="T2" fmla="*/ 38 w 88"/>
                  <a:gd name="T3" fmla="*/ 14 h 145"/>
                  <a:gd name="T4" fmla="*/ 75 w 88"/>
                  <a:gd name="T5" fmla="*/ 35 h 145"/>
                  <a:gd name="T6" fmla="*/ 88 w 88"/>
                  <a:gd name="T7" fmla="*/ 41 h 145"/>
                  <a:gd name="T8" fmla="*/ 88 w 88"/>
                  <a:gd name="T9" fmla="*/ 55 h 145"/>
                  <a:gd name="T10" fmla="*/ 63 w 88"/>
                  <a:gd name="T11" fmla="*/ 82 h 145"/>
                  <a:gd name="T12" fmla="*/ 56 w 88"/>
                  <a:gd name="T13" fmla="*/ 82 h 145"/>
                  <a:gd name="T14" fmla="*/ 43 w 88"/>
                  <a:gd name="T15" fmla="*/ 90 h 145"/>
                  <a:gd name="T16" fmla="*/ 38 w 88"/>
                  <a:gd name="T17" fmla="*/ 90 h 145"/>
                  <a:gd name="T18" fmla="*/ 38 w 88"/>
                  <a:gd name="T19" fmla="*/ 131 h 145"/>
                  <a:gd name="T20" fmla="*/ 25 w 88"/>
                  <a:gd name="T21" fmla="*/ 145 h 145"/>
                  <a:gd name="T22" fmla="*/ 0 w 88"/>
                  <a:gd name="T23" fmla="*/ 145 h 145"/>
                  <a:gd name="T24" fmla="*/ 6 w 88"/>
                  <a:gd name="T25" fmla="*/ 145 h 145"/>
                  <a:gd name="T26" fmla="*/ 25 w 88"/>
                  <a:gd name="T27" fmla="*/ 123 h 145"/>
                  <a:gd name="T28" fmla="*/ 25 w 88"/>
                  <a:gd name="T29" fmla="*/ 68 h 145"/>
                  <a:gd name="T30" fmla="*/ 38 w 88"/>
                  <a:gd name="T31" fmla="*/ 63 h 145"/>
                  <a:gd name="T32" fmla="*/ 43 w 88"/>
                  <a:gd name="T33" fmla="*/ 49 h 145"/>
                  <a:gd name="T34" fmla="*/ 38 w 88"/>
                  <a:gd name="T35" fmla="*/ 27 h 145"/>
                  <a:gd name="T36" fmla="*/ 25 w 88"/>
                  <a:gd name="T37" fmla="*/ 27 h 145"/>
                  <a:gd name="T38" fmla="*/ 0 w 88"/>
                  <a:gd name="T39" fmla="*/ 8 h 145"/>
                  <a:gd name="T40" fmla="*/ 0 w 88"/>
                  <a:gd name="T41" fmla="*/ 0 h 1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88"/>
                  <a:gd name="T64" fmla="*/ 0 h 145"/>
                  <a:gd name="T65" fmla="*/ 88 w 88"/>
                  <a:gd name="T66" fmla="*/ 145 h 14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88" h="145">
                    <a:moveTo>
                      <a:pt x="0" y="0"/>
                    </a:moveTo>
                    <a:lnTo>
                      <a:pt x="38" y="14"/>
                    </a:lnTo>
                    <a:lnTo>
                      <a:pt x="75" y="35"/>
                    </a:lnTo>
                    <a:lnTo>
                      <a:pt x="88" y="41"/>
                    </a:lnTo>
                    <a:lnTo>
                      <a:pt x="88" y="55"/>
                    </a:lnTo>
                    <a:lnTo>
                      <a:pt x="63" y="82"/>
                    </a:lnTo>
                    <a:lnTo>
                      <a:pt x="56" y="82"/>
                    </a:lnTo>
                    <a:lnTo>
                      <a:pt x="43" y="90"/>
                    </a:lnTo>
                    <a:lnTo>
                      <a:pt x="38" y="90"/>
                    </a:lnTo>
                    <a:lnTo>
                      <a:pt x="38" y="131"/>
                    </a:lnTo>
                    <a:lnTo>
                      <a:pt x="25" y="145"/>
                    </a:lnTo>
                    <a:lnTo>
                      <a:pt x="0" y="145"/>
                    </a:lnTo>
                    <a:lnTo>
                      <a:pt x="6" y="145"/>
                    </a:lnTo>
                    <a:lnTo>
                      <a:pt x="25" y="123"/>
                    </a:lnTo>
                    <a:lnTo>
                      <a:pt x="25" y="68"/>
                    </a:lnTo>
                    <a:lnTo>
                      <a:pt x="38" y="63"/>
                    </a:lnTo>
                    <a:lnTo>
                      <a:pt x="43" y="49"/>
                    </a:lnTo>
                    <a:lnTo>
                      <a:pt x="38" y="27"/>
                    </a:lnTo>
                    <a:lnTo>
                      <a:pt x="25" y="27"/>
                    </a:lnTo>
                    <a:lnTo>
                      <a:pt x="0" y="8"/>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24" name="Freeform 517"/>
              <p:cNvSpPr>
                <a:spLocks/>
              </p:cNvSpPr>
              <p:nvPr/>
            </p:nvSpPr>
            <p:spPr bwMode="auto">
              <a:xfrm>
                <a:off x="4109" y="3765"/>
                <a:ext cx="263" cy="90"/>
              </a:xfrm>
              <a:custGeom>
                <a:avLst/>
                <a:gdLst>
                  <a:gd name="T0" fmla="*/ 0 w 263"/>
                  <a:gd name="T1" fmla="*/ 0 h 90"/>
                  <a:gd name="T2" fmla="*/ 13 w 263"/>
                  <a:gd name="T3" fmla="*/ 8 h 90"/>
                  <a:gd name="T4" fmla="*/ 50 w 263"/>
                  <a:gd name="T5" fmla="*/ 14 h 90"/>
                  <a:gd name="T6" fmla="*/ 100 w 263"/>
                  <a:gd name="T7" fmla="*/ 27 h 90"/>
                  <a:gd name="T8" fmla="*/ 107 w 263"/>
                  <a:gd name="T9" fmla="*/ 27 h 90"/>
                  <a:gd name="T10" fmla="*/ 150 w 263"/>
                  <a:gd name="T11" fmla="*/ 49 h 90"/>
                  <a:gd name="T12" fmla="*/ 220 w 263"/>
                  <a:gd name="T13" fmla="*/ 76 h 90"/>
                  <a:gd name="T14" fmla="*/ 238 w 263"/>
                  <a:gd name="T15" fmla="*/ 76 h 90"/>
                  <a:gd name="T16" fmla="*/ 263 w 263"/>
                  <a:gd name="T17" fmla="*/ 82 h 90"/>
                  <a:gd name="T18" fmla="*/ 250 w 263"/>
                  <a:gd name="T19" fmla="*/ 82 h 90"/>
                  <a:gd name="T20" fmla="*/ 238 w 263"/>
                  <a:gd name="T21" fmla="*/ 90 h 90"/>
                  <a:gd name="T22" fmla="*/ 188 w 263"/>
                  <a:gd name="T23" fmla="*/ 82 h 90"/>
                  <a:gd name="T24" fmla="*/ 150 w 263"/>
                  <a:gd name="T25" fmla="*/ 68 h 90"/>
                  <a:gd name="T26" fmla="*/ 138 w 263"/>
                  <a:gd name="T27" fmla="*/ 68 h 90"/>
                  <a:gd name="T28" fmla="*/ 125 w 263"/>
                  <a:gd name="T29" fmla="*/ 62 h 90"/>
                  <a:gd name="T30" fmla="*/ 113 w 263"/>
                  <a:gd name="T31" fmla="*/ 62 h 90"/>
                  <a:gd name="T32" fmla="*/ 32 w 263"/>
                  <a:gd name="T33" fmla="*/ 27 h 90"/>
                  <a:gd name="T34" fmla="*/ 32 w 263"/>
                  <a:gd name="T35" fmla="*/ 21 h 90"/>
                  <a:gd name="T36" fmla="*/ 25 w 263"/>
                  <a:gd name="T37" fmla="*/ 21 h 90"/>
                  <a:gd name="T38" fmla="*/ 0 w 263"/>
                  <a:gd name="T39" fmla="*/ 0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3"/>
                  <a:gd name="T61" fmla="*/ 0 h 90"/>
                  <a:gd name="T62" fmla="*/ 263 w 263"/>
                  <a:gd name="T63" fmla="*/ 90 h 9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3" h="90">
                    <a:moveTo>
                      <a:pt x="0" y="0"/>
                    </a:moveTo>
                    <a:lnTo>
                      <a:pt x="13" y="8"/>
                    </a:lnTo>
                    <a:lnTo>
                      <a:pt x="50" y="14"/>
                    </a:lnTo>
                    <a:lnTo>
                      <a:pt x="100" y="27"/>
                    </a:lnTo>
                    <a:lnTo>
                      <a:pt x="107" y="27"/>
                    </a:lnTo>
                    <a:lnTo>
                      <a:pt x="150" y="49"/>
                    </a:lnTo>
                    <a:lnTo>
                      <a:pt x="220" y="76"/>
                    </a:lnTo>
                    <a:lnTo>
                      <a:pt x="238" y="76"/>
                    </a:lnTo>
                    <a:lnTo>
                      <a:pt x="263" y="82"/>
                    </a:lnTo>
                    <a:lnTo>
                      <a:pt x="250" y="82"/>
                    </a:lnTo>
                    <a:lnTo>
                      <a:pt x="238" y="90"/>
                    </a:lnTo>
                    <a:lnTo>
                      <a:pt x="188" y="82"/>
                    </a:lnTo>
                    <a:lnTo>
                      <a:pt x="150" y="68"/>
                    </a:lnTo>
                    <a:lnTo>
                      <a:pt x="138" y="68"/>
                    </a:lnTo>
                    <a:lnTo>
                      <a:pt x="125" y="62"/>
                    </a:lnTo>
                    <a:lnTo>
                      <a:pt x="113" y="62"/>
                    </a:lnTo>
                    <a:lnTo>
                      <a:pt x="32" y="27"/>
                    </a:lnTo>
                    <a:lnTo>
                      <a:pt x="32" y="21"/>
                    </a:lnTo>
                    <a:lnTo>
                      <a:pt x="25" y="21"/>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25" name="Freeform 518"/>
              <p:cNvSpPr>
                <a:spLocks/>
              </p:cNvSpPr>
              <p:nvPr/>
            </p:nvSpPr>
            <p:spPr bwMode="auto">
              <a:xfrm>
                <a:off x="4109" y="3765"/>
                <a:ext cx="263" cy="90"/>
              </a:xfrm>
              <a:custGeom>
                <a:avLst/>
                <a:gdLst>
                  <a:gd name="T0" fmla="*/ 0 w 263"/>
                  <a:gd name="T1" fmla="*/ 0 h 90"/>
                  <a:gd name="T2" fmla="*/ 13 w 263"/>
                  <a:gd name="T3" fmla="*/ 8 h 90"/>
                  <a:gd name="T4" fmla="*/ 50 w 263"/>
                  <a:gd name="T5" fmla="*/ 14 h 90"/>
                  <a:gd name="T6" fmla="*/ 100 w 263"/>
                  <a:gd name="T7" fmla="*/ 27 h 90"/>
                  <a:gd name="T8" fmla="*/ 107 w 263"/>
                  <a:gd name="T9" fmla="*/ 27 h 90"/>
                  <a:gd name="T10" fmla="*/ 150 w 263"/>
                  <a:gd name="T11" fmla="*/ 49 h 90"/>
                  <a:gd name="T12" fmla="*/ 220 w 263"/>
                  <a:gd name="T13" fmla="*/ 76 h 90"/>
                  <a:gd name="T14" fmla="*/ 238 w 263"/>
                  <a:gd name="T15" fmla="*/ 76 h 90"/>
                  <a:gd name="T16" fmla="*/ 263 w 263"/>
                  <a:gd name="T17" fmla="*/ 82 h 90"/>
                  <a:gd name="T18" fmla="*/ 250 w 263"/>
                  <a:gd name="T19" fmla="*/ 82 h 90"/>
                  <a:gd name="T20" fmla="*/ 238 w 263"/>
                  <a:gd name="T21" fmla="*/ 90 h 90"/>
                  <a:gd name="T22" fmla="*/ 188 w 263"/>
                  <a:gd name="T23" fmla="*/ 82 h 90"/>
                  <a:gd name="T24" fmla="*/ 150 w 263"/>
                  <a:gd name="T25" fmla="*/ 68 h 90"/>
                  <a:gd name="T26" fmla="*/ 138 w 263"/>
                  <a:gd name="T27" fmla="*/ 68 h 90"/>
                  <a:gd name="T28" fmla="*/ 125 w 263"/>
                  <a:gd name="T29" fmla="*/ 62 h 90"/>
                  <a:gd name="T30" fmla="*/ 113 w 263"/>
                  <a:gd name="T31" fmla="*/ 62 h 90"/>
                  <a:gd name="T32" fmla="*/ 32 w 263"/>
                  <a:gd name="T33" fmla="*/ 27 h 90"/>
                  <a:gd name="T34" fmla="*/ 32 w 263"/>
                  <a:gd name="T35" fmla="*/ 21 h 90"/>
                  <a:gd name="T36" fmla="*/ 25 w 263"/>
                  <a:gd name="T37" fmla="*/ 21 h 90"/>
                  <a:gd name="T38" fmla="*/ 0 w 263"/>
                  <a:gd name="T39" fmla="*/ 0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63"/>
                  <a:gd name="T61" fmla="*/ 0 h 90"/>
                  <a:gd name="T62" fmla="*/ 263 w 263"/>
                  <a:gd name="T63" fmla="*/ 90 h 9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63" h="90">
                    <a:moveTo>
                      <a:pt x="0" y="0"/>
                    </a:moveTo>
                    <a:lnTo>
                      <a:pt x="13" y="8"/>
                    </a:lnTo>
                    <a:lnTo>
                      <a:pt x="50" y="14"/>
                    </a:lnTo>
                    <a:lnTo>
                      <a:pt x="100" y="27"/>
                    </a:lnTo>
                    <a:lnTo>
                      <a:pt x="107" y="27"/>
                    </a:lnTo>
                    <a:lnTo>
                      <a:pt x="150" y="49"/>
                    </a:lnTo>
                    <a:lnTo>
                      <a:pt x="220" y="76"/>
                    </a:lnTo>
                    <a:lnTo>
                      <a:pt x="238" y="76"/>
                    </a:lnTo>
                    <a:lnTo>
                      <a:pt x="263" y="82"/>
                    </a:lnTo>
                    <a:lnTo>
                      <a:pt x="250" y="82"/>
                    </a:lnTo>
                    <a:lnTo>
                      <a:pt x="238" y="90"/>
                    </a:lnTo>
                    <a:lnTo>
                      <a:pt x="188" y="82"/>
                    </a:lnTo>
                    <a:lnTo>
                      <a:pt x="150" y="68"/>
                    </a:lnTo>
                    <a:lnTo>
                      <a:pt x="138" y="68"/>
                    </a:lnTo>
                    <a:lnTo>
                      <a:pt x="125" y="62"/>
                    </a:lnTo>
                    <a:lnTo>
                      <a:pt x="113" y="62"/>
                    </a:lnTo>
                    <a:lnTo>
                      <a:pt x="32" y="27"/>
                    </a:lnTo>
                    <a:lnTo>
                      <a:pt x="32" y="21"/>
                    </a:lnTo>
                    <a:lnTo>
                      <a:pt x="25" y="21"/>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26" name="Freeform 519"/>
              <p:cNvSpPr>
                <a:spLocks/>
              </p:cNvSpPr>
              <p:nvPr/>
            </p:nvSpPr>
            <p:spPr bwMode="auto">
              <a:xfrm>
                <a:off x="4097" y="3786"/>
                <a:ext cx="1" cy="6"/>
              </a:xfrm>
              <a:custGeom>
                <a:avLst/>
                <a:gdLst>
                  <a:gd name="T0" fmla="*/ 0 w 1"/>
                  <a:gd name="T1" fmla="*/ 0 h 6"/>
                  <a:gd name="T2" fmla="*/ 0 w 1"/>
                  <a:gd name="T3" fmla="*/ 6 h 6"/>
                  <a:gd name="T4" fmla="*/ 0 w 1"/>
                  <a:gd name="T5" fmla="*/ 0 h 6"/>
                  <a:gd name="T6" fmla="*/ 0 60000 65536"/>
                  <a:gd name="T7" fmla="*/ 0 60000 65536"/>
                  <a:gd name="T8" fmla="*/ 0 60000 65536"/>
                  <a:gd name="T9" fmla="*/ 0 w 1"/>
                  <a:gd name="T10" fmla="*/ 0 h 6"/>
                  <a:gd name="T11" fmla="*/ 1 w 1"/>
                  <a:gd name="T12" fmla="*/ 6 h 6"/>
                </a:gdLst>
                <a:ahLst/>
                <a:cxnLst>
                  <a:cxn ang="T6">
                    <a:pos x="T0" y="T1"/>
                  </a:cxn>
                  <a:cxn ang="T7">
                    <a:pos x="T2" y="T3"/>
                  </a:cxn>
                  <a:cxn ang="T8">
                    <a:pos x="T4" y="T5"/>
                  </a:cxn>
                </a:cxnLst>
                <a:rect l="T9" t="T10" r="T11" b="T12"/>
                <a:pathLst>
                  <a:path w="1" h="6">
                    <a:moveTo>
                      <a:pt x="0" y="0"/>
                    </a:moveTo>
                    <a:lnTo>
                      <a:pt x="0" y="6"/>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27" name="Freeform 520"/>
              <p:cNvSpPr>
                <a:spLocks/>
              </p:cNvSpPr>
              <p:nvPr/>
            </p:nvSpPr>
            <p:spPr bwMode="auto">
              <a:xfrm>
                <a:off x="4097" y="3786"/>
                <a:ext cx="1" cy="6"/>
              </a:xfrm>
              <a:custGeom>
                <a:avLst/>
                <a:gdLst>
                  <a:gd name="T0" fmla="*/ 0 w 1"/>
                  <a:gd name="T1" fmla="*/ 0 h 6"/>
                  <a:gd name="T2" fmla="*/ 0 w 1"/>
                  <a:gd name="T3" fmla="*/ 6 h 6"/>
                  <a:gd name="T4" fmla="*/ 0 w 1"/>
                  <a:gd name="T5" fmla="*/ 0 h 6"/>
                  <a:gd name="T6" fmla="*/ 0 60000 65536"/>
                  <a:gd name="T7" fmla="*/ 0 60000 65536"/>
                  <a:gd name="T8" fmla="*/ 0 60000 65536"/>
                  <a:gd name="T9" fmla="*/ 0 w 1"/>
                  <a:gd name="T10" fmla="*/ 0 h 6"/>
                  <a:gd name="T11" fmla="*/ 1 w 1"/>
                  <a:gd name="T12" fmla="*/ 6 h 6"/>
                </a:gdLst>
                <a:ahLst/>
                <a:cxnLst>
                  <a:cxn ang="T6">
                    <a:pos x="T0" y="T1"/>
                  </a:cxn>
                  <a:cxn ang="T7">
                    <a:pos x="T2" y="T3"/>
                  </a:cxn>
                  <a:cxn ang="T8">
                    <a:pos x="T4" y="T5"/>
                  </a:cxn>
                </a:cxnLst>
                <a:rect l="T9" t="T10" r="T11" b="T12"/>
                <a:pathLst>
                  <a:path w="1" h="6">
                    <a:moveTo>
                      <a:pt x="0" y="0"/>
                    </a:moveTo>
                    <a:lnTo>
                      <a:pt x="0" y="6"/>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28" name="Freeform 521"/>
              <p:cNvSpPr>
                <a:spLocks/>
              </p:cNvSpPr>
              <p:nvPr/>
            </p:nvSpPr>
            <p:spPr bwMode="auto">
              <a:xfrm>
                <a:off x="4104" y="3800"/>
                <a:ext cx="150" cy="47"/>
              </a:xfrm>
              <a:custGeom>
                <a:avLst/>
                <a:gdLst>
                  <a:gd name="T0" fmla="*/ 0 w 150"/>
                  <a:gd name="T1" fmla="*/ 0 h 47"/>
                  <a:gd name="T2" fmla="*/ 12 w 150"/>
                  <a:gd name="T3" fmla="*/ 14 h 47"/>
                  <a:gd name="T4" fmla="*/ 112 w 150"/>
                  <a:gd name="T5" fmla="*/ 41 h 47"/>
                  <a:gd name="T6" fmla="*/ 150 w 150"/>
                  <a:gd name="T7" fmla="*/ 41 h 47"/>
                  <a:gd name="T8" fmla="*/ 125 w 150"/>
                  <a:gd name="T9" fmla="*/ 41 h 47"/>
                  <a:gd name="T10" fmla="*/ 112 w 150"/>
                  <a:gd name="T11" fmla="*/ 47 h 47"/>
                  <a:gd name="T12" fmla="*/ 68 w 150"/>
                  <a:gd name="T13" fmla="*/ 41 h 47"/>
                  <a:gd name="T14" fmla="*/ 25 w 150"/>
                  <a:gd name="T15" fmla="*/ 41 h 47"/>
                  <a:gd name="T16" fmla="*/ 5 w 150"/>
                  <a:gd name="T17" fmla="*/ 33 h 47"/>
                  <a:gd name="T18" fmla="*/ 0 w 150"/>
                  <a:gd name="T19" fmla="*/ 14 h 47"/>
                  <a:gd name="T20" fmla="*/ 0 w 150"/>
                  <a:gd name="T21" fmla="*/ 0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0"/>
                  <a:gd name="T34" fmla="*/ 0 h 47"/>
                  <a:gd name="T35" fmla="*/ 150 w 150"/>
                  <a:gd name="T36" fmla="*/ 47 h 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0" h="47">
                    <a:moveTo>
                      <a:pt x="0" y="0"/>
                    </a:moveTo>
                    <a:lnTo>
                      <a:pt x="12" y="14"/>
                    </a:lnTo>
                    <a:lnTo>
                      <a:pt x="112" y="41"/>
                    </a:lnTo>
                    <a:lnTo>
                      <a:pt x="150" y="41"/>
                    </a:lnTo>
                    <a:lnTo>
                      <a:pt x="125" y="41"/>
                    </a:lnTo>
                    <a:lnTo>
                      <a:pt x="112" y="47"/>
                    </a:lnTo>
                    <a:lnTo>
                      <a:pt x="68" y="41"/>
                    </a:lnTo>
                    <a:lnTo>
                      <a:pt x="25" y="41"/>
                    </a:lnTo>
                    <a:lnTo>
                      <a:pt x="5" y="33"/>
                    </a:lnTo>
                    <a:lnTo>
                      <a:pt x="0" y="14"/>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29" name="Freeform 522"/>
              <p:cNvSpPr>
                <a:spLocks/>
              </p:cNvSpPr>
              <p:nvPr/>
            </p:nvSpPr>
            <p:spPr bwMode="auto">
              <a:xfrm>
                <a:off x="4104" y="3800"/>
                <a:ext cx="150" cy="47"/>
              </a:xfrm>
              <a:custGeom>
                <a:avLst/>
                <a:gdLst>
                  <a:gd name="T0" fmla="*/ 0 w 150"/>
                  <a:gd name="T1" fmla="*/ 0 h 47"/>
                  <a:gd name="T2" fmla="*/ 12 w 150"/>
                  <a:gd name="T3" fmla="*/ 14 h 47"/>
                  <a:gd name="T4" fmla="*/ 112 w 150"/>
                  <a:gd name="T5" fmla="*/ 41 h 47"/>
                  <a:gd name="T6" fmla="*/ 150 w 150"/>
                  <a:gd name="T7" fmla="*/ 41 h 47"/>
                  <a:gd name="T8" fmla="*/ 125 w 150"/>
                  <a:gd name="T9" fmla="*/ 41 h 47"/>
                  <a:gd name="T10" fmla="*/ 112 w 150"/>
                  <a:gd name="T11" fmla="*/ 47 h 47"/>
                  <a:gd name="T12" fmla="*/ 68 w 150"/>
                  <a:gd name="T13" fmla="*/ 41 h 47"/>
                  <a:gd name="T14" fmla="*/ 25 w 150"/>
                  <a:gd name="T15" fmla="*/ 41 h 47"/>
                  <a:gd name="T16" fmla="*/ 5 w 150"/>
                  <a:gd name="T17" fmla="*/ 33 h 47"/>
                  <a:gd name="T18" fmla="*/ 0 w 150"/>
                  <a:gd name="T19" fmla="*/ 14 h 47"/>
                  <a:gd name="T20" fmla="*/ 0 w 150"/>
                  <a:gd name="T21" fmla="*/ 0 h 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50"/>
                  <a:gd name="T34" fmla="*/ 0 h 47"/>
                  <a:gd name="T35" fmla="*/ 150 w 150"/>
                  <a:gd name="T36" fmla="*/ 47 h 4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50" h="47">
                    <a:moveTo>
                      <a:pt x="0" y="0"/>
                    </a:moveTo>
                    <a:lnTo>
                      <a:pt x="12" y="14"/>
                    </a:lnTo>
                    <a:lnTo>
                      <a:pt x="112" y="41"/>
                    </a:lnTo>
                    <a:lnTo>
                      <a:pt x="150" y="41"/>
                    </a:lnTo>
                    <a:lnTo>
                      <a:pt x="125" y="41"/>
                    </a:lnTo>
                    <a:lnTo>
                      <a:pt x="112" y="47"/>
                    </a:lnTo>
                    <a:lnTo>
                      <a:pt x="68" y="41"/>
                    </a:lnTo>
                    <a:lnTo>
                      <a:pt x="25" y="41"/>
                    </a:lnTo>
                    <a:lnTo>
                      <a:pt x="5" y="33"/>
                    </a:lnTo>
                    <a:lnTo>
                      <a:pt x="0" y="14"/>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30" name="Freeform 523"/>
              <p:cNvSpPr>
                <a:spLocks/>
              </p:cNvSpPr>
              <p:nvPr/>
            </p:nvSpPr>
            <p:spPr bwMode="auto">
              <a:xfrm>
                <a:off x="4316" y="3806"/>
                <a:ext cx="776" cy="137"/>
              </a:xfrm>
              <a:custGeom>
                <a:avLst/>
                <a:gdLst>
                  <a:gd name="T0" fmla="*/ 6 w 776"/>
                  <a:gd name="T1" fmla="*/ 0 h 137"/>
                  <a:gd name="T2" fmla="*/ 68 w 776"/>
                  <a:gd name="T3" fmla="*/ 0 h 137"/>
                  <a:gd name="T4" fmla="*/ 75 w 776"/>
                  <a:gd name="T5" fmla="*/ 8 h 137"/>
                  <a:gd name="T6" fmla="*/ 106 w 776"/>
                  <a:gd name="T7" fmla="*/ 8 h 137"/>
                  <a:gd name="T8" fmla="*/ 151 w 776"/>
                  <a:gd name="T9" fmla="*/ 21 h 137"/>
                  <a:gd name="T10" fmla="*/ 163 w 776"/>
                  <a:gd name="T11" fmla="*/ 27 h 137"/>
                  <a:gd name="T12" fmla="*/ 181 w 776"/>
                  <a:gd name="T13" fmla="*/ 27 h 137"/>
                  <a:gd name="T14" fmla="*/ 181 w 776"/>
                  <a:gd name="T15" fmla="*/ 35 h 137"/>
                  <a:gd name="T16" fmla="*/ 268 w 776"/>
                  <a:gd name="T17" fmla="*/ 35 h 137"/>
                  <a:gd name="T18" fmla="*/ 276 w 776"/>
                  <a:gd name="T19" fmla="*/ 27 h 137"/>
                  <a:gd name="T20" fmla="*/ 276 w 776"/>
                  <a:gd name="T21" fmla="*/ 35 h 137"/>
                  <a:gd name="T22" fmla="*/ 368 w 776"/>
                  <a:gd name="T23" fmla="*/ 35 h 137"/>
                  <a:gd name="T24" fmla="*/ 406 w 776"/>
                  <a:gd name="T25" fmla="*/ 41 h 137"/>
                  <a:gd name="T26" fmla="*/ 444 w 776"/>
                  <a:gd name="T27" fmla="*/ 41 h 137"/>
                  <a:gd name="T28" fmla="*/ 520 w 776"/>
                  <a:gd name="T29" fmla="*/ 62 h 137"/>
                  <a:gd name="T30" fmla="*/ 583 w 776"/>
                  <a:gd name="T31" fmla="*/ 90 h 137"/>
                  <a:gd name="T32" fmla="*/ 595 w 776"/>
                  <a:gd name="T33" fmla="*/ 90 h 137"/>
                  <a:gd name="T34" fmla="*/ 633 w 776"/>
                  <a:gd name="T35" fmla="*/ 104 h 137"/>
                  <a:gd name="T36" fmla="*/ 645 w 776"/>
                  <a:gd name="T37" fmla="*/ 104 h 137"/>
                  <a:gd name="T38" fmla="*/ 651 w 776"/>
                  <a:gd name="T39" fmla="*/ 109 h 137"/>
                  <a:gd name="T40" fmla="*/ 695 w 776"/>
                  <a:gd name="T41" fmla="*/ 117 h 137"/>
                  <a:gd name="T42" fmla="*/ 720 w 776"/>
                  <a:gd name="T43" fmla="*/ 123 h 137"/>
                  <a:gd name="T44" fmla="*/ 738 w 776"/>
                  <a:gd name="T45" fmla="*/ 123 h 137"/>
                  <a:gd name="T46" fmla="*/ 751 w 776"/>
                  <a:gd name="T47" fmla="*/ 131 h 137"/>
                  <a:gd name="T48" fmla="*/ 763 w 776"/>
                  <a:gd name="T49" fmla="*/ 123 h 137"/>
                  <a:gd name="T50" fmla="*/ 776 w 776"/>
                  <a:gd name="T51" fmla="*/ 123 h 137"/>
                  <a:gd name="T52" fmla="*/ 758 w 776"/>
                  <a:gd name="T53" fmla="*/ 123 h 137"/>
                  <a:gd name="T54" fmla="*/ 738 w 776"/>
                  <a:gd name="T55" fmla="*/ 131 h 137"/>
                  <a:gd name="T56" fmla="*/ 720 w 776"/>
                  <a:gd name="T57" fmla="*/ 131 h 137"/>
                  <a:gd name="T58" fmla="*/ 708 w 776"/>
                  <a:gd name="T59" fmla="*/ 137 h 137"/>
                  <a:gd name="T60" fmla="*/ 695 w 776"/>
                  <a:gd name="T61" fmla="*/ 131 h 137"/>
                  <a:gd name="T62" fmla="*/ 658 w 776"/>
                  <a:gd name="T63" fmla="*/ 131 h 137"/>
                  <a:gd name="T64" fmla="*/ 613 w 776"/>
                  <a:gd name="T65" fmla="*/ 117 h 137"/>
                  <a:gd name="T66" fmla="*/ 601 w 776"/>
                  <a:gd name="T67" fmla="*/ 117 h 137"/>
                  <a:gd name="T68" fmla="*/ 583 w 776"/>
                  <a:gd name="T69" fmla="*/ 104 h 137"/>
                  <a:gd name="T70" fmla="*/ 576 w 776"/>
                  <a:gd name="T71" fmla="*/ 104 h 137"/>
                  <a:gd name="T72" fmla="*/ 551 w 776"/>
                  <a:gd name="T73" fmla="*/ 96 h 137"/>
                  <a:gd name="T74" fmla="*/ 533 w 776"/>
                  <a:gd name="T75" fmla="*/ 96 h 137"/>
                  <a:gd name="T76" fmla="*/ 463 w 776"/>
                  <a:gd name="T77" fmla="*/ 68 h 137"/>
                  <a:gd name="T78" fmla="*/ 406 w 776"/>
                  <a:gd name="T79" fmla="*/ 68 h 137"/>
                  <a:gd name="T80" fmla="*/ 406 w 776"/>
                  <a:gd name="T81" fmla="*/ 62 h 137"/>
                  <a:gd name="T82" fmla="*/ 143 w 776"/>
                  <a:gd name="T83" fmla="*/ 62 h 137"/>
                  <a:gd name="T84" fmla="*/ 88 w 776"/>
                  <a:gd name="T85" fmla="*/ 27 h 137"/>
                  <a:gd name="T86" fmla="*/ 75 w 776"/>
                  <a:gd name="T87" fmla="*/ 27 h 137"/>
                  <a:gd name="T88" fmla="*/ 63 w 776"/>
                  <a:gd name="T89" fmla="*/ 21 h 137"/>
                  <a:gd name="T90" fmla="*/ 0 w 776"/>
                  <a:gd name="T91" fmla="*/ 0 h 137"/>
                  <a:gd name="T92" fmla="*/ 6 w 776"/>
                  <a:gd name="T93" fmla="*/ 0 h 13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76"/>
                  <a:gd name="T142" fmla="*/ 0 h 137"/>
                  <a:gd name="T143" fmla="*/ 776 w 776"/>
                  <a:gd name="T144" fmla="*/ 137 h 13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76" h="137">
                    <a:moveTo>
                      <a:pt x="6" y="0"/>
                    </a:moveTo>
                    <a:lnTo>
                      <a:pt x="68" y="0"/>
                    </a:lnTo>
                    <a:lnTo>
                      <a:pt x="75" y="8"/>
                    </a:lnTo>
                    <a:lnTo>
                      <a:pt x="106" y="8"/>
                    </a:lnTo>
                    <a:lnTo>
                      <a:pt x="151" y="21"/>
                    </a:lnTo>
                    <a:lnTo>
                      <a:pt x="163" y="27"/>
                    </a:lnTo>
                    <a:lnTo>
                      <a:pt x="181" y="27"/>
                    </a:lnTo>
                    <a:lnTo>
                      <a:pt x="181" y="35"/>
                    </a:lnTo>
                    <a:lnTo>
                      <a:pt x="268" y="35"/>
                    </a:lnTo>
                    <a:lnTo>
                      <a:pt x="276" y="27"/>
                    </a:lnTo>
                    <a:lnTo>
                      <a:pt x="276" y="35"/>
                    </a:lnTo>
                    <a:lnTo>
                      <a:pt x="368" y="35"/>
                    </a:lnTo>
                    <a:lnTo>
                      <a:pt x="406" y="41"/>
                    </a:lnTo>
                    <a:lnTo>
                      <a:pt x="444" y="41"/>
                    </a:lnTo>
                    <a:lnTo>
                      <a:pt x="520" y="62"/>
                    </a:lnTo>
                    <a:lnTo>
                      <a:pt x="583" y="90"/>
                    </a:lnTo>
                    <a:lnTo>
                      <a:pt x="595" y="90"/>
                    </a:lnTo>
                    <a:lnTo>
                      <a:pt x="633" y="104"/>
                    </a:lnTo>
                    <a:lnTo>
                      <a:pt x="645" y="104"/>
                    </a:lnTo>
                    <a:lnTo>
                      <a:pt x="651" y="109"/>
                    </a:lnTo>
                    <a:lnTo>
                      <a:pt x="695" y="117"/>
                    </a:lnTo>
                    <a:lnTo>
                      <a:pt x="720" y="123"/>
                    </a:lnTo>
                    <a:lnTo>
                      <a:pt x="738" y="123"/>
                    </a:lnTo>
                    <a:lnTo>
                      <a:pt x="751" y="131"/>
                    </a:lnTo>
                    <a:lnTo>
                      <a:pt x="763" y="123"/>
                    </a:lnTo>
                    <a:lnTo>
                      <a:pt x="776" y="123"/>
                    </a:lnTo>
                    <a:lnTo>
                      <a:pt x="758" y="123"/>
                    </a:lnTo>
                    <a:lnTo>
                      <a:pt x="738" y="131"/>
                    </a:lnTo>
                    <a:lnTo>
                      <a:pt x="720" y="131"/>
                    </a:lnTo>
                    <a:lnTo>
                      <a:pt x="708" y="137"/>
                    </a:lnTo>
                    <a:lnTo>
                      <a:pt x="695" y="131"/>
                    </a:lnTo>
                    <a:lnTo>
                      <a:pt x="658" y="131"/>
                    </a:lnTo>
                    <a:lnTo>
                      <a:pt x="613" y="117"/>
                    </a:lnTo>
                    <a:lnTo>
                      <a:pt x="601" y="117"/>
                    </a:lnTo>
                    <a:lnTo>
                      <a:pt x="583" y="104"/>
                    </a:lnTo>
                    <a:lnTo>
                      <a:pt x="576" y="104"/>
                    </a:lnTo>
                    <a:lnTo>
                      <a:pt x="551" y="96"/>
                    </a:lnTo>
                    <a:lnTo>
                      <a:pt x="533" y="96"/>
                    </a:lnTo>
                    <a:lnTo>
                      <a:pt x="463" y="68"/>
                    </a:lnTo>
                    <a:lnTo>
                      <a:pt x="406" y="68"/>
                    </a:lnTo>
                    <a:lnTo>
                      <a:pt x="406" y="62"/>
                    </a:lnTo>
                    <a:lnTo>
                      <a:pt x="143" y="62"/>
                    </a:lnTo>
                    <a:lnTo>
                      <a:pt x="88" y="27"/>
                    </a:lnTo>
                    <a:lnTo>
                      <a:pt x="75" y="27"/>
                    </a:lnTo>
                    <a:lnTo>
                      <a:pt x="63" y="21"/>
                    </a:lnTo>
                    <a:lnTo>
                      <a:pt x="0" y="0"/>
                    </a:lnTo>
                    <a:lnTo>
                      <a:pt x="6"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31" name="Freeform 524"/>
              <p:cNvSpPr>
                <a:spLocks/>
              </p:cNvSpPr>
              <p:nvPr/>
            </p:nvSpPr>
            <p:spPr bwMode="auto">
              <a:xfrm>
                <a:off x="4316" y="3806"/>
                <a:ext cx="776" cy="137"/>
              </a:xfrm>
              <a:custGeom>
                <a:avLst/>
                <a:gdLst>
                  <a:gd name="T0" fmla="*/ 6 w 776"/>
                  <a:gd name="T1" fmla="*/ 0 h 137"/>
                  <a:gd name="T2" fmla="*/ 68 w 776"/>
                  <a:gd name="T3" fmla="*/ 0 h 137"/>
                  <a:gd name="T4" fmla="*/ 75 w 776"/>
                  <a:gd name="T5" fmla="*/ 8 h 137"/>
                  <a:gd name="T6" fmla="*/ 106 w 776"/>
                  <a:gd name="T7" fmla="*/ 8 h 137"/>
                  <a:gd name="T8" fmla="*/ 151 w 776"/>
                  <a:gd name="T9" fmla="*/ 21 h 137"/>
                  <a:gd name="T10" fmla="*/ 163 w 776"/>
                  <a:gd name="T11" fmla="*/ 27 h 137"/>
                  <a:gd name="T12" fmla="*/ 181 w 776"/>
                  <a:gd name="T13" fmla="*/ 27 h 137"/>
                  <a:gd name="T14" fmla="*/ 181 w 776"/>
                  <a:gd name="T15" fmla="*/ 35 h 137"/>
                  <a:gd name="T16" fmla="*/ 268 w 776"/>
                  <a:gd name="T17" fmla="*/ 35 h 137"/>
                  <a:gd name="T18" fmla="*/ 276 w 776"/>
                  <a:gd name="T19" fmla="*/ 27 h 137"/>
                  <a:gd name="T20" fmla="*/ 276 w 776"/>
                  <a:gd name="T21" fmla="*/ 35 h 137"/>
                  <a:gd name="T22" fmla="*/ 368 w 776"/>
                  <a:gd name="T23" fmla="*/ 35 h 137"/>
                  <a:gd name="T24" fmla="*/ 406 w 776"/>
                  <a:gd name="T25" fmla="*/ 41 h 137"/>
                  <a:gd name="T26" fmla="*/ 444 w 776"/>
                  <a:gd name="T27" fmla="*/ 41 h 137"/>
                  <a:gd name="T28" fmla="*/ 520 w 776"/>
                  <a:gd name="T29" fmla="*/ 62 h 137"/>
                  <a:gd name="T30" fmla="*/ 583 w 776"/>
                  <a:gd name="T31" fmla="*/ 90 h 137"/>
                  <a:gd name="T32" fmla="*/ 595 w 776"/>
                  <a:gd name="T33" fmla="*/ 90 h 137"/>
                  <a:gd name="T34" fmla="*/ 633 w 776"/>
                  <a:gd name="T35" fmla="*/ 104 h 137"/>
                  <a:gd name="T36" fmla="*/ 645 w 776"/>
                  <a:gd name="T37" fmla="*/ 104 h 137"/>
                  <a:gd name="T38" fmla="*/ 651 w 776"/>
                  <a:gd name="T39" fmla="*/ 109 h 137"/>
                  <a:gd name="T40" fmla="*/ 695 w 776"/>
                  <a:gd name="T41" fmla="*/ 117 h 137"/>
                  <a:gd name="T42" fmla="*/ 720 w 776"/>
                  <a:gd name="T43" fmla="*/ 123 h 137"/>
                  <a:gd name="T44" fmla="*/ 738 w 776"/>
                  <a:gd name="T45" fmla="*/ 123 h 137"/>
                  <a:gd name="T46" fmla="*/ 751 w 776"/>
                  <a:gd name="T47" fmla="*/ 131 h 137"/>
                  <a:gd name="T48" fmla="*/ 763 w 776"/>
                  <a:gd name="T49" fmla="*/ 123 h 137"/>
                  <a:gd name="T50" fmla="*/ 776 w 776"/>
                  <a:gd name="T51" fmla="*/ 123 h 137"/>
                  <a:gd name="T52" fmla="*/ 758 w 776"/>
                  <a:gd name="T53" fmla="*/ 123 h 137"/>
                  <a:gd name="T54" fmla="*/ 738 w 776"/>
                  <a:gd name="T55" fmla="*/ 131 h 137"/>
                  <a:gd name="T56" fmla="*/ 720 w 776"/>
                  <a:gd name="T57" fmla="*/ 131 h 137"/>
                  <a:gd name="T58" fmla="*/ 708 w 776"/>
                  <a:gd name="T59" fmla="*/ 137 h 137"/>
                  <a:gd name="T60" fmla="*/ 695 w 776"/>
                  <a:gd name="T61" fmla="*/ 131 h 137"/>
                  <a:gd name="T62" fmla="*/ 658 w 776"/>
                  <a:gd name="T63" fmla="*/ 131 h 137"/>
                  <a:gd name="T64" fmla="*/ 613 w 776"/>
                  <a:gd name="T65" fmla="*/ 117 h 137"/>
                  <a:gd name="T66" fmla="*/ 601 w 776"/>
                  <a:gd name="T67" fmla="*/ 117 h 137"/>
                  <a:gd name="T68" fmla="*/ 583 w 776"/>
                  <a:gd name="T69" fmla="*/ 104 h 137"/>
                  <a:gd name="T70" fmla="*/ 576 w 776"/>
                  <a:gd name="T71" fmla="*/ 104 h 137"/>
                  <a:gd name="T72" fmla="*/ 551 w 776"/>
                  <a:gd name="T73" fmla="*/ 96 h 137"/>
                  <a:gd name="T74" fmla="*/ 533 w 776"/>
                  <a:gd name="T75" fmla="*/ 96 h 137"/>
                  <a:gd name="T76" fmla="*/ 463 w 776"/>
                  <a:gd name="T77" fmla="*/ 68 h 137"/>
                  <a:gd name="T78" fmla="*/ 406 w 776"/>
                  <a:gd name="T79" fmla="*/ 68 h 137"/>
                  <a:gd name="T80" fmla="*/ 406 w 776"/>
                  <a:gd name="T81" fmla="*/ 62 h 137"/>
                  <a:gd name="T82" fmla="*/ 143 w 776"/>
                  <a:gd name="T83" fmla="*/ 62 h 137"/>
                  <a:gd name="T84" fmla="*/ 88 w 776"/>
                  <a:gd name="T85" fmla="*/ 27 h 137"/>
                  <a:gd name="T86" fmla="*/ 75 w 776"/>
                  <a:gd name="T87" fmla="*/ 27 h 137"/>
                  <a:gd name="T88" fmla="*/ 63 w 776"/>
                  <a:gd name="T89" fmla="*/ 21 h 137"/>
                  <a:gd name="T90" fmla="*/ 0 w 776"/>
                  <a:gd name="T91" fmla="*/ 0 h 137"/>
                  <a:gd name="T92" fmla="*/ 6 w 776"/>
                  <a:gd name="T93" fmla="*/ 0 h 13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76"/>
                  <a:gd name="T142" fmla="*/ 0 h 137"/>
                  <a:gd name="T143" fmla="*/ 776 w 776"/>
                  <a:gd name="T144" fmla="*/ 137 h 13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76" h="137">
                    <a:moveTo>
                      <a:pt x="6" y="0"/>
                    </a:moveTo>
                    <a:lnTo>
                      <a:pt x="68" y="0"/>
                    </a:lnTo>
                    <a:lnTo>
                      <a:pt x="75" y="8"/>
                    </a:lnTo>
                    <a:lnTo>
                      <a:pt x="106" y="8"/>
                    </a:lnTo>
                    <a:lnTo>
                      <a:pt x="151" y="21"/>
                    </a:lnTo>
                    <a:lnTo>
                      <a:pt x="163" y="27"/>
                    </a:lnTo>
                    <a:lnTo>
                      <a:pt x="181" y="27"/>
                    </a:lnTo>
                    <a:lnTo>
                      <a:pt x="181" y="35"/>
                    </a:lnTo>
                    <a:lnTo>
                      <a:pt x="268" y="35"/>
                    </a:lnTo>
                    <a:lnTo>
                      <a:pt x="276" y="27"/>
                    </a:lnTo>
                    <a:lnTo>
                      <a:pt x="276" y="35"/>
                    </a:lnTo>
                    <a:lnTo>
                      <a:pt x="368" y="35"/>
                    </a:lnTo>
                    <a:lnTo>
                      <a:pt x="406" y="41"/>
                    </a:lnTo>
                    <a:lnTo>
                      <a:pt x="444" y="41"/>
                    </a:lnTo>
                    <a:lnTo>
                      <a:pt x="520" y="62"/>
                    </a:lnTo>
                    <a:lnTo>
                      <a:pt x="583" y="90"/>
                    </a:lnTo>
                    <a:lnTo>
                      <a:pt x="595" y="90"/>
                    </a:lnTo>
                    <a:lnTo>
                      <a:pt x="633" y="104"/>
                    </a:lnTo>
                    <a:lnTo>
                      <a:pt x="645" y="104"/>
                    </a:lnTo>
                    <a:lnTo>
                      <a:pt x="651" y="109"/>
                    </a:lnTo>
                    <a:lnTo>
                      <a:pt x="695" y="117"/>
                    </a:lnTo>
                    <a:lnTo>
                      <a:pt x="720" y="123"/>
                    </a:lnTo>
                    <a:lnTo>
                      <a:pt x="738" y="123"/>
                    </a:lnTo>
                    <a:lnTo>
                      <a:pt x="751" y="131"/>
                    </a:lnTo>
                    <a:lnTo>
                      <a:pt x="763" y="123"/>
                    </a:lnTo>
                    <a:lnTo>
                      <a:pt x="776" y="123"/>
                    </a:lnTo>
                    <a:lnTo>
                      <a:pt x="758" y="123"/>
                    </a:lnTo>
                    <a:lnTo>
                      <a:pt x="738" y="131"/>
                    </a:lnTo>
                    <a:lnTo>
                      <a:pt x="720" y="131"/>
                    </a:lnTo>
                    <a:lnTo>
                      <a:pt x="708" y="137"/>
                    </a:lnTo>
                    <a:lnTo>
                      <a:pt x="695" y="131"/>
                    </a:lnTo>
                    <a:lnTo>
                      <a:pt x="658" y="131"/>
                    </a:lnTo>
                    <a:lnTo>
                      <a:pt x="613" y="117"/>
                    </a:lnTo>
                    <a:lnTo>
                      <a:pt x="601" y="117"/>
                    </a:lnTo>
                    <a:lnTo>
                      <a:pt x="583" y="104"/>
                    </a:lnTo>
                    <a:lnTo>
                      <a:pt x="576" y="104"/>
                    </a:lnTo>
                    <a:lnTo>
                      <a:pt x="551" y="96"/>
                    </a:lnTo>
                    <a:lnTo>
                      <a:pt x="533" y="96"/>
                    </a:lnTo>
                    <a:lnTo>
                      <a:pt x="463" y="68"/>
                    </a:lnTo>
                    <a:lnTo>
                      <a:pt x="406" y="68"/>
                    </a:lnTo>
                    <a:lnTo>
                      <a:pt x="406" y="62"/>
                    </a:lnTo>
                    <a:lnTo>
                      <a:pt x="143" y="62"/>
                    </a:lnTo>
                    <a:lnTo>
                      <a:pt x="88" y="27"/>
                    </a:lnTo>
                    <a:lnTo>
                      <a:pt x="75" y="27"/>
                    </a:lnTo>
                    <a:lnTo>
                      <a:pt x="63" y="21"/>
                    </a:lnTo>
                    <a:lnTo>
                      <a:pt x="0" y="0"/>
                    </a:lnTo>
                    <a:lnTo>
                      <a:pt x="6"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32" name="Freeform 525"/>
              <p:cNvSpPr>
                <a:spLocks/>
              </p:cNvSpPr>
              <p:nvPr/>
            </p:nvSpPr>
            <p:spPr bwMode="auto">
              <a:xfrm>
                <a:off x="4849" y="3833"/>
                <a:ext cx="5" cy="1"/>
              </a:xfrm>
              <a:custGeom>
                <a:avLst/>
                <a:gdLst>
                  <a:gd name="T0" fmla="*/ 0 w 5"/>
                  <a:gd name="T1" fmla="*/ 0 h 1"/>
                  <a:gd name="T2" fmla="*/ 5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33" name="Freeform 526"/>
              <p:cNvSpPr>
                <a:spLocks/>
              </p:cNvSpPr>
              <p:nvPr/>
            </p:nvSpPr>
            <p:spPr bwMode="auto">
              <a:xfrm>
                <a:off x="4849" y="3833"/>
                <a:ext cx="5" cy="1"/>
              </a:xfrm>
              <a:custGeom>
                <a:avLst/>
                <a:gdLst>
                  <a:gd name="T0" fmla="*/ 0 w 5"/>
                  <a:gd name="T1" fmla="*/ 0 h 1"/>
                  <a:gd name="T2" fmla="*/ 5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34" name="Freeform 527"/>
              <p:cNvSpPr>
                <a:spLocks/>
              </p:cNvSpPr>
              <p:nvPr/>
            </p:nvSpPr>
            <p:spPr bwMode="auto">
              <a:xfrm>
                <a:off x="4091" y="3628"/>
                <a:ext cx="106" cy="35"/>
              </a:xfrm>
              <a:custGeom>
                <a:avLst/>
                <a:gdLst>
                  <a:gd name="T0" fmla="*/ 0 w 106"/>
                  <a:gd name="T1" fmla="*/ 22 h 35"/>
                  <a:gd name="T2" fmla="*/ 38 w 106"/>
                  <a:gd name="T3" fmla="*/ 0 h 35"/>
                  <a:gd name="T4" fmla="*/ 106 w 106"/>
                  <a:gd name="T5" fmla="*/ 0 h 35"/>
                  <a:gd name="T6" fmla="*/ 88 w 106"/>
                  <a:gd name="T7" fmla="*/ 0 h 35"/>
                  <a:gd name="T8" fmla="*/ 31 w 106"/>
                  <a:gd name="T9" fmla="*/ 22 h 35"/>
                  <a:gd name="T10" fmla="*/ 13 w 106"/>
                  <a:gd name="T11" fmla="*/ 35 h 35"/>
                  <a:gd name="T12" fmla="*/ 0 w 106"/>
                  <a:gd name="T13" fmla="*/ 27 h 35"/>
                  <a:gd name="T14" fmla="*/ 0 w 106"/>
                  <a:gd name="T15" fmla="*/ 22 h 35"/>
                  <a:gd name="T16" fmla="*/ 0 60000 65536"/>
                  <a:gd name="T17" fmla="*/ 0 60000 65536"/>
                  <a:gd name="T18" fmla="*/ 0 60000 65536"/>
                  <a:gd name="T19" fmla="*/ 0 60000 65536"/>
                  <a:gd name="T20" fmla="*/ 0 60000 65536"/>
                  <a:gd name="T21" fmla="*/ 0 60000 65536"/>
                  <a:gd name="T22" fmla="*/ 0 60000 65536"/>
                  <a:gd name="T23" fmla="*/ 0 60000 65536"/>
                  <a:gd name="T24" fmla="*/ 0 w 106"/>
                  <a:gd name="T25" fmla="*/ 0 h 35"/>
                  <a:gd name="T26" fmla="*/ 106 w 106"/>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6" h="35">
                    <a:moveTo>
                      <a:pt x="0" y="22"/>
                    </a:moveTo>
                    <a:lnTo>
                      <a:pt x="38" y="0"/>
                    </a:lnTo>
                    <a:lnTo>
                      <a:pt x="106" y="0"/>
                    </a:lnTo>
                    <a:lnTo>
                      <a:pt x="88" y="0"/>
                    </a:lnTo>
                    <a:lnTo>
                      <a:pt x="31" y="22"/>
                    </a:lnTo>
                    <a:lnTo>
                      <a:pt x="13" y="35"/>
                    </a:lnTo>
                    <a:lnTo>
                      <a:pt x="0" y="27"/>
                    </a:lnTo>
                    <a:lnTo>
                      <a:pt x="0" y="22"/>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35" name="Freeform 528"/>
              <p:cNvSpPr>
                <a:spLocks/>
              </p:cNvSpPr>
              <p:nvPr/>
            </p:nvSpPr>
            <p:spPr bwMode="auto">
              <a:xfrm>
                <a:off x="4091" y="3628"/>
                <a:ext cx="106" cy="35"/>
              </a:xfrm>
              <a:custGeom>
                <a:avLst/>
                <a:gdLst>
                  <a:gd name="T0" fmla="*/ 0 w 106"/>
                  <a:gd name="T1" fmla="*/ 22 h 35"/>
                  <a:gd name="T2" fmla="*/ 38 w 106"/>
                  <a:gd name="T3" fmla="*/ 0 h 35"/>
                  <a:gd name="T4" fmla="*/ 106 w 106"/>
                  <a:gd name="T5" fmla="*/ 0 h 35"/>
                  <a:gd name="T6" fmla="*/ 88 w 106"/>
                  <a:gd name="T7" fmla="*/ 0 h 35"/>
                  <a:gd name="T8" fmla="*/ 31 w 106"/>
                  <a:gd name="T9" fmla="*/ 22 h 35"/>
                  <a:gd name="T10" fmla="*/ 13 w 106"/>
                  <a:gd name="T11" fmla="*/ 35 h 35"/>
                  <a:gd name="T12" fmla="*/ 0 w 106"/>
                  <a:gd name="T13" fmla="*/ 27 h 35"/>
                  <a:gd name="T14" fmla="*/ 0 w 106"/>
                  <a:gd name="T15" fmla="*/ 22 h 35"/>
                  <a:gd name="T16" fmla="*/ 0 60000 65536"/>
                  <a:gd name="T17" fmla="*/ 0 60000 65536"/>
                  <a:gd name="T18" fmla="*/ 0 60000 65536"/>
                  <a:gd name="T19" fmla="*/ 0 60000 65536"/>
                  <a:gd name="T20" fmla="*/ 0 60000 65536"/>
                  <a:gd name="T21" fmla="*/ 0 60000 65536"/>
                  <a:gd name="T22" fmla="*/ 0 60000 65536"/>
                  <a:gd name="T23" fmla="*/ 0 60000 65536"/>
                  <a:gd name="T24" fmla="*/ 0 w 106"/>
                  <a:gd name="T25" fmla="*/ 0 h 35"/>
                  <a:gd name="T26" fmla="*/ 106 w 106"/>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06" h="35">
                    <a:moveTo>
                      <a:pt x="0" y="22"/>
                    </a:moveTo>
                    <a:lnTo>
                      <a:pt x="38" y="0"/>
                    </a:lnTo>
                    <a:lnTo>
                      <a:pt x="106" y="0"/>
                    </a:lnTo>
                    <a:lnTo>
                      <a:pt x="88" y="0"/>
                    </a:lnTo>
                    <a:lnTo>
                      <a:pt x="31" y="22"/>
                    </a:lnTo>
                    <a:lnTo>
                      <a:pt x="13" y="35"/>
                    </a:lnTo>
                    <a:lnTo>
                      <a:pt x="0" y="27"/>
                    </a:lnTo>
                    <a:lnTo>
                      <a:pt x="0" y="22"/>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36" name="Freeform 834"/>
              <p:cNvSpPr>
                <a:spLocks/>
              </p:cNvSpPr>
              <p:nvPr/>
            </p:nvSpPr>
            <p:spPr bwMode="auto">
              <a:xfrm>
                <a:off x="4309" y="1245"/>
                <a:ext cx="50" cy="139"/>
              </a:xfrm>
              <a:custGeom>
                <a:avLst/>
                <a:gdLst>
                  <a:gd name="T0" fmla="*/ 25 w 50"/>
                  <a:gd name="T1" fmla="*/ 0 h 139"/>
                  <a:gd name="T2" fmla="*/ 50 w 50"/>
                  <a:gd name="T3" fmla="*/ 8 h 139"/>
                  <a:gd name="T4" fmla="*/ 50 w 50"/>
                  <a:gd name="T5" fmla="*/ 10 h 139"/>
                  <a:gd name="T6" fmla="*/ 27 w 50"/>
                  <a:gd name="T7" fmla="*/ 137 h 139"/>
                  <a:gd name="T8" fmla="*/ 25 w 50"/>
                  <a:gd name="T9" fmla="*/ 137 h 139"/>
                  <a:gd name="T10" fmla="*/ 25 w 50"/>
                  <a:gd name="T11" fmla="*/ 139 h 139"/>
                  <a:gd name="T12" fmla="*/ 25 w 50"/>
                  <a:gd name="T13" fmla="*/ 137 h 139"/>
                  <a:gd name="T14" fmla="*/ 0 w 50"/>
                  <a:gd name="T15" fmla="*/ 129 h 139"/>
                  <a:gd name="T16" fmla="*/ 24 w 50"/>
                  <a:gd name="T17" fmla="*/ 2 h 139"/>
                  <a:gd name="T18" fmla="*/ 24 w 50"/>
                  <a:gd name="T19" fmla="*/ 0 h 139"/>
                  <a:gd name="T20" fmla="*/ 25 w 50"/>
                  <a:gd name="T21" fmla="*/ 0 h 1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
                  <a:gd name="T34" fmla="*/ 0 h 139"/>
                  <a:gd name="T35" fmla="*/ 50 w 50"/>
                  <a:gd name="T36" fmla="*/ 139 h 1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 h="139">
                    <a:moveTo>
                      <a:pt x="25" y="0"/>
                    </a:moveTo>
                    <a:lnTo>
                      <a:pt x="50" y="8"/>
                    </a:lnTo>
                    <a:lnTo>
                      <a:pt x="50" y="10"/>
                    </a:lnTo>
                    <a:lnTo>
                      <a:pt x="27" y="137"/>
                    </a:lnTo>
                    <a:lnTo>
                      <a:pt x="25" y="137"/>
                    </a:lnTo>
                    <a:lnTo>
                      <a:pt x="25" y="139"/>
                    </a:lnTo>
                    <a:lnTo>
                      <a:pt x="25" y="137"/>
                    </a:lnTo>
                    <a:lnTo>
                      <a:pt x="0" y="129"/>
                    </a:lnTo>
                    <a:lnTo>
                      <a:pt x="24" y="2"/>
                    </a:lnTo>
                    <a:lnTo>
                      <a:pt x="24" y="0"/>
                    </a:lnTo>
                    <a:lnTo>
                      <a:pt x="25" y="0"/>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37" name="Freeform 835"/>
              <p:cNvSpPr>
                <a:spLocks/>
              </p:cNvSpPr>
              <p:nvPr/>
            </p:nvSpPr>
            <p:spPr bwMode="auto">
              <a:xfrm>
                <a:off x="4309" y="1245"/>
                <a:ext cx="50" cy="139"/>
              </a:xfrm>
              <a:custGeom>
                <a:avLst/>
                <a:gdLst>
                  <a:gd name="T0" fmla="*/ 25 w 50"/>
                  <a:gd name="T1" fmla="*/ 0 h 139"/>
                  <a:gd name="T2" fmla="*/ 50 w 50"/>
                  <a:gd name="T3" fmla="*/ 8 h 139"/>
                  <a:gd name="T4" fmla="*/ 50 w 50"/>
                  <a:gd name="T5" fmla="*/ 10 h 139"/>
                  <a:gd name="T6" fmla="*/ 27 w 50"/>
                  <a:gd name="T7" fmla="*/ 137 h 139"/>
                  <a:gd name="T8" fmla="*/ 25 w 50"/>
                  <a:gd name="T9" fmla="*/ 137 h 139"/>
                  <a:gd name="T10" fmla="*/ 25 w 50"/>
                  <a:gd name="T11" fmla="*/ 139 h 139"/>
                  <a:gd name="T12" fmla="*/ 25 w 50"/>
                  <a:gd name="T13" fmla="*/ 137 h 139"/>
                  <a:gd name="T14" fmla="*/ 0 w 50"/>
                  <a:gd name="T15" fmla="*/ 129 h 139"/>
                  <a:gd name="T16" fmla="*/ 24 w 50"/>
                  <a:gd name="T17" fmla="*/ 2 h 139"/>
                  <a:gd name="T18" fmla="*/ 24 w 50"/>
                  <a:gd name="T19" fmla="*/ 0 h 139"/>
                  <a:gd name="T20" fmla="*/ 25 w 50"/>
                  <a:gd name="T21" fmla="*/ 0 h 1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
                  <a:gd name="T34" fmla="*/ 0 h 139"/>
                  <a:gd name="T35" fmla="*/ 50 w 50"/>
                  <a:gd name="T36" fmla="*/ 139 h 1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 h="139">
                    <a:moveTo>
                      <a:pt x="25" y="0"/>
                    </a:moveTo>
                    <a:lnTo>
                      <a:pt x="50" y="8"/>
                    </a:lnTo>
                    <a:lnTo>
                      <a:pt x="50" y="10"/>
                    </a:lnTo>
                    <a:lnTo>
                      <a:pt x="27" y="137"/>
                    </a:lnTo>
                    <a:lnTo>
                      <a:pt x="25" y="137"/>
                    </a:lnTo>
                    <a:lnTo>
                      <a:pt x="25" y="139"/>
                    </a:lnTo>
                    <a:lnTo>
                      <a:pt x="25" y="137"/>
                    </a:lnTo>
                    <a:lnTo>
                      <a:pt x="0" y="129"/>
                    </a:lnTo>
                    <a:lnTo>
                      <a:pt x="24" y="2"/>
                    </a:lnTo>
                    <a:lnTo>
                      <a:pt x="24" y="0"/>
                    </a:lnTo>
                    <a:lnTo>
                      <a:pt x="25"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38" name="Freeform 836"/>
              <p:cNvSpPr>
                <a:spLocks/>
              </p:cNvSpPr>
              <p:nvPr/>
            </p:nvSpPr>
            <p:spPr bwMode="auto">
              <a:xfrm>
                <a:off x="4265" y="1235"/>
                <a:ext cx="84" cy="145"/>
              </a:xfrm>
              <a:custGeom>
                <a:avLst/>
                <a:gdLst>
                  <a:gd name="T0" fmla="*/ 1 w 84"/>
                  <a:gd name="T1" fmla="*/ 141 h 145"/>
                  <a:gd name="T2" fmla="*/ 1 w 84"/>
                  <a:gd name="T3" fmla="*/ 133 h 145"/>
                  <a:gd name="T4" fmla="*/ 0 w 84"/>
                  <a:gd name="T5" fmla="*/ 127 h 145"/>
                  <a:gd name="T6" fmla="*/ 1 w 84"/>
                  <a:gd name="T7" fmla="*/ 120 h 145"/>
                  <a:gd name="T8" fmla="*/ 3 w 84"/>
                  <a:gd name="T9" fmla="*/ 114 h 145"/>
                  <a:gd name="T10" fmla="*/ 5 w 84"/>
                  <a:gd name="T11" fmla="*/ 106 h 145"/>
                  <a:gd name="T12" fmla="*/ 7 w 84"/>
                  <a:gd name="T13" fmla="*/ 98 h 145"/>
                  <a:gd name="T14" fmla="*/ 9 w 84"/>
                  <a:gd name="T15" fmla="*/ 92 h 145"/>
                  <a:gd name="T16" fmla="*/ 12 w 84"/>
                  <a:gd name="T17" fmla="*/ 86 h 145"/>
                  <a:gd name="T18" fmla="*/ 14 w 84"/>
                  <a:gd name="T19" fmla="*/ 79 h 145"/>
                  <a:gd name="T20" fmla="*/ 16 w 84"/>
                  <a:gd name="T21" fmla="*/ 71 h 145"/>
                  <a:gd name="T22" fmla="*/ 17 w 84"/>
                  <a:gd name="T23" fmla="*/ 63 h 145"/>
                  <a:gd name="T24" fmla="*/ 19 w 84"/>
                  <a:gd name="T25" fmla="*/ 55 h 145"/>
                  <a:gd name="T26" fmla="*/ 21 w 84"/>
                  <a:gd name="T27" fmla="*/ 47 h 145"/>
                  <a:gd name="T28" fmla="*/ 23 w 84"/>
                  <a:gd name="T29" fmla="*/ 39 h 145"/>
                  <a:gd name="T30" fmla="*/ 25 w 84"/>
                  <a:gd name="T31" fmla="*/ 34 h 145"/>
                  <a:gd name="T32" fmla="*/ 28 w 84"/>
                  <a:gd name="T33" fmla="*/ 30 h 145"/>
                  <a:gd name="T34" fmla="*/ 28 w 84"/>
                  <a:gd name="T35" fmla="*/ 22 h 145"/>
                  <a:gd name="T36" fmla="*/ 30 w 84"/>
                  <a:gd name="T37" fmla="*/ 14 h 145"/>
                  <a:gd name="T38" fmla="*/ 32 w 84"/>
                  <a:gd name="T39" fmla="*/ 8 h 145"/>
                  <a:gd name="T40" fmla="*/ 34 w 84"/>
                  <a:gd name="T41" fmla="*/ 2 h 145"/>
                  <a:gd name="T42" fmla="*/ 39 w 84"/>
                  <a:gd name="T43" fmla="*/ 0 h 145"/>
                  <a:gd name="T44" fmla="*/ 46 w 84"/>
                  <a:gd name="T45" fmla="*/ 0 h 145"/>
                  <a:gd name="T46" fmla="*/ 53 w 84"/>
                  <a:gd name="T47" fmla="*/ 0 h 145"/>
                  <a:gd name="T48" fmla="*/ 59 w 84"/>
                  <a:gd name="T49" fmla="*/ 2 h 145"/>
                  <a:gd name="T50" fmla="*/ 64 w 84"/>
                  <a:gd name="T51" fmla="*/ 4 h 145"/>
                  <a:gd name="T52" fmla="*/ 71 w 84"/>
                  <a:gd name="T53" fmla="*/ 6 h 145"/>
                  <a:gd name="T54" fmla="*/ 75 w 84"/>
                  <a:gd name="T55" fmla="*/ 10 h 145"/>
                  <a:gd name="T56" fmla="*/ 80 w 84"/>
                  <a:gd name="T57" fmla="*/ 12 h 145"/>
                  <a:gd name="T58" fmla="*/ 84 w 84"/>
                  <a:gd name="T59" fmla="*/ 16 h 145"/>
                  <a:gd name="T60" fmla="*/ 82 w 84"/>
                  <a:gd name="T61" fmla="*/ 22 h 145"/>
                  <a:gd name="T62" fmla="*/ 80 w 84"/>
                  <a:gd name="T63" fmla="*/ 30 h 145"/>
                  <a:gd name="T64" fmla="*/ 80 w 84"/>
                  <a:gd name="T65" fmla="*/ 38 h 145"/>
                  <a:gd name="T66" fmla="*/ 78 w 84"/>
                  <a:gd name="T67" fmla="*/ 45 h 145"/>
                  <a:gd name="T68" fmla="*/ 76 w 84"/>
                  <a:gd name="T69" fmla="*/ 53 h 145"/>
                  <a:gd name="T70" fmla="*/ 73 w 84"/>
                  <a:gd name="T71" fmla="*/ 61 h 145"/>
                  <a:gd name="T72" fmla="*/ 71 w 84"/>
                  <a:gd name="T73" fmla="*/ 69 h 145"/>
                  <a:gd name="T74" fmla="*/ 69 w 84"/>
                  <a:gd name="T75" fmla="*/ 77 h 145"/>
                  <a:gd name="T76" fmla="*/ 66 w 84"/>
                  <a:gd name="T77" fmla="*/ 83 h 145"/>
                  <a:gd name="T78" fmla="*/ 64 w 84"/>
                  <a:gd name="T79" fmla="*/ 88 h 145"/>
                  <a:gd name="T80" fmla="*/ 60 w 84"/>
                  <a:gd name="T81" fmla="*/ 94 h 145"/>
                  <a:gd name="T82" fmla="*/ 57 w 84"/>
                  <a:gd name="T83" fmla="*/ 104 h 145"/>
                  <a:gd name="T84" fmla="*/ 53 w 84"/>
                  <a:gd name="T85" fmla="*/ 114 h 145"/>
                  <a:gd name="T86" fmla="*/ 51 w 84"/>
                  <a:gd name="T87" fmla="*/ 122 h 145"/>
                  <a:gd name="T88" fmla="*/ 50 w 84"/>
                  <a:gd name="T89" fmla="*/ 127 h 145"/>
                  <a:gd name="T90" fmla="*/ 48 w 84"/>
                  <a:gd name="T91" fmla="*/ 133 h 145"/>
                  <a:gd name="T92" fmla="*/ 44 w 84"/>
                  <a:gd name="T93" fmla="*/ 137 h 145"/>
                  <a:gd name="T94" fmla="*/ 41 w 84"/>
                  <a:gd name="T95" fmla="*/ 141 h 145"/>
                  <a:gd name="T96" fmla="*/ 34 w 84"/>
                  <a:gd name="T97" fmla="*/ 141 h 145"/>
                  <a:gd name="T98" fmla="*/ 26 w 84"/>
                  <a:gd name="T99" fmla="*/ 141 h 145"/>
                  <a:gd name="T100" fmla="*/ 19 w 84"/>
                  <a:gd name="T101" fmla="*/ 143 h 145"/>
                  <a:gd name="T102" fmla="*/ 12 w 84"/>
                  <a:gd name="T103" fmla="*/ 143 h 145"/>
                  <a:gd name="T104" fmla="*/ 7 w 84"/>
                  <a:gd name="T105" fmla="*/ 145 h 1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84"/>
                  <a:gd name="T160" fmla="*/ 0 h 145"/>
                  <a:gd name="T161" fmla="*/ 84 w 84"/>
                  <a:gd name="T162" fmla="*/ 145 h 14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84" h="145">
                    <a:moveTo>
                      <a:pt x="3" y="145"/>
                    </a:moveTo>
                    <a:lnTo>
                      <a:pt x="3" y="143"/>
                    </a:lnTo>
                    <a:lnTo>
                      <a:pt x="1" y="143"/>
                    </a:lnTo>
                    <a:lnTo>
                      <a:pt x="1" y="141"/>
                    </a:lnTo>
                    <a:lnTo>
                      <a:pt x="1" y="139"/>
                    </a:lnTo>
                    <a:lnTo>
                      <a:pt x="1" y="137"/>
                    </a:lnTo>
                    <a:lnTo>
                      <a:pt x="1" y="135"/>
                    </a:lnTo>
                    <a:lnTo>
                      <a:pt x="1" y="133"/>
                    </a:lnTo>
                    <a:lnTo>
                      <a:pt x="1" y="131"/>
                    </a:lnTo>
                    <a:lnTo>
                      <a:pt x="0" y="131"/>
                    </a:lnTo>
                    <a:lnTo>
                      <a:pt x="0" y="129"/>
                    </a:lnTo>
                    <a:lnTo>
                      <a:pt x="0" y="127"/>
                    </a:lnTo>
                    <a:lnTo>
                      <a:pt x="1" y="126"/>
                    </a:lnTo>
                    <a:lnTo>
                      <a:pt x="1" y="124"/>
                    </a:lnTo>
                    <a:lnTo>
                      <a:pt x="1" y="122"/>
                    </a:lnTo>
                    <a:lnTo>
                      <a:pt x="1" y="120"/>
                    </a:lnTo>
                    <a:lnTo>
                      <a:pt x="1" y="118"/>
                    </a:lnTo>
                    <a:lnTo>
                      <a:pt x="3" y="118"/>
                    </a:lnTo>
                    <a:lnTo>
                      <a:pt x="3" y="116"/>
                    </a:lnTo>
                    <a:lnTo>
                      <a:pt x="3" y="114"/>
                    </a:lnTo>
                    <a:lnTo>
                      <a:pt x="3" y="112"/>
                    </a:lnTo>
                    <a:lnTo>
                      <a:pt x="5" y="110"/>
                    </a:lnTo>
                    <a:lnTo>
                      <a:pt x="5" y="108"/>
                    </a:lnTo>
                    <a:lnTo>
                      <a:pt x="5" y="106"/>
                    </a:lnTo>
                    <a:lnTo>
                      <a:pt x="7" y="104"/>
                    </a:lnTo>
                    <a:lnTo>
                      <a:pt x="7" y="102"/>
                    </a:lnTo>
                    <a:lnTo>
                      <a:pt x="7" y="100"/>
                    </a:lnTo>
                    <a:lnTo>
                      <a:pt x="7" y="98"/>
                    </a:lnTo>
                    <a:lnTo>
                      <a:pt x="9" y="98"/>
                    </a:lnTo>
                    <a:lnTo>
                      <a:pt x="9" y="96"/>
                    </a:lnTo>
                    <a:lnTo>
                      <a:pt x="9" y="94"/>
                    </a:lnTo>
                    <a:lnTo>
                      <a:pt x="9" y="92"/>
                    </a:lnTo>
                    <a:lnTo>
                      <a:pt x="10" y="92"/>
                    </a:lnTo>
                    <a:lnTo>
                      <a:pt x="10" y="90"/>
                    </a:lnTo>
                    <a:lnTo>
                      <a:pt x="10" y="88"/>
                    </a:lnTo>
                    <a:lnTo>
                      <a:pt x="12" y="86"/>
                    </a:lnTo>
                    <a:lnTo>
                      <a:pt x="12" y="84"/>
                    </a:lnTo>
                    <a:lnTo>
                      <a:pt x="12" y="83"/>
                    </a:lnTo>
                    <a:lnTo>
                      <a:pt x="12" y="81"/>
                    </a:lnTo>
                    <a:lnTo>
                      <a:pt x="14" y="79"/>
                    </a:lnTo>
                    <a:lnTo>
                      <a:pt x="14" y="77"/>
                    </a:lnTo>
                    <a:lnTo>
                      <a:pt x="14" y="75"/>
                    </a:lnTo>
                    <a:lnTo>
                      <a:pt x="14" y="73"/>
                    </a:lnTo>
                    <a:lnTo>
                      <a:pt x="16" y="71"/>
                    </a:lnTo>
                    <a:lnTo>
                      <a:pt x="16" y="69"/>
                    </a:lnTo>
                    <a:lnTo>
                      <a:pt x="16" y="67"/>
                    </a:lnTo>
                    <a:lnTo>
                      <a:pt x="16" y="65"/>
                    </a:lnTo>
                    <a:lnTo>
                      <a:pt x="17" y="63"/>
                    </a:lnTo>
                    <a:lnTo>
                      <a:pt x="17" y="61"/>
                    </a:lnTo>
                    <a:lnTo>
                      <a:pt x="17" y="59"/>
                    </a:lnTo>
                    <a:lnTo>
                      <a:pt x="17" y="57"/>
                    </a:lnTo>
                    <a:lnTo>
                      <a:pt x="19" y="55"/>
                    </a:lnTo>
                    <a:lnTo>
                      <a:pt x="19" y="53"/>
                    </a:lnTo>
                    <a:lnTo>
                      <a:pt x="19" y="51"/>
                    </a:lnTo>
                    <a:lnTo>
                      <a:pt x="19" y="49"/>
                    </a:lnTo>
                    <a:lnTo>
                      <a:pt x="21" y="47"/>
                    </a:lnTo>
                    <a:lnTo>
                      <a:pt x="21" y="45"/>
                    </a:lnTo>
                    <a:lnTo>
                      <a:pt x="21" y="43"/>
                    </a:lnTo>
                    <a:lnTo>
                      <a:pt x="23" y="41"/>
                    </a:lnTo>
                    <a:lnTo>
                      <a:pt x="23" y="39"/>
                    </a:lnTo>
                    <a:lnTo>
                      <a:pt x="23" y="38"/>
                    </a:lnTo>
                    <a:lnTo>
                      <a:pt x="25" y="38"/>
                    </a:lnTo>
                    <a:lnTo>
                      <a:pt x="25" y="36"/>
                    </a:lnTo>
                    <a:lnTo>
                      <a:pt x="25" y="34"/>
                    </a:lnTo>
                    <a:lnTo>
                      <a:pt x="26" y="34"/>
                    </a:lnTo>
                    <a:lnTo>
                      <a:pt x="26" y="32"/>
                    </a:lnTo>
                    <a:lnTo>
                      <a:pt x="26" y="30"/>
                    </a:lnTo>
                    <a:lnTo>
                      <a:pt x="28" y="30"/>
                    </a:lnTo>
                    <a:lnTo>
                      <a:pt x="28" y="28"/>
                    </a:lnTo>
                    <a:lnTo>
                      <a:pt x="28" y="26"/>
                    </a:lnTo>
                    <a:lnTo>
                      <a:pt x="28" y="24"/>
                    </a:lnTo>
                    <a:lnTo>
                      <a:pt x="28" y="22"/>
                    </a:lnTo>
                    <a:lnTo>
                      <a:pt x="30" y="20"/>
                    </a:lnTo>
                    <a:lnTo>
                      <a:pt x="30" y="18"/>
                    </a:lnTo>
                    <a:lnTo>
                      <a:pt x="30" y="16"/>
                    </a:lnTo>
                    <a:lnTo>
                      <a:pt x="30" y="14"/>
                    </a:lnTo>
                    <a:lnTo>
                      <a:pt x="32" y="14"/>
                    </a:lnTo>
                    <a:lnTo>
                      <a:pt x="32" y="12"/>
                    </a:lnTo>
                    <a:lnTo>
                      <a:pt x="32" y="10"/>
                    </a:lnTo>
                    <a:lnTo>
                      <a:pt x="32" y="8"/>
                    </a:lnTo>
                    <a:lnTo>
                      <a:pt x="32" y="6"/>
                    </a:lnTo>
                    <a:lnTo>
                      <a:pt x="34" y="6"/>
                    </a:lnTo>
                    <a:lnTo>
                      <a:pt x="34" y="4"/>
                    </a:lnTo>
                    <a:lnTo>
                      <a:pt x="34" y="2"/>
                    </a:lnTo>
                    <a:lnTo>
                      <a:pt x="34" y="0"/>
                    </a:lnTo>
                    <a:lnTo>
                      <a:pt x="35" y="0"/>
                    </a:lnTo>
                    <a:lnTo>
                      <a:pt x="37" y="0"/>
                    </a:lnTo>
                    <a:lnTo>
                      <a:pt x="39" y="0"/>
                    </a:lnTo>
                    <a:lnTo>
                      <a:pt x="41" y="0"/>
                    </a:lnTo>
                    <a:lnTo>
                      <a:pt x="42" y="0"/>
                    </a:lnTo>
                    <a:lnTo>
                      <a:pt x="44" y="0"/>
                    </a:lnTo>
                    <a:lnTo>
                      <a:pt x="46" y="0"/>
                    </a:lnTo>
                    <a:lnTo>
                      <a:pt x="48" y="0"/>
                    </a:lnTo>
                    <a:lnTo>
                      <a:pt x="50" y="0"/>
                    </a:lnTo>
                    <a:lnTo>
                      <a:pt x="51" y="0"/>
                    </a:lnTo>
                    <a:lnTo>
                      <a:pt x="53" y="0"/>
                    </a:lnTo>
                    <a:lnTo>
                      <a:pt x="53" y="2"/>
                    </a:lnTo>
                    <a:lnTo>
                      <a:pt x="55" y="2"/>
                    </a:lnTo>
                    <a:lnTo>
                      <a:pt x="57" y="2"/>
                    </a:lnTo>
                    <a:lnTo>
                      <a:pt x="59" y="2"/>
                    </a:lnTo>
                    <a:lnTo>
                      <a:pt x="60" y="2"/>
                    </a:lnTo>
                    <a:lnTo>
                      <a:pt x="60" y="4"/>
                    </a:lnTo>
                    <a:lnTo>
                      <a:pt x="62" y="4"/>
                    </a:lnTo>
                    <a:lnTo>
                      <a:pt x="64" y="4"/>
                    </a:lnTo>
                    <a:lnTo>
                      <a:pt x="66" y="4"/>
                    </a:lnTo>
                    <a:lnTo>
                      <a:pt x="68" y="6"/>
                    </a:lnTo>
                    <a:lnTo>
                      <a:pt x="69" y="6"/>
                    </a:lnTo>
                    <a:lnTo>
                      <a:pt x="71" y="6"/>
                    </a:lnTo>
                    <a:lnTo>
                      <a:pt x="71" y="8"/>
                    </a:lnTo>
                    <a:lnTo>
                      <a:pt x="73" y="8"/>
                    </a:lnTo>
                    <a:lnTo>
                      <a:pt x="75" y="8"/>
                    </a:lnTo>
                    <a:lnTo>
                      <a:pt x="75" y="10"/>
                    </a:lnTo>
                    <a:lnTo>
                      <a:pt x="76" y="10"/>
                    </a:lnTo>
                    <a:lnTo>
                      <a:pt x="78" y="10"/>
                    </a:lnTo>
                    <a:lnTo>
                      <a:pt x="78" y="12"/>
                    </a:lnTo>
                    <a:lnTo>
                      <a:pt x="80" y="12"/>
                    </a:lnTo>
                    <a:lnTo>
                      <a:pt x="82" y="12"/>
                    </a:lnTo>
                    <a:lnTo>
                      <a:pt x="82" y="14"/>
                    </a:lnTo>
                    <a:lnTo>
                      <a:pt x="84" y="14"/>
                    </a:lnTo>
                    <a:lnTo>
                      <a:pt x="84" y="16"/>
                    </a:lnTo>
                    <a:lnTo>
                      <a:pt x="84" y="18"/>
                    </a:lnTo>
                    <a:lnTo>
                      <a:pt x="82" y="18"/>
                    </a:lnTo>
                    <a:lnTo>
                      <a:pt x="82" y="20"/>
                    </a:lnTo>
                    <a:lnTo>
                      <a:pt x="82" y="22"/>
                    </a:lnTo>
                    <a:lnTo>
                      <a:pt x="82" y="24"/>
                    </a:lnTo>
                    <a:lnTo>
                      <a:pt x="82" y="26"/>
                    </a:lnTo>
                    <a:lnTo>
                      <a:pt x="82" y="28"/>
                    </a:lnTo>
                    <a:lnTo>
                      <a:pt x="80" y="30"/>
                    </a:lnTo>
                    <a:lnTo>
                      <a:pt x="80" y="32"/>
                    </a:lnTo>
                    <a:lnTo>
                      <a:pt x="80" y="34"/>
                    </a:lnTo>
                    <a:lnTo>
                      <a:pt x="80" y="36"/>
                    </a:lnTo>
                    <a:lnTo>
                      <a:pt x="80" y="38"/>
                    </a:lnTo>
                    <a:lnTo>
                      <a:pt x="78" y="39"/>
                    </a:lnTo>
                    <a:lnTo>
                      <a:pt x="78" y="41"/>
                    </a:lnTo>
                    <a:lnTo>
                      <a:pt x="78" y="43"/>
                    </a:lnTo>
                    <a:lnTo>
                      <a:pt x="78" y="45"/>
                    </a:lnTo>
                    <a:lnTo>
                      <a:pt x="76" y="47"/>
                    </a:lnTo>
                    <a:lnTo>
                      <a:pt x="76" y="49"/>
                    </a:lnTo>
                    <a:lnTo>
                      <a:pt x="76" y="51"/>
                    </a:lnTo>
                    <a:lnTo>
                      <a:pt x="76" y="53"/>
                    </a:lnTo>
                    <a:lnTo>
                      <a:pt x="75" y="55"/>
                    </a:lnTo>
                    <a:lnTo>
                      <a:pt x="75" y="57"/>
                    </a:lnTo>
                    <a:lnTo>
                      <a:pt x="75" y="59"/>
                    </a:lnTo>
                    <a:lnTo>
                      <a:pt x="73" y="61"/>
                    </a:lnTo>
                    <a:lnTo>
                      <a:pt x="73" y="63"/>
                    </a:lnTo>
                    <a:lnTo>
                      <a:pt x="73" y="65"/>
                    </a:lnTo>
                    <a:lnTo>
                      <a:pt x="73" y="67"/>
                    </a:lnTo>
                    <a:lnTo>
                      <a:pt x="71" y="69"/>
                    </a:lnTo>
                    <a:lnTo>
                      <a:pt x="71" y="71"/>
                    </a:lnTo>
                    <a:lnTo>
                      <a:pt x="71" y="73"/>
                    </a:lnTo>
                    <a:lnTo>
                      <a:pt x="69" y="75"/>
                    </a:lnTo>
                    <a:lnTo>
                      <a:pt x="69" y="77"/>
                    </a:lnTo>
                    <a:lnTo>
                      <a:pt x="68" y="79"/>
                    </a:lnTo>
                    <a:lnTo>
                      <a:pt x="68" y="81"/>
                    </a:lnTo>
                    <a:lnTo>
                      <a:pt x="66" y="81"/>
                    </a:lnTo>
                    <a:lnTo>
                      <a:pt x="66" y="83"/>
                    </a:lnTo>
                    <a:lnTo>
                      <a:pt x="66" y="84"/>
                    </a:lnTo>
                    <a:lnTo>
                      <a:pt x="64" y="84"/>
                    </a:lnTo>
                    <a:lnTo>
                      <a:pt x="64" y="86"/>
                    </a:lnTo>
                    <a:lnTo>
                      <a:pt x="64" y="88"/>
                    </a:lnTo>
                    <a:lnTo>
                      <a:pt x="62" y="88"/>
                    </a:lnTo>
                    <a:lnTo>
                      <a:pt x="62" y="90"/>
                    </a:lnTo>
                    <a:lnTo>
                      <a:pt x="60" y="92"/>
                    </a:lnTo>
                    <a:lnTo>
                      <a:pt x="60" y="94"/>
                    </a:lnTo>
                    <a:lnTo>
                      <a:pt x="59" y="96"/>
                    </a:lnTo>
                    <a:lnTo>
                      <a:pt x="59" y="100"/>
                    </a:lnTo>
                    <a:lnTo>
                      <a:pt x="57" y="102"/>
                    </a:lnTo>
                    <a:lnTo>
                      <a:pt x="57" y="104"/>
                    </a:lnTo>
                    <a:lnTo>
                      <a:pt x="55" y="106"/>
                    </a:lnTo>
                    <a:lnTo>
                      <a:pt x="55" y="110"/>
                    </a:lnTo>
                    <a:lnTo>
                      <a:pt x="53" y="112"/>
                    </a:lnTo>
                    <a:lnTo>
                      <a:pt x="53" y="114"/>
                    </a:lnTo>
                    <a:lnTo>
                      <a:pt x="53" y="116"/>
                    </a:lnTo>
                    <a:lnTo>
                      <a:pt x="51" y="118"/>
                    </a:lnTo>
                    <a:lnTo>
                      <a:pt x="51" y="120"/>
                    </a:lnTo>
                    <a:lnTo>
                      <a:pt x="51" y="122"/>
                    </a:lnTo>
                    <a:lnTo>
                      <a:pt x="50" y="122"/>
                    </a:lnTo>
                    <a:lnTo>
                      <a:pt x="50" y="124"/>
                    </a:lnTo>
                    <a:lnTo>
                      <a:pt x="50" y="126"/>
                    </a:lnTo>
                    <a:lnTo>
                      <a:pt x="50" y="127"/>
                    </a:lnTo>
                    <a:lnTo>
                      <a:pt x="48" y="127"/>
                    </a:lnTo>
                    <a:lnTo>
                      <a:pt x="48" y="129"/>
                    </a:lnTo>
                    <a:lnTo>
                      <a:pt x="48" y="131"/>
                    </a:lnTo>
                    <a:lnTo>
                      <a:pt x="48" y="133"/>
                    </a:lnTo>
                    <a:lnTo>
                      <a:pt x="46" y="133"/>
                    </a:lnTo>
                    <a:lnTo>
                      <a:pt x="46" y="135"/>
                    </a:lnTo>
                    <a:lnTo>
                      <a:pt x="44" y="135"/>
                    </a:lnTo>
                    <a:lnTo>
                      <a:pt x="44" y="137"/>
                    </a:lnTo>
                    <a:lnTo>
                      <a:pt x="44" y="139"/>
                    </a:lnTo>
                    <a:lnTo>
                      <a:pt x="42" y="139"/>
                    </a:lnTo>
                    <a:lnTo>
                      <a:pt x="42" y="141"/>
                    </a:lnTo>
                    <a:lnTo>
                      <a:pt x="41" y="141"/>
                    </a:lnTo>
                    <a:lnTo>
                      <a:pt x="39" y="141"/>
                    </a:lnTo>
                    <a:lnTo>
                      <a:pt x="37" y="141"/>
                    </a:lnTo>
                    <a:lnTo>
                      <a:pt x="35" y="141"/>
                    </a:lnTo>
                    <a:lnTo>
                      <a:pt x="34" y="141"/>
                    </a:lnTo>
                    <a:lnTo>
                      <a:pt x="32" y="141"/>
                    </a:lnTo>
                    <a:lnTo>
                      <a:pt x="30" y="141"/>
                    </a:lnTo>
                    <a:lnTo>
                      <a:pt x="28" y="141"/>
                    </a:lnTo>
                    <a:lnTo>
                      <a:pt x="26" y="141"/>
                    </a:lnTo>
                    <a:lnTo>
                      <a:pt x="25" y="143"/>
                    </a:lnTo>
                    <a:lnTo>
                      <a:pt x="23" y="143"/>
                    </a:lnTo>
                    <a:lnTo>
                      <a:pt x="21" y="143"/>
                    </a:lnTo>
                    <a:lnTo>
                      <a:pt x="19" y="143"/>
                    </a:lnTo>
                    <a:lnTo>
                      <a:pt x="17" y="143"/>
                    </a:lnTo>
                    <a:lnTo>
                      <a:pt x="16" y="143"/>
                    </a:lnTo>
                    <a:lnTo>
                      <a:pt x="14" y="143"/>
                    </a:lnTo>
                    <a:lnTo>
                      <a:pt x="12" y="143"/>
                    </a:lnTo>
                    <a:lnTo>
                      <a:pt x="10" y="143"/>
                    </a:lnTo>
                    <a:lnTo>
                      <a:pt x="10" y="145"/>
                    </a:lnTo>
                    <a:lnTo>
                      <a:pt x="9" y="145"/>
                    </a:lnTo>
                    <a:lnTo>
                      <a:pt x="7" y="145"/>
                    </a:lnTo>
                    <a:lnTo>
                      <a:pt x="5" y="145"/>
                    </a:lnTo>
                    <a:lnTo>
                      <a:pt x="3" y="145"/>
                    </a:lnTo>
                    <a:close/>
                  </a:path>
                </a:pathLst>
              </a:custGeom>
              <a:solidFill>
                <a:srgbClr val="3333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39" name="Freeform 837"/>
              <p:cNvSpPr>
                <a:spLocks/>
              </p:cNvSpPr>
              <p:nvPr/>
            </p:nvSpPr>
            <p:spPr bwMode="auto">
              <a:xfrm>
                <a:off x="4325" y="1253"/>
                <a:ext cx="88" cy="147"/>
              </a:xfrm>
              <a:custGeom>
                <a:avLst/>
                <a:gdLst>
                  <a:gd name="T0" fmla="*/ 24 w 88"/>
                  <a:gd name="T1" fmla="*/ 143 h 147"/>
                  <a:gd name="T2" fmla="*/ 16 w 88"/>
                  <a:gd name="T3" fmla="*/ 139 h 147"/>
                  <a:gd name="T4" fmla="*/ 9 w 88"/>
                  <a:gd name="T5" fmla="*/ 135 h 147"/>
                  <a:gd name="T6" fmla="*/ 4 w 88"/>
                  <a:gd name="T7" fmla="*/ 133 h 147"/>
                  <a:gd name="T8" fmla="*/ 0 w 88"/>
                  <a:gd name="T9" fmla="*/ 129 h 147"/>
                  <a:gd name="T10" fmla="*/ 0 w 88"/>
                  <a:gd name="T11" fmla="*/ 121 h 147"/>
                  <a:gd name="T12" fmla="*/ 2 w 88"/>
                  <a:gd name="T13" fmla="*/ 115 h 147"/>
                  <a:gd name="T14" fmla="*/ 4 w 88"/>
                  <a:gd name="T15" fmla="*/ 108 h 147"/>
                  <a:gd name="T16" fmla="*/ 6 w 88"/>
                  <a:gd name="T17" fmla="*/ 100 h 147"/>
                  <a:gd name="T18" fmla="*/ 8 w 88"/>
                  <a:gd name="T19" fmla="*/ 94 h 147"/>
                  <a:gd name="T20" fmla="*/ 8 w 88"/>
                  <a:gd name="T21" fmla="*/ 86 h 147"/>
                  <a:gd name="T22" fmla="*/ 9 w 88"/>
                  <a:gd name="T23" fmla="*/ 80 h 147"/>
                  <a:gd name="T24" fmla="*/ 11 w 88"/>
                  <a:gd name="T25" fmla="*/ 74 h 147"/>
                  <a:gd name="T26" fmla="*/ 13 w 88"/>
                  <a:gd name="T27" fmla="*/ 66 h 147"/>
                  <a:gd name="T28" fmla="*/ 16 w 88"/>
                  <a:gd name="T29" fmla="*/ 59 h 147"/>
                  <a:gd name="T30" fmla="*/ 18 w 88"/>
                  <a:gd name="T31" fmla="*/ 53 h 147"/>
                  <a:gd name="T32" fmla="*/ 20 w 88"/>
                  <a:gd name="T33" fmla="*/ 47 h 147"/>
                  <a:gd name="T34" fmla="*/ 24 w 88"/>
                  <a:gd name="T35" fmla="*/ 43 h 147"/>
                  <a:gd name="T36" fmla="*/ 25 w 88"/>
                  <a:gd name="T37" fmla="*/ 35 h 147"/>
                  <a:gd name="T38" fmla="*/ 27 w 88"/>
                  <a:gd name="T39" fmla="*/ 27 h 147"/>
                  <a:gd name="T40" fmla="*/ 29 w 88"/>
                  <a:gd name="T41" fmla="*/ 21 h 147"/>
                  <a:gd name="T42" fmla="*/ 29 w 88"/>
                  <a:gd name="T43" fmla="*/ 14 h 147"/>
                  <a:gd name="T44" fmla="*/ 31 w 88"/>
                  <a:gd name="T45" fmla="*/ 6 h 147"/>
                  <a:gd name="T46" fmla="*/ 33 w 88"/>
                  <a:gd name="T47" fmla="*/ 0 h 147"/>
                  <a:gd name="T48" fmla="*/ 40 w 88"/>
                  <a:gd name="T49" fmla="*/ 0 h 147"/>
                  <a:gd name="T50" fmla="*/ 47 w 88"/>
                  <a:gd name="T51" fmla="*/ 0 h 147"/>
                  <a:gd name="T52" fmla="*/ 56 w 88"/>
                  <a:gd name="T53" fmla="*/ 4 h 147"/>
                  <a:gd name="T54" fmla="*/ 63 w 88"/>
                  <a:gd name="T55" fmla="*/ 8 h 147"/>
                  <a:gd name="T56" fmla="*/ 70 w 88"/>
                  <a:gd name="T57" fmla="*/ 10 h 147"/>
                  <a:gd name="T58" fmla="*/ 75 w 88"/>
                  <a:gd name="T59" fmla="*/ 14 h 147"/>
                  <a:gd name="T60" fmla="*/ 83 w 88"/>
                  <a:gd name="T61" fmla="*/ 16 h 147"/>
                  <a:gd name="T62" fmla="*/ 88 w 88"/>
                  <a:gd name="T63" fmla="*/ 20 h 147"/>
                  <a:gd name="T64" fmla="*/ 88 w 88"/>
                  <a:gd name="T65" fmla="*/ 27 h 147"/>
                  <a:gd name="T66" fmla="*/ 88 w 88"/>
                  <a:gd name="T67" fmla="*/ 35 h 147"/>
                  <a:gd name="T68" fmla="*/ 86 w 88"/>
                  <a:gd name="T69" fmla="*/ 43 h 147"/>
                  <a:gd name="T70" fmla="*/ 84 w 88"/>
                  <a:gd name="T71" fmla="*/ 49 h 147"/>
                  <a:gd name="T72" fmla="*/ 83 w 88"/>
                  <a:gd name="T73" fmla="*/ 55 h 147"/>
                  <a:gd name="T74" fmla="*/ 83 w 88"/>
                  <a:gd name="T75" fmla="*/ 63 h 147"/>
                  <a:gd name="T76" fmla="*/ 83 w 88"/>
                  <a:gd name="T77" fmla="*/ 70 h 147"/>
                  <a:gd name="T78" fmla="*/ 83 w 88"/>
                  <a:gd name="T79" fmla="*/ 78 h 147"/>
                  <a:gd name="T80" fmla="*/ 83 w 88"/>
                  <a:gd name="T81" fmla="*/ 86 h 147"/>
                  <a:gd name="T82" fmla="*/ 81 w 88"/>
                  <a:gd name="T83" fmla="*/ 92 h 147"/>
                  <a:gd name="T84" fmla="*/ 79 w 88"/>
                  <a:gd name="T85" fmla="*/ 100 h 147"/>
                  <a:gd name="T86" fmla="*/ 77 w 88"/>
                  <a:gd name="T87" fmla="*/ 106 h 147"/>
                  <a:gd name="T88" fmla="*/ 74 w 88"/>
                  <a:gd name="T89" fmla="*/ 109 h 147"/>
                  <a:gd name="T90" fmla="*/ 68 w 88"/>
                  <a:gd name="T91" fmla="*/ 115 h 147"/>
                  <a:gd name="T92" fmla="*/ 65 w 88"/>
                  <a:gd name="T93" fmla="*/ 119 h 147"/>
                  <a:gd name="T94" fmla="*/ 61 w 88"/>
                  <a:gd name="T95" fmla="*/ 125 h 147"/>
                  <a:gd name="T96" fmla="*/ 58 w 88"/>
                  <a:gd name="T97" fmla="*/ 131 h 147"/>
                  <a:gd name="T98" fmla="*/ 54 w 88"/>
                  <a:gd name="T99" fmla="*/ 135 h 147"/>
                  <a:gd name="T100" fmla="*/ 50 w 88"/>
                  <a:gd name="T101" fmla="*/ 139 h 147"/>
                  <a:gd name="T102" fmla="*/ 45 w 88"/>
                  <a:gd name="T103" fmla="*/ 143 h 147"/>
                  <a:gd name="T104" fmla="*/ 40 w 88"/>
                  <a:gd name="T105" fmla="*/ 145 h 147"/>
                  <a:gd name="T106" fmla="*/ 33 w 88"/>
                  <a:gd name="T107" fmla="*/ 145 h 14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8"/>
                  <a:gd name="T163" fmla="*/ 0 h 147"/>
                  <a:gd name="T164" fmla="*/ 88 w 88"/>
                  <a:gd name="T165" fmla="*/ 147 h 14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8" h="147">
                    <a:moveTo>
                      <a:pt x="29" y="147"/>
                    </a:moveTo>
                    <a:lnTo>
                      <a:pt x="27" y="145"/>
                    </a:lnTo>
                    <a:lnTo>
                      <a:pt x="25" y="145"/>
                    </a:lnTo>
                    <a:lnTo>
                      <a:pt x="24" y="143"/>
                    </a:lnTo>
                    <a:lnTo>
                      <a:pt x="22" y="143"/>
                    </a:lnTo>
                    <a:lnTo>
                      <a:pt x="20" y="141"/>
                    </a:lnTo>
                    <a:lnTo>
                      <a:pt x="18" y="141"/>
                    </a:lnTo>
                    <a:lnTo>
                      <a:pt x="16" y="139"/>
                    </a:lnTo>
                    <a:lnTo>
                      <a:pt x="15" y="139"/>
                    </a:lnTo>
                    <a:lnTo>
                      <a:pt x="13" y="137"/>
                    </a:lnTo>
                    <a:lnTo>
                      <a:pt x="11" y="137"/>
                    </a:lnTo>
                    <a:lnTo>
                      <a:pt x="9" y="135"/>
                    </a:lnTo>
                    <a:lnTo>
                      <a:pt x="8" y="135"/>
                    </a:lnTo>
                    <a:lnTo>
                      <a:pt x="6" y="135"/>
                    </a:lnTo>
                    <a:lnTo>
                      <a:pt x="6" y="133"/>
                    </a:lnTo>
                    <a:lnTo>
                      <a:pt x="4" y="133"/>
                    </a:lnTo>
                    <a:lnTo>
                      <a:pt x="2" y="133"/>
                    </a:lnTo>
                    <a:lnTo>
                      <a:pt x="2" y="131"/>
                    </a:lnTo>
                    <a:lnTo>
                      <a:pt x="0" y="131"/>
                    </a:lnTo>
                    <a:lnTo>
                      <a:pt x="0" y="129"/>
                    </a:lnTo>
                    <a:lnTo>
                      <a:pt x="0" y="127"/>
                    </a:lnTo>
                    <a:lnTo>
                      <a:pt x="0" y="125"/>
                    </a:lnTo>
                    <a:lnTo>
                      <a:pt x="0" y="123"/>
                    </a:lnTo>
                    <a:lnTo>
                      <a:pt x="0" y="121"/>
                    </a:lnTo>
                    <a:lnTo>
                      <a:pt x="2" y="121"/>
                    </a:lnTo>
                    <a:lnTo>
                      <a:pt x="2" y="119"/>
                    </a:lnTo>
                    <a:lnTo>
                      <a:pt x="2" y="117"/>
                    </a:lnTo>
                    <a:lnTo>
                      <a:pt x="2" y="115"/>
                    </a:lnTo>
                    <a:lnTo>
                      <a:pt x="2" y="113"/>
                    </a:lnTo>
                    <a:lnTo>
                      <a:pt x="2" y="111"/>
                    </a:lnTo>
                    <a:lnTo>
                      <a:pt x="4" y="109"/>
                    </a:lnTo>
                    <a:lnTo>
                      <a:pt x="4" y="108"/>
                    </a:lnTo>
                    <a:lnTo>
                      <a:pt x="4" y="106"/>
                    </a:lnTo>
                    <a:lnTo>
                      <a:pt x="4" y="104"/>
                    </a:lnTo>
                    <a:lnTo>
                      <a:pt x="6" y="102"/>
                    </a:lnTo>
                    <a:lnTo>
                      <a:pt x="6" y="100"/>
                    </a:lnTo>
                    <a:lnTo>
                      <a:pt x="6" y="98"/>
                    </a:lnTo>
                    <a:lnTo>
                      <a:pt x="6" y="96"/>
                    </a:lnTo>
                    <a:lnTo>
                      <a:pt x="6" y="94"/>
                    </a:lnTo>
                    <a:lnTo>
                      <a:pt x="8" y="94"/>
                    </a:lnTo>
                    <a:lnTo>
                      <a:pt x="8" y="92"/>
                    </a:lnTo>
                    <a:lnTo>
                      <a:pt x="8" y="90"/>
                    </a:lnTo>
                    <a:lnTo>
                      <a:pt x="8" y="88"/>
                    </a:lnTo>
                    <a:lnTo>
                      <a:pt x="8" y="86"/>
                    </a:lnTo>
                    <a:lnTo>
                      <a:pt x="9" y="86"/>
                    </a:lnTo>
                    <a:lnTo>
                      <a:pt x="9" y="84"/>
                    </a:lnTo>
                    <a:lnTo>
                      <a:pt x="9" y="82"/>
                    </a:lnTo>
                    <a:lnTo>
                      <a:pt x="9" y="80"/>
                    </a:lnTo>
                    <a:lnTo>
                      <a:pt x="9" y="78"/>
                    </a:lnTo>
                    <a:lnTo>
                      <a:pt x="11" y="78"/>
                    </a:lnTo>
                    <a:lnTo>
                      <a:pt x="11" y="76"/>
                    </a:lnTo>
                    <a:lnTo>
                      <a:pt x="11" y="74"/>
                    </a:lnTo>
                    <a:lnTo>
                      <a:pt x="11" y="72"/>
                    </a:lnTo>
                    <a:lnTo>
                      <a:pt x="13" y="70"/>
                    </a:lnTo>
                    <a:lnTo>
                      <a:pt x="13" y="68"/>
                    </a:lnTo>
                    <a:lnTo>
                      <a:pt x="13" y="66"/>
                    </a:lnTo>
                    <a:lnTo>
                      <a:pt x="13" y="65"/>
                    </a:lnTo>
                    <a:lnTo>
                      <a:pt x="15" y="63"/>
                    </a:lnTo>
                    <a:lnTo>
                      <a:pt x="15" y="61"/>
                    </a:lnTo>
                    <a:lnTo>
                      <a:pt x="16" y="59"/>
                    </a:lnTo>
                    <a:lnTo>
                      <a:pt x="16" y="57"/>
                    </a:lnTo>
                    <a:lnTo>
                      <a:pt x="16" y="55"/>
                    </a:lnTo>
                    <a:lnTo>
                      <a:pt x="18" y="55"/>
                    </a:lnTo>
                    <a:lnTo>
                      <a:pt x="18" y="53"/>
                    </a:lnTo>
                    <a:lnTo>
                      <a:pt x="18" y="51"/>
                    </a:lnTo>
                    <a:lnTo>
                      <a:pt x="20" y="51"/>
                    </a:lnTo>
                    <a:lnTo>
                      <a:pt x="20" y="49"/>
                    </a:lnTo>
                    <a:lnTo>
                      <a:pt x="20" y="47"/>
                    </a:lnTo>
                    <a:lnTo>
                      <a:pt x="22" y="47"/>
                    </a:lnTo>
                    <a:lnTo>
                      <a:pt x="22" y="45"/>
                    </a:lnTo>
                    <a:lnTo>
                      <a:pt x="22" y="43"/>
                    </a:lnTo>
                    <a:lnTo>
                      <a:pt x="24" y="43"/>
                    </a:lnTo>
                    <a:lnTo>
                      <a:pt x="24" y="41"/>
                    </a:lnTo>
                    <a:lnTo>
                      <a:pt x="24" y="39"/>
                    </a:lnTo>
                    <a:lnTo>
                      <a:pt x="25" y="37"/>
                    </a:lnTo>
                    <a:lnTo>
                      <a:pt x="25" y="35"/>
                    </a:lnTo>
                    <a:lnTo>
                      <a:pt x="25" y="33"/>
                    </a:lnTo>
                    <a:lnTo>
                      <a:pt x="25" y="31"/>
                    </a:lnTo>
                    <a:lnTo>
                      <a:pt x="27" y="29"/>
                    </a:lnTo>
                    <a:lnTo>
                      <a:pt x="27" y="27"/>
                    </a:lnTo>
                    <a:lnTo>
                      <a:pt x="27" y="25"/>
                    </a:lnTo>
                    <a:lnTo>
                      <a:pt x="27" y="23"/>
                    </a:lnTo>
                    <a:lnTo>
                      <a:pt x="27" y="21"/>
                    </a:lnTo>
                    <a:lnTo>
                      <a:pt x="29" y="21"/>
                    </a:lnTo>
                    <a:lnTo>
                      <a:pt x="29" y="20"/>
                    </a:lnTo>
                    <a:lnTo>
                      <a:pt x="29" y="18"/>
                    </a:lnTo>
                    <a:lnTo>
                      <a:pt x="29" y="16"/>
                    </a:lnTo>
                    <a:lnTo>
                      <a:pt x="29" y="14"/>
                    </a:lnTo>
                    <a:lnTo>
                      <a:pt x="31" y="12"/>
                    </a:lnTo>
                    <a:lnTo>
                      <a:pt x="31" y="10"/>
                    </a:lnTo>
                    <a:lnTo>
                      <a:pt x="31" y="8"/>
                    </a:lnTo>
                    <a:lnTo>
                      <a:pt x="31" y="6"/>
                    </a:lnTo>
                    <a:lnTo>
                      <a:pt x="31" y="4"/>
                    </a:lnTo>
                    <a:lnTo>
                      <a:pt x="33" y="4"/>
                    </a:lnTo>
                    <a:lnTo>
                      <a:pt x="33" y="2"/>
                    </a:lnTo>
                    <a:lnTo>
                      <a:pt x="33" y="0"/>
                    </a:lnTo>
                    <a:lnTo>
                      <a:pt x="34" y="0"/>
                    </a:lnTo>
                    <a:lnTo>
                      <a:pt x="36" y="0"/>
                    </a:lnTo>
                    <a:lnTo>
                      <a:pt x="38" y="0"/>
                    </a:lnTo>
                    <a:lnTo>
                      <a:pt x="40" y="0"/>
                    </a:lnTo>
                    <a:lnTo>
                      <a:pt x="41" y="0"/>
                    </a:lnTo>
                    <a:lnTo>
                      <a:pt x="43" y="0"/>
                    </a:lnTo>
                    <a:lnTo>
                      <a:pt x="45" y="0"/>
                    </a:lnTo>
                    <a:lnTo>
                      <a:pt x="47" y="0"/>
                    </a:lnTo>
                    <a:lnTo>
                      <a:pt x="49" y="2"/>
                    </a:lnTo>
                    <a:lnTo>
                      <a:pt x="52" y="2"/>
                    </a:lnTo>
                    <a:lnTo>
                      <a:pt x="54" y="4"/>
                    </a:lnTo>
                    <a:lnTo>
                      <a:pt x="56" y="4"/>
                    </a:lnTo>
                    <a:lnTo>
                      <a:pt x="58" y="6"/>
                    </a:lnTo>
                    <a:lnTo>
                      <a:pt x="59" y="6"/>
                    </a:lnTo>
                    <a:lnTo>
                      <a:pt x="61" y="6"/>
                    </a:lnTo>
                    <a:lnTo>
                      <a:pt x="63" y="8"/>
                    </a:lnTo>
                    <a:lnTo>
                      <a:pt x="65" y="8"/>
                    </a:lnTo>
                    <a:lnTo>
                      <a:pt x="66" y="10"/>
                    </a:lnTo>
                    <a:lnTo>
                      <a:pt x="68" y="10"/>
                    </a:lnTo>
                    <a:lnTo>
                      <a:pt x="70" y="10"/>
                    </a:lnTo>
                    <a:lnTo>
                      <a:pt x="72" y="12"/>
                    </a:lnTo>
                    <a:lnTo>
                      <a:pt x="74" y="12"/>
                    </a:lnTo>
                    <a:lnTo>
                      <a:pt x="75" y="12"/>
                    </a:lnTo>
                    <a:lnTo>
                      <a:pt x="75" y="14"/>
                    </a:lnTo>
                    <a:lnTo>
                      <a:pt x="77" y="14"/>
                    </a:lnTo>
                    <a:lnTo>
                      <a:pt x="79" y="14"/>
                    </a:lnTo>
                    <a:lnTo>
                      <a:pt x="81" y="14"/>
                    </a:lnTo>
                    <a:lnTo>
                      <a:pt x="83" y="16"/>
                    </a:lnTo>
                    <a:lnTo>
                      <a:pt x="84" y="16"/>
                    </a:lnTo>
                    <a:lnTo>
                      <a:pt x="86" y="18"/>
                    </a:lnTo>
                    <a:lnTo>
                      <a:pt x="88" y="18"/>
                    </a:lnTo>
                    <a:lnTo>
                      <a:pt x="88" y="20"/>
                    </a:lnTo>
                    <a:lnTo>
                      <a:pt x="88" y="21"/>
                    </a:lnTo>
                    <a:lnTo>
                      <a:pt x="88" y="23"/>
                    </a:lnTo>
                    <a:lnTo>
                      <a:pt x="88" y="25"/>
                    </a:lnTo>
                    <a:lnTo>
                      <a:pt x="88" y="27"/>
                    </a:lnTo>
                    <a:lnTo>
                      <a:pt x="88" y="29"/>
                    </a:lnTo>
                    <a:lnTo>
                      <a:pt x="88" y="31"/>
                    </a:lnTo>
                    <a:lnTo>
                      <a:pt x="88" y="33"/>
                    </a:lnTo>
                    <a:lnTo>
                      <a:pt x="88" y="35"/>
                    </a:lnTo>
                    <a:lnTo>
                      <a:pt x="86" y="37"/>
                    </a:lnTo>
                    <a:lnTo>
                      <a:pt x="86" y="39"/>
                    </a:lnTo>
                    <a:lnTo>
                      <a:pt x="86" y="41"/>
                    </a:lnTo>
                    <a:lnTo>
                      <a:pt x="86" y="43"/>
                    </a:lnTo>
                    <a:lnTo>
                      <a:pt x="86" y="45"/>
                    </a:lnTo>
                    <a:lnTo>
                      <a:pt x="84" y="45"/>
                    </a:lnTo>
                    <a:lnTo>
                      <a:pt x="84" y="47"/>
                    </a:lnTo>
                    <a:lnTo>
                      <a:pt x="84" y="49"/>
                    </a:lnTo>
                    <a:lnTo>
                      <a:pt x="84" y="51"/>
                    </a:lnTo>
                    <a:lnTo>
                      <a:pt x="83" y="51"/>
                    </a:lnTo>
                    <a:lnTo>
                      <a:pt x="83" y="53"/>
                    </a:lnTo>
                    <a:lnTo>
                      <a:pt x="83" y="55"/>
                    </a:lnTo>
                    <a:lnTo>
                      <a:pt x="83" y="57"/>
                    </a:lnTo>
                    <a:lnTo>
                      <a:pt x="83" y="59"/>
                    </a:lnTo>
                    <a:lnTo>
                      <a:pt x="83" y="61"/>
                    </a:lnTo>
                    <a:lnTo>
                      <a:pt x="83" y="63"/>
                    </a:lnTo>
                    <a:lnTo>
                      <a:pt x="83" y="65"/>
                    </a:lnTo>
                    <a:lnTo>
                      <a:pt x="83" y="66"/>
                    </a:lnTo>
                    <a:lnTo>
                      <a:pt x="83" y="68"/>
                    </a:lnTo>
                    <a:lnTo>
                      <a:pt x="83" y="70"/>
                    </a:lnTo>
                    <a:lnTo>
                      <a:pt x="83" y="72"/>
                    </a:lnTo>
                    <a:lnTo>
                      <a:pt x="83" y="74"/>
                    </a:lnTo>
                    <a:lnTo>
                      <a:pt x="83" y="76"/>
                    </a:lnTo>
                    <a:lnTo>
                      <a:pt x="83" y="78"/>
                    </a:lnTo>
                    <a:lnTo>
                      <a:pt x="83" y="80"/>
                    </a:lnTo>
                    <a:lnTo>
                      <a:pt x="83" y="82"/>
                    </a:lnTo>
                    <a:lnTo>
                      <a:pt x="83" y="84"/>
                    </a:lnTo>
                    <a:lnTo>
                      <a:pt x="83" y="86"/>
                    </a:lnTo>
                    <a:lnTo>
                      <a:pt x="83" y="88"/>
                    </a:lnTo>
                    <a:lnTo>
                      <a:pt x="83" y="90"/>
                    </a:lnTo>
                    <a:lnTo>
                      <a:pt x="83" y="92"/>
                    </a:lnTo>
                    <a:lnTo>
                      <a:pt x="81" y="92"/>
                    </a:lnTo>
                    <a:lnTo>
                      <a:pt x="81" y="94"/>
                    </a:lnTo>
                    <a:lnTo>
                      <a:pt x="81" y="96"/>
                    </a:lnTo>
                    <a:lnTo>
                      <a:pt x="79" y="98"/>
                    </a:lnTo>
                    <a:lnTo>
                      <a:pt x="79" y="100"/>
                    </a:lnTo>
                    <a:lnTo>
                      <a:pt x="79" y="102"/>
                    </a:lnTo>
                    <a:lnTo>
                      <a:pt x="77" y="102"/>
                    </a:lnTo>
                    <a:lnTo>
                      <a:pt x="77" y="104"/>
                    </a:lnTo>
                    <a:lnTo>
                      <a:pt x="77" y="106"/>
                    </a:lnTo>
                    <a:lnTo>
                      <a:pt x="75" y="106"/>
                    </a:lnTo>
                    <a:lnTo>
                      <a:pt x="75" y="108"/>
                    </a:lnTo>
                    <a:lnTo>
                      <a:pt x="75" y="109"/>
                    </a:lnTo>
                    <a:lnTo>
                      <a:pt x="74" y="109"/>
                    </a:lnTo>
                    <a:lnTo>
                      <a:pt x="72" y="111"/>
                    </a:lnTo>
                    <a:lnTo>
                      <a:pt x="70" y="113"/>
                    </a:lnTo>
                    <a:lnTo>
                      <a:pt x="70" y="115"/>
                    </a:lnTo>
                    <a:lnTo>
                      <a:pt x="68" y="115"/>
                    </a:lnTo>
                    <a:lnTo>
                      <a:pt x="68" y="117"/>
                    </a:lnTo>
                    <a:lnTo>
                      <a:pt x="66" y="117"/>
                    </a:lnTo>
                    <a:lnTo>
                      <a:pt x="66" y="119"/>
                    </a:lnTo>
                    <a:lnTo>
                      <a:pt x="65" y="119"/>
                    </a:lnTo>
                    <a:lnTo>
                      <a:pt x="65" y="121"/>
                    </a:lnTo>
                    <a:lnTo>
                      <a:pt x="63" y="123"/>
                    </a:lnTo>
                    <a:lnTo>
                      <a:pt x="61" y="123"/>
                    </a:lnTo>
                    <a:lnTo>
                      <a:pt x="61" y="125"/>
                    </a:lnTo>
                    <a:lnTo>
                      <a:pt x="59" y="127"/>
                    </a:lnTo>
                    <a:lnTo>
                      <a:pt x="59" y="129"/>
                    </a:lnTo>
                    <a:lnTo>
                      <a:pt x="58" y="129"/>
                    </a:lnTo>
                    <a:lnTo>
                      <a:pt x="58" y="131"/>
                    </a:lnTo>
                    <a:lnTo>
                      <a:pt x="56" y="131"/>
                    </a:lnTo>
                    <a:lnTo>
                      <a:pt x="56" y="133"/>
                    </a:lnTo>
                    <a:lnTo>
                      <a:pt x="56" y="135"/>
                    </a:lnTo>
                    <a:lnTo>
                      <a:pt x="54" y="135"/>
                    </a:lnTo>
                    <a:lnTo>
                      <a:pt x="54" y="137"/>
                    </a:lnTo>
                    <a:lnTo>
                      <a:pt x="52" y="137"/>
                    </a:lnTo>
                    <a:lnTo>
                      <a:pt x="52" y="139"/>
                    </a:lnTo>
                    <a:lnTo>
                      <a:pt x="50" y="139"/>
                    </a:lnTo>
                    <a:lnTo>
                      <a:pt x="50" y="141"/>
                    </a:lnTo>
                    <a:lnTo>
                      <a:pt x="49" y="141"/>
                    </a:lnTo>
                    <a:lnTo>
                      <a:pt x="47" y="143"/>
                    </a:lnTo>
                    <a:lnTo>
                      <a:pt x="45" y="143"/>
                    </a:lnTo>
                    <a:lnTo>
                      <a:pt x="45" y="145"/>
                    </a:lnTo>
                    <a:lnTo>
                      <a:pt x="43" y="145"/>
                    </a:lnTo>
                    <a:lnTo>
                      <a:pt x="41" y="145"/>
                    </a:lnTo>
                    <a:lnTo>
                      <a:pt x="40" y="145"/>
                    </a:lnTo>
                    <a:lnTo>
                      <a:pt x="38" y="145"/>
                    </a:lnTo>
                    <a:lnTo>
                      <a:pt x="36" y="145"/>
                    </a:lnTo>
                    <a:lnTo>
                      <a:pt x="34" y="145"/>
                    </a:lnTo>
                    <a:lnTo>
                      <a:pt x="33" y="145"/>
                    </a:lnTo>
                    <a:lnTo>
                      <a:pt x="33" y="147"/>
                    </a:lnTo>
                    <a:lnTo>
                      <a:pt x="31" y="147"/>
                    </a:lnTo>
                    <a:lnTo>
                      <a:pt x="29" y="147"/>
                    </a:lnTo>
                    <a:close/>
                  </a:path>
                </a:pathLst>
              </a:custGeom>
              <a:solidFill>
                <a:srgbClr val="3333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40" name="Freeform 838"/>
              <p:cNvSpPr>
                <a:spLocks/>
              </p:cNvSpPr>
              <p:nvPr/>
            </p:nvSpPr>
            <p:spPr bwMode="auto">
              <a:xfrm>
                <a:off x="5067" y="876"/>
                <a:ext cx="357" cy="698"/>
              </a:xfrm>
              <a:custGeom>
                <a:avLst/>
                <a:gdLst>
                  <a:gd name="T0" fmla="*/ 41 w 357"/>
                  <a:gd name="T1" fmla="*/ 361 h 698"/>
                  <a:gd name="T2" fmla="*/ 94 w 357"/>
                  <a:gd name="T3" fmla="*/ 348 h 698"/>
                  <a:gd name="T4" fmla="*/ 150 w 357"/>
                  <a:gd name="T5" fmla="*/ 293 h 698"/>
                  <a:gd name="T6" fmla="*/ 107 w 357"/>
                  <a:gd name="T7" fmla="*/ 246 h 698"/>
                  <a:gd name="T8" fmla="*/ 37 w 357"/>
                  <a:gd name="T9" fmla="*/ 232 h 698"/>
                  <a:gd name="T10" fmla="*/ 12 w 357"/>
                  <a:gd name="T11" fmla="*/ 191 h 698"/>
                  <a:gd name="T12" fmla="*/ 12 w 357"/>
                  <a:gd name="T13" fmla="*/ 164 h 698"/>
                  <a:gd name="T14" fmla="*/ 0 w 357"/>
                  <a:gd name="T15" fmla="*/ 142 h 698"/>
                  <a:gd name="T16" fmla="*/ 37 w 357"/>
                  <a:gd name="T17" fmla="*/ 101 h 698"/>
                  <a:gd name="T18" fmla="*/ 37 w 357"/>
                  <a:gd name="T19" fmla="*/ 60 h 698"/>
                  <a:gd name="T20" fmla="*/ 50 w 357"/>
                  <a:gd name="T21" fmla="*/ 13 h 698"/>
                  <a:gd name="T22" fmla="*/ 132 w 357"/>
                  <a:gd name="T23" fmla="*/ 13 h 698"/>
                  <a:gd name="T24" fmla="*/ 107 w 357"/>
                  <a:gd name="T25" fmla="*/ 88 h 698"/>
                  <a:gd name="T26" fmla="*/ 137 w 357"/>
                  <a:gd name="T27" fmla="*/ 205 h 698"/>
                  <a:gd name="T28" fmla="*/ 145 w 357"/>
                  <a:gd name="T29" fmla="*/ 246 h 698"/>
                  <a:gd name="T30" fmla="*/ 175 w 357"/>
                  <a:gd name="T31" fmla="*/ 260 h 698"/>
                  <a:gd name="T32" fmla="*/ 195 w 357"/>
                  <a:gd name="T33" fmla="*/ 225 h 698"/>
                  <a:gd name="T34" fmla="*/ 187 w 357"/>
                  <a:gd name="T35" fmla="*/ 191 h 698"/>
                  <a:gd name="T36" fmla="*/ 212 w 357"/>
                  <a:gd name="T37" fmla="*/ 123 h 698"/>
                  <a:gd name="T38" fmla="*/ 195 w 357"/>
                  <a:gd name="T39" fmla="*/ 54 h 698"/>
                  <a:gd name="T40" fmla="*/ 225 w 357"/>
                  <a:gd name="T41" fmla="*/ 27 h 698"/>
                  <a:gd name="T42" fmla="*/ 282 w 357"/>
                  <a:gd name="T43" fmla="*/ 54 h 698"/>
                  <a:gd name="T44" fmla="*/ 262 w 357"/>
                  <a:gd name="T45" fmla="*/ 19 h 698"/>
                  <a:gd name="T46" fmla="*/ 257 w 357"/>
                  <a:gd name="T47" fmla="*/ 0 h 698"/>
                  <a:gd name="T48" fmla="*/ 300 w 357"/>
                  <a:gd name="T49" fmla="*/ 41 h 698"/>
                  <a:gd name="T50" fmla="*/ 357 w 357"/>
                  <a:gd name="T51" fmla="*/ 96 h 698"/>
                  <a:gd name="T52" fmla="*/ 312 w 357"/>
                  <a:gd name="T53" fmla="*/ 142 h 698"/>
                  <a:gd name="T54" fmla="*/ 345 w 357"/>
                  <a:gd name="T55" fmla="*/ 205 h 698"/>
                  <a:gd name="T56" fmla="*/ 312 w 357"/>
                  <a:gd name="T57" fmla="*/ 307 h 698"/>
                  <a:gd name="T58" fmla="*/ 312 w 357"/>
                  <a:gd name="T59" fmla="*/ 410 h 698"/>
                  <a:gd name="T60" fmla="*/ 275 w 357"/>
                  <a:gd name="T61" fmla="*/ 526 h 698"/>
                  <a:gd name="T62" fmla="*/ 250 w 357"/>
                  <a:gd name="T63" fmla="*/ 651 h 698"/>
                  <a:gd name="T64" fmla="*/ 220 w 357"/>
                  <a:gd name="T65" fmla="*/ 692 h 698"/>
                  <a:gd name="T66" fmla="*/ 245 w 357"/>
                  <a:gd name="T67" fmla="*/ 623 h 698"/>
                  <a:gd name="T68" fmla="*/ 257 w 357"/>
                  <a:gd name="T69" fmla="*/ 512 h 698"/>
                  <a:gd name="T70" fmla="*/ 237 w 357"/>
                  <a:gd name="T71" fmla="*/ 361 h 698"/>
                  <a:gd name="T72" fmla="*/ 250 w 357"/>
                  <a:gd name="T73" fmla="*/ 361 h 698"/>
                  <a:gd name="T74" fmla="*/ 262 w 357"/>
                  <a:gd name="T75" fmla="*/ 430 h 698"/>
                  <a:gd name="T76" fmla="*/ 275 w 357"/>
                  <a:gd name="T77" fmla="*/ 520 h 698"/>
                  <a:gd name="T78" fmla="*/ 307 w 357"/>
                  <a:gd name="T79" fmla="*/ 457 h 698"/>
                  <a:gd name="T80" fmla="*/ 300 w 357"/>
                  <a:gd name="T81" fmla="*/ 320 h 698"/>
                  <a:gd name="T82" fmla="*/ 257 w 357"/>
                  <a:gd name="T83" fmla="*/ 279 h 698"/>
                  <a:gd name="T84" fmla="*/ 250 w 357"/>
                  <a:gd name="T85" fmla="*/ 273 h 698"/>
                  <a:gd name="T86" fmla="*/ 287 w 357"/>
                  <a:gd name="T87" fmla="*/ 232 h 698"/>
                  <a:gd name="T88" fmla="*/ 282 w 357"/>
                  <a:gd name="T89" fmla="*/ 219 h 698"/>
                  <a:gd name="T90" fmla="*/ 300 w 357"/>
                  <a:gd name="T91" fmla="*/ 225 h 698"/>
                  <a:gd name="T92" fmla="*/ 275 w 357"/>
                  <a:gd name="T93" fmla="*/ 150 h 698"/>
                  <a:gd name="T94" fmla="*/ 237 w 357"/>
                  <a:gd name="T95" fmla="*/ 191 h 698"/>
                  <a:gd name="T96" fmla="*/ 182 w 357"/>
                  <a:gd name="T97" fmla="*/ 150 h 698"/>
                  <a:gd name="T98" fmla="*/ 187 w 357"/>
                  <a:gd name="T99" fmla="*/ 211 h 698"/>
                  <a:gd name="T100" fmla="*/ 195 w 357"/>
                  <a:gd name="T101" fmla="*/ 279 h 698"/>
                  <a:gd name="T102" fmla="*/ 200 w 357"/>
                  <a:gd name="T103" fmla="*/ 314 h 698"/>
                  <a:gd name="T104" fmla="*/ 182 w 357"/>
                  <a:gd name="T105" fmla="*/ 355 h 698"/>
                  <a:gd name="T106" fmla="*/ 162 w 357"/>
                  <a:gd name="T107" fmla="*/ 293 h 698"/>
                  <a:gd name="T108" fmla="*/ 137 w 357"/>
                  <a:gd name="T109" fmla="*/ 361 h 698"/>
                  <a:gd name="T110" fmla="*/ 132 w 357"/>
                  <a:gd name="T111" fmla="*/ 561 h 698"/>
                  <a:gd name="T112" fmla="*/ 100 w 357"/>
                  <a:gd name="T113" fmla="*/ 547 h 698"/>
                  <a:gd name="T114" fmla="*/ 82 w 357"/>
                  <a:gd name="T115" fmla="*/ 465 h 698"/>
                  <a:gd name="T116" fmla="*/ 94 w 357"/>
                  <a:gd name="T117" fmla="*/ 657 h 698"/>
                  <a:gd name="T118" fmla="*/ 57 w 357"/>
                  <a:gd name="T119" fmla="*/ 567 h 69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57"/>
                  <a:gd name="T181" fmla="*/ 0 h 698"/>
                  <a:gd name="T182" fmla="*/ 357 w 357"/>
                  <a:gd name="T183" fmla="*/ 698 h 69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57" h="698">
                    <a:moveTo>
                      <a:pt x="44" y="506"/>
                    </a:moveTo>
                    <a:lnTo>
                      <a:pt x="43" y="449"/>
                    </a:lnTo>
                    <a:lnTo>
                      <a:pt x="12" y="342"/>
                    </a:lnTo>
                    <a:lnTo>
                      <a:pt x="12" y="334"/>
                    </a:lnTo>
                    <a:lnTo>
                      <a:pt x="41" y="361"/>
                    </a:lnTo>
                    <a:lnTo>
                      <a:pt x="62" y="369"/>
                    </a:lnTo>
                    <a:lnTo>
                      <a:pt x="75" y="355"/>
                    </a:lnTo>
                    <a:lnTo>
                      <a:pt x="75" y="348"/>
                    </a:lnTo>
                    <a:lnTo>
                      <a:pt x="82" y="361"/>
                    </a:lnTo>
                    <a:lnTo>
                      <a:pt x="94" y="348"/>
                    </a:lnTo>
                    <a:lnTo>
                      <a:pt x="107" y="348"/>
                    </a:lnTo>
                    <a:lnTo>
                      <a:pt x="120" y="342"/>
                    </a:lnTo>
                    <a:lnTo>
                      <a:pt x="137" y="342"/>
                    </a:lnTo>
                    <a:lnTo>
                      <a:pt x="150" y="301"/>
                    </a:lnTo>
                    <a:lnTo>
                      <a:pt x="150" y="293"/>
                    </a:lnTo>
                    <a:lnTo>
                      <a:pt x="137" y="293"/>
                    </a:lnTo>
                    <a:lnTo>
                      <a:pt x="137" y="273"/>
                    </a:lnTo>
                    <a:lnTo>
                      <a:pt x="125" y="252"/>
                    </a:lnTo>
                    <a:lnTo>
                      <a:pt x="112" y="246"/>
                    </a:lnTo>
                    <a:lnTo>
                      <a:pt x="107" y="246"/>
                    </a:lnTo>
                    <a:lnTo>
                      <a:pt x="94" y="252"/>
                    </a:lnTo>
                    <a:lnTo>
                      <a:pt x="37" y="252"/>
                    </a:lnTo>
                    <a:lnTo>
                      <a:pt x="32" y="273"/>
                    </a:lnTo>
                    <a:lnTo>
                      <a:pt x="32" y="246"/>
                    </a:lnTo>
                    <a:lnTo>
                      <a:pt x="37" y="232"/>
                    </a:lnTo>
                    <a:lnTo>
                      <a:pt x="25" y="205"/>
                    </a:lnTo>
                    <a:lnTo>
                      <a:pt x="25" y="197"/>
                    </a:lnTo>
                    <a:lnTo>
                      <a:pt x="0" y="205"/>
                    </a:lnTo>
                    <a:lnTo>
                      <a:pt x="0" y="191"/>
                    </a:lnTo>
                    <a:lnTo>
                      <a:pt x="12" y="191"/>
                    </a:lnTo>
                    <a:lnTo>
                      <a:pt x="32" y="170"/>
                    </a:lnTo>
                    <a:lnTo>
                      <a:pt x="37" y="170"/>
                    </a:lnTo>
                    <a:lnTo>
                      <a:pt x="37" y="156"/>
                    </a:lnTo>
                    <a:lnTo>
                      <a:pt x="32" y="156"/>
                    </a:lnTo>
                    <a:lnTo>
                      <a:pt x="12" y="164"/>
                    </a:lnTo>
                    <a:lnTo>
                      <a:pt x="19" y="150"/>
                    </a:lnTo>
                    <a:lnTo>
                      <a:pt x="7" y="150"/>
                    </a:lnTo>
                    <a:lnTo>
                      <a:pt x="0" y="164"/>
                    </a:lnTo>
                    <a:lnTo>
                      <a:pt x="0" y="178"/>
                    </a:lnTo>
                    <a:lnTo>
                      <a:pt x="0" y="142"/>
                    </a:lnTo>
                    <a:lnTo>
                      <a:pt x="7" y="129"/>
                    </a:lnTo>
                    <a:lnTo>
                      <a:pt x="19" y="156"/>
                    </a:lnTo>
                    <a:lnTo>
                      <a:pt x="32" y="156"/>
                    </a:lnTo>
                    <a:lnTo>
                      <a:pt x="37" y="142"/>
                    </a:lnTo>
                    <a:lnTo>
                      <a:pt x="37" y="101"/>
                    </a:lnTo>
                    <a:lnTo>
                      <a:pt x="50" y="101"/>
                    </a:lnTo>
                    <a:lnTo>
                      <a:pt x="50" y="96"/>
                    </a:lnTo>
                    <a:lnTo>
                      <a:pt x="57" y="88"/>
                    </a:lnTo>
                    <a:lnTo>
                      <a:pt x="37" y="74"/>
                    </a:lnTo>
                    <a:lnTo>
                      <a:pt x="37" y="60"/>
                    </a:lnTo>
                    <a:lnTo>
                      <a:pt x="37" y="74"/>
                    </a:lnTo>
                    <a:lnTo>
                      <a:pt x="50" y="54"/>
                    </a:lnTo>
                    <a:lnTo>
                      <a:pt x="37" y="54"/>
                    </a:lnTo>
                    <a:lnTo>
                      <a:pt x="50" y="41"/>
                    </a:lnTo>
                    <a:lnTo>
                      <a:pt x="50" y="13"/>
                    </a:lnTo>
                    <a:lnTo>
                      <a:pt x="69" y="0"/>
                    </a:lnTo>
                    <a:lnTo>
                      <a:pt x="107" y="0"/>
                    </a:lnTo>
                    <a:lnTo>
                      <a:pt x="120" y="6"/>
                    </a:lnTo>
                    <a:lnTo>
                      <a:pt x="120" y="13"/>
                    </a:lnTo>
                    <a:lnTo>
                      <a:pt x="132" y="13"/>
                    </a:lnTo>
                    <a:lnTo>
                      <a:pt x="132" y="33"/>
                    </a:lnTo>
                    <a:lnTo>
                      <a:pt x="120" y="54"/>
                    </a:lnTo>
                    <a:lnTo>
                      <a:pt x="132" y="74"/>
                    </a:lnTo>
                    <a:lnTo>
                      <a:pt x="112" y="88"/>
                    </a:lnTo>
                    <a:lnTo>
                      <a:pt x="107" y="88"/>
                    </a:lnTo>
                    <a:lnTo>
                      <a:pt x="107" y="96"/>
                    </a:lnTo>
                    <a:lnTo>
                      <a:pt x="120" y="109"/>
                    </a:lnTo>
                    <a:lnTo>
                      <a:pt x="125" y="109"/>
                    </a:lnTo>
                    <a:lnTo>
                      <a:pt x="132" y="123"/>
                    </a:lnTo>
                    <a:lnTo>
                      <a:pt x="137" y="205"/>
                    </a:lnTo>
                    <a:lnTo>
                      <a:pt x="145" y="211"/>
                    </a:lnTo>
                    <a:lnTo>
                      <a:pt x="137" y="225"/>
                    </a:lnTo>
                    <a:lnTo>
                      <a:pt x="137" y="219"/>
                    </a:lnTo>
                    <a:lnTo>
                      <a:pt x="132" y="246"/>
                    </a:lnTo>
                    <a:lnTo>
                      <a:pt x="145" y="246"/>
                    </a:lnTo>
                    <a:lnTo>
                      <a:pt x="145" y="232"/>
                    </a:lnTo>
                    <a:lnTo>
                      <a:pt x="145" y="252"/>
                    </a:lnTo>
                    <a:lnTo>
                      <a:pt x="157" y="279"/>
                    </a:lnTo>
                    <a:lnTo>
                      <a:pt x="175" y="279"/>
                    </a:lnTo>
                    <a:lnTo>
                      <a:pt x="175" y="260"/>
                    </a:lnTo>
                    <a:lnTo>
                      <a:pt x="175" y="287"/>
                    </a:lnTo>
                    <a:lnTo>
                      <a:pt x="182" y="287"/>
                    </a:lnTo>
                    <a:lnTo>
                      <a:pt x="182" y="279"/>
                    </a:lnTo>
                    <a:lnTo>
                      <a:pt x="195" y="266"/>
                    </a:lnTo>
                    <a:lnTo>
                      <a:pt x="195" y="225"/>
                    </a:lnTo>
                    <a:lnTo>
                      <a:pt x="187" y="219"/>
                    </a:lnTo>
                    <a:lnTo>
                      <a:pt x="182" y="252"/>
                    </a:lnTo>
                    <a:lnTo>
                      <a:pt x="182" y="205"/>
                    </a:lnTo>
                    <a:lnTo>
                      <a:pt x="182" y="211"/>
                    </a:lnTo>
                    <a:lnTo>
                      <a:pt x="187" y="191"/>
                    </a:lnTo>
                    <a:lnTo>
                      <a:pt x="182" y="183"/>
                    </a:lnTo>
                    <a:lnTo>
                      <a:pt x="182" y="191"/>
                    </a:lnTo>
                    <a:lnTo>
                      <a:pt x="175" y="164"/>
                    </a:lnTo>
                    <a:lnTo>
                      <a:pt x="187" y="137"/>
                    </a:lnTo>
                    <a:lnTo>
                      <a:pt x="212" y="123"/>
                    </a:lnTo>
                    <a:lnTo>
                      <a:pt x="225" y="123"/>
                    </a:lnTo>
                    <a:lnTo>
                      <a:pt x="225" y="101"/>
                    </a:lnTo>
                    <a:lnTo>
                      <a:pt x="207" y="82"/>
                    </a:lnTo>
                    <a:lnTo>
                      <a:pt x="207" y="68"/>
                    </a:lnTo>
                    <a:lnTo>
                      <a:pt x="195" y="54"/>
                    </a:lnTo>
                    <a:lnTo>
                      <a:pt x="195" y="41"/>
                    </a:lnTo>
                    <a:lnTo>
                      <a:pt x="220" y="27"/>
                    </a:lnTo>
                    <a:lnTo>
                      <a:pt x="220" y="13"/>
                    </a:lnTo>
                    <a:lnTo>
                      <a:pt x="220" y="27"/>
                    </a:lnTo>
                    <a:lnTo>
                      <a:pt x="225" y="27"/>
                    </a:lnTo>
                    <a:lnTo>
                      <a:pt x="225" y="19"/>
                    </a:lnTo>
                    <a:lnTo>
                      <a:pt x="250" y="27"/>
                    </a:lnTo>
                    <a:lnTo>
                      <a:pt x="270" y="41"/>
                    </a:lnTo>
                    <a:lnTo>
                      <a:pt x="270" y="54"/>
                    </a:lnTo>
                    <a:lnTo>
                      <a:pt x="282" y="54"/>
                    </a:lnTo>
                    <a:lnTo>
                      <a:pt x="282" y="41"/>
                    </a:lnTo>
                    <a:lnTo>
                      <a:pt x="295" y="41"/>
                    </a:lnTo>
                    <a:lnTo>
                      <a:pt x="295" y="33"/>
                    </a:lnTo>
                    <a:lnTo>
                      <a:pt x="270" y="19"/>
                    </a:lnTo>
                    <a:lnTo>
                      <a:pt x="262" y="19"/>
                    </a:lnTo>
                    <a:lnTo>
                      <a:pt x="275" y="13"/>
                    </a:lnTo>
                    <a:lnTo>
                      <a:pt x="262" y="0"/>
                    </a:lnTo>
                    <a:lnTo>
                      <a:pt x="245" y="13"/>
                    </a:lnTo>
                    <a:lnTo>
                      <a:pt x="245" y="6"/>
                    </a:lnTo>
                    <a:lnTo>
                      <a:pt x="257" y="0"/>
                    </a:lnTo>
                    <a:lnTo>
                      <a:pt x="262" y="0"/>
                    </a:lnTo>
                    <a:lnTo>
                      <a:pt x="270" y="6"/>
                    </a:lnTo>
                    <a:lnTo>
                      <a:pt x="282" y="0"/>
                    </a:lnTo>
                    <a:lnTo>
                      <a:pt x="295" y="19"/>
                    </a:lnTo>
                    <a:lnTo>
                      <a:pt x="300" y="41"/>
                    </a:lnTo>
                    <a:lnTo>
                      <a:pt x="307" y="41"/>
                    </a:lnTo>
                    <a:lnTo>
                      <a:pt x="307" y="47"/>
                    </a:lnTo>
                    <a:lnTo>
                      <a:pt x="332" y="68"/>
                    </a:lnTo>
                    <a:lnTo>
                      <a:pt x="357" y="82"/>
                    </a:lnTo>
                    <a:lnTo>
                      <a:pt x="357" y="96"/>
                    </a:lnTo>
                    <a:lnTo>
                      <a:pt x="325" y="115"/>
                    </a:lnTo>
                    <a:lnTo>
                      <a:pt x="325" y="123"/>
                    </a:lnTo>
                    <a:lnTo>
                      <a:pt x="312" y="123"/>
                    </a:lnTo>
                    <a:lnTo>
                      <a:pt x="307" y="129"/>
                    </a:lnTo>
                    <a:lnTo>
                      <a:pt x="312" y="142"/>
                    </a:lnTo>
                    <a:lnTo>
                      <a:pt x="320" y="142"/>
                    </a:lnTo>
                    <a:lnTo>
                      <a:pt x="325" y="156"/>
                    </a:lnTo>
                    <a:lnTo>
                      <a:pt x="332" y="156"/>
                    </a:lnTo>
                    <a:lnTo>
                      <a:pt x="332" y="178"/>
                    </a:lnTo>
                    <a:lnTo>
                      <a:pt x="345" y="205"/>
                    </a:lnTo>
                    <a:lnTo>
                      <a:pt x="345" y="211"/>
                    </a:lnTo>
                    <a:lnTo>
                      <a:pt x="337" y="219"/>
                    </a:lnTo>
                    <a:lnTo>
                      <a:pt x="345" y="225"/>
                    </a:lnTo>
                    <a:lnTo>
                      <a:pt x="325" y="273"/>
                    </a:lnTo>
                    <a:lnTo>
                      <a:pt x="312" y="307"/>
                    </a:lnTo>
                    <a:lnTo>
                      <a:pt x="312" y="320"/>
                    </a:lnTo>
                    <a:lnTo>
                      <a:pt x="320" y="342"/>
                    </a:lnTo>
                    <a:lnTo>
                      <a:pt x="320" y="369"/>
                    </a:lnTo>
                    <a:lnTo>
                      <a:pt x="307" y="410"/>
                    </a:lnTo>
                    <a:lnTo>
                      <a:pt x="312" y="410"/>
                    </a:lnTo>
                    <a:lnTo>
                      <a:pt x="307" y="416"/>
                    </a:lnTo>
                    <a:lnTo>
                      <a:pt x="312" y="424"/>
                    </a:lnTo>
                    <a:lnTo>
                      <a:pt x="312" y="465"/>
                    </a:lnTo>
                    <a:lnTo>
                      <a:pt x="282" y="526"/>
                    </a:lnTo>
                    <a:lnTo>
                      <a:pt x="275" y="526"/>
                    </a:lnTo>
                    <a:lnTo>
                      <a:pt x="275" y="553"/>
                    </a:lnTo>
                    <a:lnTo>
                      <a:pt x="262" y="574"/>
                    </a:lnTo>
                    <a:lnTo>
                      <a:pt x="262" y="602"/>
                    </a:lnTo>
                    <a:lnTo>
                      <a:pt x="250" y="629"/>
                    </a:lnTo>
                    <a:lnTo>
                      <a:pt x="250" y="651"/>
                    </a:lnTo>
                    <a:lnTo>
                      <a:pt x="257" y="657"/>
                    </a:lnTo>
                    <a:lnTo>
                      <a:pt x="250" y="670"/>
                    </a:lnTo>
                    <a:lnTo>
                      <a:pt x="262" y="692"/>
                    </a:lnTo>
                    <a:lnTo>
                      <a:pt x="245" y="698"/>
                    </a:lnTo>
                    <a:lnTo>
                      <a:pt x="220" y="692"/>
                    </a:lnTo>
                    <a:lnTo>
                      <a:pt x="220" y="678"/>
                    </a:lnTo>
                    <a:lnTo>
                      <a:pt x="232" y="657"/>
                    </a:lnTo>
                    <a:lnTo>
                      <a:pt x="232" y="637"/>
                    </a:lnTo>
                    <a:lnTo>
                      <a:pt x="220" y="623"/>
                    </a:lnTo>
                    <a:lnTo>
                      <a:pt x="245" y="623"/>
                    </a:lnTo>
                    <a:lnTo>
                      <a:pt x="257" y="602"/>
                    </a:lnTo>
                    <a:lnTo>
                      <a:pt x="250" y="588"/>
                    </a:lnTo>
                    <a:lnTo>
                      <a:pt x="262" y="561"/>
                    </a:lnTo>
                    <a:lnTo>
                      <a:pt x="250" y="547"/>
                    </a:lnTo>
                    <a:lnTo>
                      <a:pt x="257" y="512"/>
                    </a:lnTo>
                    <a:lnTo>
                      <a:pt x="245" y="471"/>
                    </a:lnTo>
                    <a:lnTo>
                      <a:pt x="250" y="430"/>
                    </a:lnTo>
                    <a:lnTo>
                      <a:pt x="245" y="424"/>
                    </a:lnTo>
                    <a:lnTo>
                      <a:pt x="245" y="369"/>
                    </a:lnTo>
                    <a:lnTo>
                      <a:pt x="237" y="361"/>
                    </a:lnTo>
                    <a:lnTo>
                      <a:pt x="237" y="342"/>
                    </a:lnTo>
                    <a:lnTo>
                      <a:pt x="232" y="320"/>
                    </a:lnTo>
                    <a:lnTo>
                      <a:pt x="237" y="342"/>
                    </a:lnTo>
                    <a:lnTo>
                      <a:pt x="237" y="355"/>
                    </a:lnTo>
                    <a:lnTo>
                      <a:pt x="250" y="361"/>
                    </a:lnTo>
                    <a:lnTo>
                      <a:pt x="250" y="375"/>
                    </a:lnTo>
                    <a:lnTo>
                      <a:pt x="257" y="397"/>
                    </a:lnTo>
                    <a:lnTo>
                      <a:pt x="257" y="410"/>
                    </a:lnTo>
                    <a:lnTo>
                      <a:pt x="250" y="410"/>
                    </a:lnTo>
                    <a:lnTo>
                      <a:pt x="262" y="430"/>
                    </a:lnTo>
                    <a:lnTo>
                      <a:pt x="250" y="457"/>
                    </a:lnTo>
                    <a:lnTo>
                      <a:pt x="250" y="485"/>
                    </a:lnTo>
                    <a:lnTo>
                      <a:pt x="262" y="498"/>
                    </a:lnTo>
                    <a:lnTo>
                      <a:pt x="262" y="512"/>
                    </a:lnTo>
                    <a:lnTo>
                      <a:pt x="275" y="520"/>
                    </a:lnTo>
                    <a:lnTo>
                      <a:pt x="275" y="506"/>
                    </a:lnTo>
                    <a:lnTo>
                      <a:pt x="282" y="506"/>
                    </a:lnTo>
                    <a:lnTo>
                      <a:pt x="295" y="492"/>
                    </a:lnTo>
                    <a:lnTo>
                      <a:pt x="287" y="492"/>
                    </a:lnTo>
                    <a:lnTo>
                      <a:pt x="307" y="457"/>
                    </a:lnTo>
                    <a:lnTo>
                      <a:pt x="300" y="430"/>
                    </a:lnTo>
                    <a:lnTo>
                      <a:pt x="307" y="416"/>
                    </a:lnTo>
                    <a:lnTo>
                      <a:pt x="300" y="410"/>
                    </a:lnTo>
                    <a:lnTo>
                      <a:pt x="307" y="361"/>
                    </a:lnTo>
                    <a:lnTo>
                      <a:pt x="300" y="320"/>
                    </a:lnTo>
                    <a:lnTo>
                      <a:pt x="295" y="307"/>
                    </a:lnTo>
                    <a:lnTo>
                      <a:pt x="282" y="320"/>
                    </a:lnTo>
                    <a:lnTo>
                      <a:pt x="270" y="320"/>
                    </a:lnTo>
                    <a:lnTo>
                      <a:pt x="257" y="301"/>
                    </a:lnTo>
                    <a:lnTo>
                      <a:pt x="257" y="279"/>
                    </a:lnTo>
                    <a:lnTo>
                      <a:pt x="245" y="279"/>
                    </a:lnTo>
                    <a:lnTo>
                      <a:pt x="250" y="279"/>
                    </a:lnTo>
                    <a:lnTo>
                      <a:pt x="220" y="252"/>
                    </a:lnTo>
                    <a:lnTo>
                      <a:pt x="225" y="252"/>
                    </a:lnTo>
                    <a:lnTo>
                      <a:pt x="250" y="273"/>
                    </a:lnTo>
                    <a:lnTo>
                      <a:pt x="250" y="279"/>
                    </a:lnTo>
                    <a:lnTo>
                      <a:pt x="262" y="279"/>
                    </a:lnTo>
                    <a:lnTo>
                      <a:pt x="282" y="260"/>
                    </a:lnTo>
                    <a:lnTo>
                      <a:pt x="287" y="260"/>
                    </a:lnTo>
                    <a:lnTo>
                      <a:pt x="287" y="232"/>
                    </a:lnTo>
                    <a:lnTo>
                      <a:pt x="262" y="232"/>
                    </a:lnTo>
                    <a:lnTo>
                      <a:pt x="270" y="232"/>
                    </a:lnTo>
                    <a:lnTo>
                      <a:pt x="275" y="225"/>
                    </a:lnTo>
                    <a:lnTo>
                      <a:pt x="270" y="225"/>
                    </a:lnTo>
                    <a:lnTo>
                      <a:pt x="282" y="219"/>
                    </a:lnTo>
                    <a:lnTo>
                      <a:pt x="287" y="197"/>
                    </a:lnTo>
                    <a:lnTo>
                      <a:pt x="282" y="191"/>
                    </a:lnTo>
                    <a:lnTo>
                      <a:pt x="287" y="164"/>
                    </a:lnTo>
                    <a:lnTo>
                      <a:pt x="287" y="197"/>
                    </a:lnTo>
                    <a:lnTo>
                      <a:pt x="300" y="225"/>
                    </a:lnTo>
                    <a:lnTo>
                      <a:pt x="325" y="170"/>
                    </a:lnTo>
                    <a:lnTo>
                      <a:pt x="312" y="150"/>
                    </a:lnTo>
                    <a:lnTo>
                      <a:pt x="307" y="150"/>
                    </a:lnTo>
                    <a:lnTo>
                      <a:pt x="287" y="137"/>
                    </a:lnTo>
                    <a:lnTo>
                      <a:pt x="275" y="150"/>
                    </a:lnTo>
                    <a:lnTo>
                      <a:pt x="275" y="142"/>
                    </a:lnTo>
                    <a:lnTo>
                      <a:pt x="282" y="129"/>
                    </a:lnTo>
                    <a:lnTo>
                      <a:pt x="270" y="123"/>
                    </a:lnTo>
                    <a:lnTo>
                      <a:pt x="237" y="156"/>
                    </a:lnTo>
                    <a:lnTo>
                      <a:pt x="237" y="191"/>
                    </a:lnTo>
                    <a:lnTo>
                      <a:pt x="225" y="191"/>
                    </a:lnTo>
                    <a:lnTo>
                      <a:pt x="225" y="164"/>
                    </a:lnTo>
                    <a:lnTo>
                      <a:pt x="220" y="129"/>
                    </a:lnTo>
                    <a:lnTo>
                      <a:pt x="200" y="129"/>
                    </a:lnTo>
                    <a:lnTo>
                      <a:pt x="182" y="150"/>
                    </a:lnTo>
                    <a:lnTo>
                      <a:pt x="182" y="164"/>
                    </a:lnTo>
                    <a:lnTo>
                      <a:pt x="187" y="178"/>
                    </a:lnTo>
                    <a:lnTo>
                      <a:pt x="182" y="178"/>
                    </a:lnTo>
                    <a:lnTo>
                      <a:pt x="187" y="191"/>
                    </a:lnTo>
                    <a:lnTo>
                      <a:pt x="187" y="211"/>
                    </a:lnTo>
                    <a:lnTo>
                      <a:pt x="207" y="225"/>
                    </a:lnTo>
                    <a:lnTo>
                      <a:pt x="195" y="232"/>
                    </a:lnTo>
                    <a:lnTo>
                      <a:pt x="195" y="260"/>
                    </a:lnTo>
                    <a:lnTo>
                      <a:pt x="200" y="273"/>
                    </a:lnTo>
                    <a:lnTo>
                      <a:pt x="195" y="279"/>
                    </a:lnTo>
                    <a:lnTo>
                      <a:pt x="207" y="287"/>
                    </a:lnTo>
                    <a:lnTo>
                      <a:pt x="225" y="287"/>
                    </a:lnTo>
                    <a:lnTo>
                      <a:pt x="207" y="287"/>
                    </a:lnTo>
                    <a:lnTo>
                      <a:pt x="207" y="307"/>
                    </a:lnTo>
                    <a:lnTo>
                      <a:pt x="200" y="314"/>
                    </a:lnTo>
                    <a:lnTo>
                      <a:pt x="187" y="314"/>
                    </a:lnTo>
                    <a:lnTo>
                      <a:pt x="187" y="328"/>
                    </a:lnTo>
                    <a:lnTo>
                      <a:pt x="182" y="342"/>
                    </a:lnTo>
                    <a:lnTo>
                      <a:pt x="187" y="389"/>
                    </a:lnTo>
                    <a:lnTo>
                      <a:pt x="182" y="355"/>
                    </a:lnTo>
                    <a:lnTo>
                      <a:pt x="182" y="320"/>
                    </a:lnTo>
                    <a:lnTo>
                      <a:pt x="170" y="320"/>
                    </a:lnTo>
                    <a:lnTo>
                      <a:pt x="175" y="314"/>
                    </a:lnTo>
                    <a:lnTo>
                      <a:pt x="162" y="307"/>
                    </a:lnTo>
                    <a:lnTo>
                      <a:pt x="162" y="293"/>
                    </a:lnTo>
                    <a:lnTo>
                      <a:pt x="150" y="307"/>
                    </a:lnTo>
                    <a:lnTo>
                      <a:pt x="150" y="320"/>
                    </a:lnTo>
                    <a:lnTo>
                      <a:pt x="157" y="320"/>
                    </a:lnTo>
                    <a:lnTo>
                      <a:pt x="145" y="320"/>
                    </a:lnTo>
                    <a:lnTo>
                      <a:pt x="137" y="361"/>
                    </a:lnTo>
                    <a:lnTo>
                      <a:pt x="120" y="438"/>
                    </a:lnTo>
                    <a:lnTo>
                      <a:pt x="120" y="471"/>
                    </a:lnTo>
                    <a:lnTo>
                      <a:pt x="112" y="498"/>
                    </a:lnTo>
                    <a:lnTo>
                      <a:pt x="132" y="553"/>
                    </a:lnTo>
                    <a:lnTo>
                      <a:pt x="132" y="561"/>
                    </a:lnTo>
                    <a:lnTo>
                      <a:pt x="125" y="574"/>
                    </a:lnTo>
                    <a:lnTo>
                      <a:pt x="112" y="574"/>
                    </a:lnTo>
                    <a:lnTo>
                      <a:pt x="107" y="561"/>
                    </a:lnTo>
                    <a:lnTo>
                      <a:pt x="100" y="561"/>
                    </a:lnTo>
                    <a:lnTo>
                      <a:pt x="100" y="547"/>
                    </a:lnTo>
                    <a:lnTo>
                      <a:pt x="94" y="539"/>
                    </a:lnTo>
                    <a:lnTo>
                      <a:pt x="100" y="539"/>
                    </a:lnTo>
                    <a:lnTo>
                      <a:pt x="94" y="506"/>
                    </a:lnTo>
                    <a:lnTo>
                      <a:pt x="94" y="485"/>
                    </a:lnTo>
                    <a:lnTo>
                      <a:pt x="82" y="465"/>
                    </a:lnTo>
                    <a:lnTo>
                      <a:pt x="75" y="492"/>
                    </a:lnTo>
                    <a:lnTo>
                      <a:pt x="82" y="520"/>
                    </a:lnTo>
                    <a:lnTo>
                      <a:pt x="82" y="588"/>
                    </a:lnTo>
                    <a:lnTo>
                      <a:pt x="94" y="602"/>
                    </a:lnTo>
                    <a:lnTo>
                      <a:pt x="94" y="657"/>
                    </a:lnTo>
                    <a:lnTo>
                      <a:pt x="107" y="670"/>
                    </a:lnTo>
                    <a:lnTo>
                      <a:pt x="107" y="684"/>
                    </a:lnTo>
                    <a:lnTo>
                      <a:pt x="75" y="692"/>
                    </a:lnTo>
                    <a:lnTo>
                      <a:pt x="75" y="637"/>
                    </a:lnTo>
                    <a:lnTo>
                      <a:pt x="57" y="567"/>
                    </a:lnTo>
                    <a:lnTo>
                      <a:pt x="52" y="526"/>
                    </a:lnTo>
                    <a:lnTo>
                      <a:pt x="44" y="506"/>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41" name="Freeform 839"/>
              <p:cNvSpPr>
                <a:spLocks/>
              </p:cNvSpPr>
              <p:nvPr/>
            </p:nvSpPr>
            <p:spPr bwMode="auto">
              <a:xfrm>
                <a:off x="5067" y="876"/>
                <a:ext cx="357" cy="698"/>
              </a:xfrm>
              <a:custGeom>
                <a:avLst/>
                <a:gdLst>
                  <a:gd name="T0" fmla="*/ 41 w 357"/>
                  <a:gd name="T1" fmla="*/ 361 h 698"/>
                  <a:gd name="T2" fmla="*/ 94 w 357"/>
                  <a:gd name="T3" fmla="*/ 348 h 698"/>
                  <a:gd name="T4" fmla="*/ 150 w 357"/>
                  <a:gd name="T5" fmla="*/ 293 h 698"/>
                  <a:gd name="T6" fmla="*/ 107 w 357"/>
                  <a:gd name="T7" fmla="*/ 246 h 698"/>
                  <a:gd name="T8" fmla="*/ 37 w 357"/>
                  <a:gd name="T9" fmla="*/ 232 h 698"/>
                  <a:gd name="T10" fmla="*/ 12 w 357"/>
                  <a:gd name="T11" fmla="*/ 191 h 698"/>
                  <a:gd name="T12" fmla="*/ 12 w 357"/>
                  <a:gd name="T13" fmla="*/ 164 h 698"/>
                  <a:gd name="T14" fmla="*/ 0 w 357"/>
                  <a:gd name="T15" fmla="*/ 142 h 698"/>
                  <a:gd name="T16" fmla="*/ 37 w 357"/>
                  <a:gd name="T17" fmla="*/ 101 h 698"/>
                  <a:gd name="T18" fmla="*/ 37 w 357"/>
                  <a:gd name="T19" fmla="*/ 60 h 698"/>
                  <a:gd name="T20" fmla="*/ 50 w 357"/>
                  <a:gd name="T21" fmla="*/ 13 h 698"/>
                  <a:gd name="T22" fmla="*/ 132 w 357"/>
                  <a:gd name="T23" fmla="*/ 13 h 698"/>
                  <a:gd name="T24" fmla="*/ 107 w 357"/>
                  <a:gd name="T25" fmla="*/ 88 h 698"/>
                  <a:gd name="T26" fmla="*/ 137 w 357"/>
                  <a:gd name="T27" fmla="*/ 205 h 698"/>
                  <a:gd name="T28" fmla="*/ 145 w 357"/>
                  <a:gd name="T29" fmla="*/ 246 h 698"/>
                  <a:gd name="T30" fmla="*/ 175 w 357"/>
                  <a:gd name="T31" fmla="*/ 260 h 698"/>
                  <a:gd name="T32" fmla="*/ 195 w 357"/>
                  <a:gd name="T33" fmla="*/ 225 h 698"/>
                  <a:gd name="T34" fmla="*/ 187 w 357"/>
                  <a:gd name="T35" fmla="*/ 191 h 698"/>
                  <a:gd name="T36" fmla="*/ 212 w 357"/>
                  <a:gd name="T37" fmla="*/ 123 h 698"/>
                  <a:gd name="T38" fmla="*/ 195 w 357"/>
                  <a:gd name="T39" fmla="*/ 54 h 698"/>
                  <a:gd name="T40" fmla="*/ 225 w 357"/>
                  <a:gd name="T41" fmla="*/ 27 h 698"/>
                  <a:gd name="T42" fmla="*/ 282 w 357"/>
                  <a:gd name="T43" fmla="*/ 54 h 698"/>
                  <a:gd name="T44" fmla="*/ 262 w 357"/>
                  <a:gd name="T45" fmla="*/ 19 h 698"/>
                  <a:gd name="T46" fmla="*/ 257 w 357"/>
                  <a:gd name="T47" fmla="*/ 0 h 698"/>
                  <a:gd name="T48" fmla="*/ 300 w 357"/>
                  <a:gd name="T49" fmla="*/ 41 h 698"/>
                  <a:gd name="T50" fmla="*/ 357 w 357"/>
                  <a:gd name="T51" fmla="*/ 96 h 698"/>
                  <a:gd name="T52" fmla="*/ 312 w 357"/>
                  <a:gd name="T53" fmla="*/ 142 h 698"/>
                  <a:gd name="T54" fmla="*/ 345 w 357"/>
                  <a:gd name="T55" fmla="*/ 205 h 698"/>
                  <a:gd name="T56" fmla="*/ 312 w 357"/>
                  <a:gd name="T57" fmla="*/ 307 h 698"/>
                  <a:gd name="T58" fmla="*/ 312 w 357"/>
                  <a:gd name="T59" fmla="*/ 410 h 698"/>
                  <a:gd name="T60" fmla="*/ 275 w 357"/>
                  <a:gd name="T61" fmla="*/ 526 h 698"/>
                  <a:gd name="T62" fmla="*/ 250 w 357"/>
                  <a:gd name="T63" fmla="*/ 651 h 698"/>
                  <a:gd name="T64" fmla="*/ 220 w 357"/>
                  <a:gd name="T65" fmla="*/ 692 h 698"/>
                  <a:gd name="T66" fmla="*/ 245 w 357"/>
                  <a:gd name="T67" fmla="*/ 623 h 698"/>
                  <a:gd name="T68" fmla="*/ 257 w 357"/>
                  <a:gd name="T69" fmla="*/ 512 h 698"/>
                  <a:gd name="T70" fmla="*/ 237 w 357"/>
                  <a:gd name="T71" fmla="*/ 361 h 698"/>
                  <a:gd name="T72" fmla="*/ 250 w 357"/>
                  <a:gd name="T73" fmla="*/ 361 h 698"/>
                  <a:gd name="T74" fmla="*/ 262 w 357"/>
                  <a:gd name="T75" fmla="*/ 430 h 698"/>
                  <a:gd name="T76" fmla="*/ 275 w 357"/>
                  <a:gd name="T77" fmla="*/ 520 h 698"/>
                  <a:gd name="T78" fmla="*/ 307 w 357"/>
                  <a:gd name="T79" fmla="*/ 457 h 698"/>
                  <a:gd name="T80" fmla="*/ 300 w 357"/>
                  <a:gd name="T81" fmla="*/ 320 h 698"/>
                  <a:gd name="T82" fmla="*/ 257 w 357"/>
                  <a:gd name="T83" fmla="*/ 279 h 698"/>
                  <a:gd name="T84" fmla="*/ 250 w 357"/>
                  <a:gd name="T85" fmla="*/ 273 h 698"/>
                  <a:gd name="T86" fmla="*/ 287 w 357"/>
                  <a:gd name="T87" fmla="*/ 232 h 698"/>
                  <a:gd name="T88" fmla="*/ 282 w 357"/>
                  <a:gd name="T89" fmla="*/ 219 h 698"/>
                  <a:gd name="T90" fmla="*/ 300 w 357"/>
                  <a:gd name="T91" fmla="*/ 225 h 698"/>
                  <a:gd name="T92" fmla="*/ 275 w 357"/>
                  <a:gd name="T93" fmla="*/ 150 h 698"/>
                  <a:gd name="T94" fmla="*/ 237 w 357"/>
                  <a:gd name="T95" fmla="*/ 191 h 698"/>
                  <a:gd name="T96" fmla="*/ 182 w 357"/>
                  <a:gd name="T97" fmla="*/ 150 h 698"/>
                  <a:gd name="T98" fmla="*/ 187 w 357"/>
                  <a:gd name="T99" fmla="*/ 211 h 698"/>
                  <a:gd name="T100" fmla="*/ 195 w 357"/>
                  <a:gd name="T101" fmla="*/ 279 h 698"/>
                  <a:gd name="T102" fmla="*/ 200 w 357"/>
                  <a:gd name="T103" fmla="*/ 314 h 698"/>
                  <a:gd name="T104" fmla="*/ 182 w 357"/>
                  <a:gd name="T105" fmla="*/ 355 h 698"/>
                  <a:gd name="T106" fmla="*/ 162 w 357"/>
                  <a:gd name="T107" fmla="*/ 293 h 698"/>
                  <a:gd name="T108" fmla="*/ 137 w 357"/>
                  <a:gd name="T109" fmla="*/ 361 h 698"/>
                  <a:gd name="T110" fmla="*/ 132 w 357"/>
                  <a:gd name="T111" fmla="*/ 561 h 698"/>
                  <a:gd name="T112" fmla="*/ 100 w 357"/>
                  <a:gd name="T113" fmla="*/ 547 h 698"/>
                  <a:gd name="T114" fmla="*/ 82 w 357"/>
                  <a:gd name="T115" fmla="*/ 465 h 698"/>
                  <a:gd name="T116" fmla="*/ 94 w 357"/>
                  <a:gd name="T117" fmla="*/ 657 h 698"/>
                  <a:gd name="T118" fmla="*/ 57 w 357"/>
                  <a:gd name="T119" fmla="*/ 567 h 69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57"/>
                  <a:gd name="T181" fmla="*/ 0 h 698"/>
                  <a:gd name="T182" fmla="*/ 357 w 357"/>
                  <a:gd name="T183" fmla="*/ 698 h 69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57" h="698">
                    <a:moveTo>
                      <a:pt x="44" y="506"/>
                    </a:moveTo>
                    <a:lnTo>
                      <a:pt x="43" y="449"/>
                    </a:lnTo>
                    <a:lnTo>
                      <a:pt x="12" y="342"/>
                    </a:lnTo>
                    <a:lnTo>
                      <a:pt x="12" y="334"/>
                    </a:lnTo>
                    <a:lnTo>
                      <a:pt x="41" y="361"/>
                    </a:lnTo>
                    <a:lnTo>
                      <a:pt x="62" y="369"/>
                    </a:lnTo>
                    <a:lnTo>
                      <a:pt x="75" y="355"/>
                    </a:lnTo>
                    <a:lnTo>
                      <a:pt x="75" y="348"/>
                    </a:lnTo>
                    <a:lnTo>
                      <a:pt x="82" y="361"/>
                    </a:lnTo>
                    <a:lnTo>
                      <a:pt x="94" y="348"/>
                    </a:lnTo>
                    <a:lnTo>
                      <a:pt x="107" y="348"/>
                    </a:lnTo>
                    <a:lnTo>
                      <a:pt x="120" y="342"/>
                    </a:lnTo>
                    <a:lnTo>
                      <a:pt x="137" y="342"/>
                    </a:lnTo>
                    <a:lnTo>
                      <a:pt x="150" y="301"/>
                    </a:lnTo>
                    <a:lnTo>
                      <a:pt x="150" y="293"/>
                    </a:lnTo>
                    <a:lnTo>
                      <a:pt x="137" y="293"/>
                    </a:lnTo>
                    <a:lnTo>
                      <a:pt x="137" y="273"/>
                    </a:lnTo>
                    <a:lnTo>
                      <a:pt x="125" y="252"/>
                    </a:lnTo>
                    <a:lnTo>
                      <a:pt x="112" y="246"/>
                    </a:lnTo>
                    <a:lnTo>
                      <a:pt x="107" y="246"/>
                    </a:lnTo>
                    <a:lnTo>
                      <a:pt x="94" y="252"/>
                    </a:lnTo>
                    <a:lnTo>
                      <a:pt x="37" y="252"/>
                    </a:lnTo>
                    <a:lnTo>
                      <a:pt x="32" y="273"/>
                    </a:lnTo>
                    <a:lnTo>
                      <a:pt x="32" y="246"/>
                    </a:lnTo>
                    <a:lnTo>
                      <a:pt x="37" y="232"/>
                    </a:lnTo>
                    <a:lnTo>
                      <a:pt x="25" y="205"/>
                    </a:lnTo>
                    <a:lnTo>
                      <a:pt x="25" y="197"/>
                    </a:lnTo>
                    <a:lnTo>
                      <a:pt x="0" y="205"/>
                    </a:lnTo>
                    <a:lnTo>
                      <a:pt x="0" y="191"/>
                    </a:lnTo>
                    <a:lnTo>
                      <a:pt x="12" y="191"/>
                    </a:lnTo>
                    <a:lnTo>
                      <a:pt x="32" y="170"/>
                    </a:lnTo>
                    <a:lnTo>
                      <a:pt x="37" y="170"/>
                    </a:lnTo>
                    <a:lnTo>
                      <a:pt x="37" y="156"/>
                    </a:lnTo>
                    <a:lnTo>
                      <a:pt x="32" y="156"/>
                    </a:lnTo>
                    <a:lnTo>
                      <a:pt x="12" y="164"/>
                    </a:lnTo>
                    <a:lnTo>
                      <a:pt x="19" y="150"/>
                    </a:lnTo>
                    <a:lnTo>
                      <a:pt x="7" y="150"/>
                    </a:lnTo>
                    <a:lnTo>
                      <a:pt x="0" y="164"/>
                    </a:lnTo>
                    <a:lnTo>
                      <a:pt x="0" y="178"/>
                    </a:lnTo>
                    <a:lnTo>
                      <a:pt x="0" y="142"/>
                    </a:lnTo>
                    <a:lnTo>
                      <a:pt x="7" y="129"/>
                    </a:lnTo>
                    <a:lnTo>
                      <a:pt x="19" y="156"/>
                    </a:lnTo>
                    <a:lnTo>
                      <a:pt x="32" y="156"/>
                    </a:lnTo>
                    <a:lnTo>
                      <a:pt x="37" y="142"/>
                    </a:lnTo>
                    <a:lnTo>
                      <a:pt x="37" y="101"/>
                    </a:lnTo>
                    <a:lnTo>
                      <a:pt x="50" y="101"/>
                    </a:lnTo>
                    <a:lnTo>
                      <a:pt x="50" y="96"/>
                    </a:lnTo>
                    <a:lnTo>
                      <a:pt x="57" y="88"/>
                    </a:lnTo>
                    <a:lnTo>
                      <a:pt x="37" y="74"/>
                    </a:lnTo>
                    <a:lnTo>
                      <a:pt x="37" y="60"/>
                    </a:lnTo>
                    <a:lnTo>
                      <a:pt x="37" y="74"/>
                    </a:lnTo>
                    <a:lnTo>
                      <a:pt x="50" y="54"/>
                    </a:lnTo>
                    <a:lnTo>
                      <a:pt x="37" y="54"/>
                    </a:lnTo>
                    <a:lnTo>
                      <a:pt x="50" y="41"/>
                    </a:lnTo>
                    <a:lnTo>
                      <a:pt x="50" y="13"/>
                    </a:lnTo>
                    <a:lnTo>
                      <a:pt x="69" y="0"/>
                    </a:lnTo>
                    <a:lnTo>
                      <a:pt x="107" y="0"/>
                    </a:lnTo>
                    <a:lnTo>
                      <a:pt x="120" y="6"/>
                    </a:lnTo>
                    <a:lnTo>
                      <a:pt x="120" y="13"/>
                    </a:lnTo>
                    <a:lnTo>
                      <a:pt x="132" y="13"/>
                    </a:lnTo>
                    <a:lnTo>
                      <a:pt x="132" y="33"/>
                    </a:lnTo>
                    <a:lnTo>
                      <a:pt x="120" y="54"/>
                    </a:lnTo>
                    <a:lnTo>
                      <a:pt x="132" y="74"/>
                    </a:lnTo>
                    <a:lnTo>
                      <a:pt x="112" y="88"/>
                    </a:lnTo>
                    <a:lnTo>
                      <a:pt x="107" y="88"/>
                    </a:lnTo>
                    <a:lnTo>
                      <a:pt x="107" y="96"/>
                    </a:lnTo>
                    <a:lnTo>
                      <a:pt x="120" y="109"/>
                    </a:lnTo>
                    <a:lnTo>
                      <a:pt x="125" y="109"/>
                    </a:lnTo>
                    <a:lnTo>
                      <a:pt x="132" y="123"/>
                    </a:lnTo>
                    <a:lnTo>
                      <a:pt x="137" y="205"/>
                    </a:lnTo>
                    <a:lnTo>
                      <a:pt x="145" y="211"/>
                    </a:lnTo>
                    <a:lnTo>
                      <a:pt x="137" y="225"/>
                    </a:lnTo>
                    <a:lnTo>
                      <a:pt x="137" y="219"/>
                    </a:lnTo>
                    <a:lnTo>
                      <a:pt x="132" y="246"/>
                    </a:lnTo>
                    <a:lnTo>
                      <a:pt x="145" y="246"/>
                    </a:lnTo>
                    <a:lnTo>
                      <a:pt x="145" y="232"/>
                    </a:lnTo>
                    <a:lnTo>
                      <a:pt x="145" y="252"/>
                    </a:lnTo>
                    <a:lnTo>
                      <a:pt x="157" y="279"/>
                    </a:lnTo>
                    <a:lnTo>
                      <a:pt x="175" y="279"/>
                    </a:lnTo>
                    <a:lnTo>
                      <a:pt x="175" y="260"/>
                    </a:lnTo>
                    <a:lnTo>
                      <a:pt x="175" y="287"/>
                    </a:lnTo>
                    <a:lnTo>
                      <a:pt x="182" y="287"/>
                    </a:lnTo>
                    <a:lnTo>
                      <a:pt x="182" y="279"/>
                    </a:lnTo>
                    <a:lnTo>
                      <a:pt x="195" y="266"/>
                    </a:lnTo>
                    <a:lnTo>
                      <a:pt x="195" y="225"/>
                    </a:lnTo>
                    <a:lnTo>
                      <a:pt x="187" y="219"/>
                    </a:lnTo>
                    <a:lnTo>
                      <a:pt x="182" y="252"/>
                    </a:lnTo>
                    <a:lnTo>
                      <a:pt x="182" y="205"/>
                    </a:lnTo>
                    <a:lnTo>
                      <a:pt x="182" y="211"/>
                    </a:lnTo>
                    <a:lnTo>
                      <a:pt x="187" y="191"/>
                    </a:lnTo>
                    <a:lnTo>
                      <a:pt x="182" y="183"/>
                    </a:lnTo>
                    <a:lnTo>
                      <a:pt x="182" y="191"/>
                    </a:lnTo>
                    <a:lnTo>
                      <a:pt x="175" y="164"/>
                    </a:lnTo>
                    <a:lnTo>
                      <a:pt x="187" y="137"/>
                    </a:lnTo>
                    <a:lnTo>
                      <a:pt x="212" y="123"/>
                    </a:lnTo>
                    <a:lnTo>
                      <a:pt x="225" y="123"/>
                    </a:lnTo>
                    <a:lnTo>
                      <a:pt x="225" y="101"/>
                    </a:lnTo>
                    <a:lnTo>
                      <a:pt x="207" y="82"/>
                    </a:lnTo>
                    <a:lnTo>
                      <a:pt x="207" y="68"/>
                    </a:lnTo>
                    <a:lnTo>
                      <a:pt x="195" y="54"/>
                    </a:lnTo>
                    <a:lnTo>
                      <a:pt x="195" y="41"/>
                    </a:lnTo>
                    <a:lnTo>
                      <a:pt x="220" y="27"/>
                    </a:lnTo>
                    <a:lnTo>
                      <a:pt x="220" y="13"/>
                    </a:lnTo>
                    <a:lnTo>
                      <a:pt x="220" y="27"/>
                    </a:lnTo>
                    <a:lnTo>
                      <a:pt x="225" y="27"/>
                    </a:lnTo>
                    <a:lnTo>
                      <a:pt x="225" y="19"/>
                    </a:lnTo>
                    <a:lnTo>
                      <a:pt x="250" y="27"/>
                    </a:lnTo>
                    <a:lnTo>
                      <a:pt x="270" y="41"/>
                    </a:lnTo>
                    <a:lnTo>
                      <a:pt x="270" y="54"/>
                    </a:lnTo>
                    <a:lnTo>
                      <a:pt x="282" y="54"/>
                    </a:lnTo>
                    <a:lnTo>
                      <a:pt x="282" y="41"/>
                    </a:lnTo>
                    <a:lnTo>
                      <a:pt x="295" y="41"/>
                    </a:lnTo>
                    <a:lnTo>
                      <a:pt x="295" y="33"/>
                    </a:lnTo>
                    <a:lnTo>
                      <a:pt x="270" y="19"/>
                    </a:lnTo>
                    <a:lnTo>
                      <a:pt x="262" y="19"/>
                    </a:lnTo>
                    <a:lnTo>
                      <a:pt x="275" y="13"/>
                    </a:lnTo>
                    <a:lnTo>
                      <a:pt x="262" y="0"/>
                    </a:lnTo>
                    <a:lnTo>
                      <a:pt x="245" y="13"/>
                    </a:lnTo>
                    <a:lnTo>
                      <a:pt x="245" y="6"/>
                    </a:lnTo>
                    <a:lnTo>
                      <a:pt x="257" y="0"/>
                    </a:lnTo>
                    <a:lnTo>
                      <a:pt x="262" y="0"/>
                    </a:lnTo>
                    <a:lnTo>
                      <a:pt x="270" y="6"/>
                    </a:lnTo>
                    <a:lnTo>
                      <a:pt x="282" y="0"/>
                    </a:lnTo>
                    <a:lnTo>
                      <a:pt x="295" y="19"/>
                    </a:lnTo>
                    <a:lnTo>
                      <a:pt x="300" y="41"/>
                    </a:lnTo>
                    <a:lnTo>
                      <a:pt x="307" y="41"/>
                    </a:lnTo>
                    <a:lnTo>
                      <a:pt x="307" y="47"/>
                    </a:lnTo>
                    <a:lnTo>
                      <a:pt x="332" y="68"/>
                    </a:lnTo>
                    <a:lnTo>
                      <a:pt x="357" y="82"/>
                    </a:lnTo>
                    <a:lnTo>
                      <a:pt x="357" y="96"/>
                    </a:lnTo>
                    <a:lnTo>
                      <a:pt x="325" y="115"/>
                    </a:lnTo>
                    <a:lnTo>
                      <a:pt x="325" y="123"/>
                    </a:lnTo>
                    <a:lnTo>
                      <a:pt x="312" y="123"/>
                    </a:lnTo>
                    <a:lnTo>
                      <a:pt x="307" y="129"/>
                    </a:lnTo>
                    <a:lnTo>
                      <a:pt x="312" y="142"/>
                    </a:lnTo>
                    <a:lnTo>
                      <a:pt x="320" y="142"/>
                    </a:lnTo>
                    <a:lnTo>
                      <a:pt x="325" y="156"/>
                    </a:lnTo>
                    <a:lnTo>
                      <a:pt x="332" y="156"/>
                    </a:lnTo>
                    <a:lnTo>
                      <a:pt x="332" y="178"/>
                    </a:lnTo>
                    <a:lnTo>
                      <a:pt x="345" y="205"/>
                    </a:lnTo>
                    <a:lnTo>
                      <a:pt x="345" y="211"/>
                    </a:lnTo>
                    <a:lnTo>
                      <a:pt x="337" y="219"/>
                    </a:lnTo>
                    <a:lnTo>
                      <a:pt x="345" y="225"/>
                    </a:lnTo>
                    <a:lnTo>
                      <a:pt x="325" y="273"/>
                    </a:lnTo>
                    <a:lnTo>
                      <a:pt x="312" y="307"/>
                    </a:lnTo>
                    <a:lnTo>
                      <a:pt x="312" y="320"/>
                    </a:lnTo>
                    <a:lnTo>
                      <a:pt x="320" y="342"/>
                    </a:lnTo>
                    <a:lnTo>
                      <a:pt x="320" y="369"/>
                    </a:lnTo>
                    <a:lnTo>
                      <a:pt x="307" y="410"/>
                    </a:lnTo>
                    <a:lnTo>
                      <a:pt x="312" y="410"/>
                    </a:lnTo>
                    <a:lnTo>
                      <a:pt x="307" y="416"/>
                    </a:lnTo>
                    <a:lnTo>
                      <a:pt x="312" y="424"/>
                    </a:lnTo>
                    <a:lnTo>
                      <a:pt x="312" y="465"/>
                    </a:lnTo>
                    <a:lnTo>
                      <a:pt x="282" y="526"/>
                    </a:lnTo>
                    <a:lnTo>
                      <a:pt x="275" y="526"/>
                    </a:lnTo>
                    <a:lnTo>
                      <a:pt x="275" y="553"/>
                    </a:lnTo>
                    <a:lnTo>
                      <a:pt x="262" y="574"/>
                    </a:lnTo>
                    <a:lnTo>
                      <a:pt x="262" y="602"/>
                    </a:lnTo>
                    <a:lnTo>
                      <a:pt x="250" y="629"/>
                    </a:lnTo>
                    <a:lnTo>
                      <a:pt x="250" y="651"/>
                    </a:lnTo>
                    <a:lnTo>
                      <a:pt x="257" y="657"/>
                    </a:lnTo>
                    <a:lnTo>
                      <a:pt x="250" y="670"/>
                    </a:lnTo>
                    <a:lnTo>
                      <a:pt x="262" y="692"/>
                    </a:lnTo>
                    <a:lnTo>
                      <a:pt x="245" y="698"/>
                    </a:lnTo>
                    <a:lnTo>
                      <a:pt x="220" y="692"/>
                    </a:lnTo>
                    <a:lnTo>
                      <a:pt x="220" y="678"/>
                    </a:lnTo>
                    <a:lnTo>
                      <a:pt x="232" y="657"/>
                    </a:lnTo>
                    <a:lnTo>
                      <a:pt x="232" y="637"/>
                    </a:lnTo>
                    <a:lnTo>
                      <a:pt x="220" y="623"/>
                    </a:lnTo>
                    <a:lnTo>
                      <a:pt x="245" y="623"/>
                    </a:lnTo>
                    <a:lnTo>
                      <a:pt x="257" y="602"/>
                    </a:lnTo>
                    <a:lnTo>
                      <a:pt x="250" y="588"/>
                    </a:lnTo>
                    <a:lnTo>
                      <a:pt x="262" y="561"/>
                    </a:lnTo>
                    <a:lnTo>
                      <a:pt x="250" y="547"/>
                    </a:lnTo>
                    <a:lnTo>
                      <a:pt x="257" y="512"/>
                    </a:lnTo>
                    <a:lnTo>
                      <a:pt x="245" y="471"/>
                    </a:lnTo>
                    <a:lnTo>
                      <a:pt x="250" y="430"/>
                    </a:lnTo>
                    <a:lnTo>
                      <a:pt x="245" y="424"/>
                    </a:lnTo>
                    <a:lnTo>
                      <a:pt x="245" y="369"/>
                    </a:lnTo>
                    <a:lnTo>
                      <a:pt x="237" y="361"/>
                    </a:lnTo>
                    <a:lnTo>
                      <a:pt x="237" y="342"/>
                    </a:lnTo>
                    <a:lnTo>
                      <a:pt x="232" y="320"/>
                    </a:lnTo>
                    <a:lnTo>
                      <a:pt x="237" y="342"/>
                    </a:lnTo>
                    <a:lnTo>
                      <a:pt x="237" y="355"/>
                    </a:lnTo>
                    <a:lnTo>
                      <a:pt x="250" y="361"/>
                    </a:lnTo>
                    <a:lnTo>
                      <a:pt x="250" y="375"/>
                    </a:lnTo>
                    <a:lnTo>
                      <a:pt x="257" y="397"/>
                    </a:lnTo>
                    <a:lnTo>
                      <a:pt x="257" y="410"/>
                    </a:lnTo>
                    <a:lnTo>
                      <a:pt x="250" y="410"/>
                    </a:lnTo>
                    <a:lnTo>
                      <a:pt x="262" y="430"/>
                    </a:lnTo>
                    <a:lnTo>
                      <a:pt x="250" y="457"/>
                    </a:lnTo>
                    <a:lnTo>
                      <a:pt x="250" y="485"/>
                    </a:lnTo>
                    <a:lnTo>
                      <a:pt x="262" y="498"/>
                    </a:lnTo>
                    <a:lnTo>
                      <a:pt x="262" y="512"/>
                    </a:lnTo>
                    <a:lnTo>
                      <a:pt x="275" y="520"/>
                    </a:lnTo>
                    <a:lnTo>
                      <a:pt x="275" y="506"/>
                    </a:lnTo>
                    <a:lnTo>
                      <a:pt x="282" y="506"/>
                    </a:lnTo>
                    <a:lnTo>
                      <a:pt x="295" y="492"/>
                    </a:lnTo>
                    <a:lnTo>
                      <a:pt x="287" y="492"/>
                    </a:lnTo>
                    <a:lnTo>
                      <a:pt x="307" y="457"/>
                    </a:lnTo>
                    <a:lnTo>
                      <a:pt x="300" y="430"/>
                    </a:lnTo>
                    <a:lnTo>
                      <a:pt x="307" y="416"/>
                    </a:lnTo>
                    <a:lnTo>
                      <a:pt x="300" y="410"/>
                    </a:lnTo>
                    <a:lnTo>
                      <a:pt x="307" y="361"/>
                    </a:lnTo>
                    <a:lnTo>
                      <a:pt x="300" y="320"/>
                    </a:lnTo>
                    <a:lnTo>
                      <a:pt x="295" y="307"/>
                    </a:lnTo>
                    <a:lnTo>
                      <a:pt x="282" y="320"/>
                    </a:lnTo>
                    <a:lnTo>
                      <a:pt x="270" y="320"/>
                    </a:lnTo>
                    <a:lnTo>
                      <a:pt x="257" y="301"/>
                    </a:lnTo>
                    <a:lnTo>
                      <a:pt x="257" y="279"/>
                    </a:lnTo>
                    <a:lnTo>
                      <a:pt x="245" y="279"/>
                    </a:lnTo>
                    <a:lnTo>
                      <a:pt x="250" y="279"/>
                    </a:lnTo>
                    <a:lnTo>
                      <a:pt x="220" y="252"/>
                    </a:lnTo>
                    <a:lnTo>
                      <a:pt x="225" y="252"/>
                    </a:lnTo>
                    <a:lnTo>
                      <a:pt x="250" y="273"/>
                    </a:lnTo>
                    <a:lnTo>
                      <a:pt x="250" y="279"/>
                    </a:lnTo>
                    <a:lnTo>
                      <a:pt x="262" y="279"/>
                    </a:lnTo>
                    <a:lnTo>
                      <a:pt x="282" y="260"/>
                    </a:lnTo>
                    <a:lnTo>
                      <a:pt x="287" y="260"/>
                    </a:lnTo>
                    <a:lnTo>
                      <a:pt x="287" y="232"/>
                    </a:lnTo>
                    <a:lnTo>
                      <a:pt x="262" y="232"/>
                    </a:lnTo>
                    <a:lnTo>
                      <a:pt x="270" y="232"/>
                    </a:lnTo>
                    <a:lnTo>
                      <a:pt x="275" y="225"/>
                    </a:lnTo>
                    <a:lnTo>
                      <a:pt x="270" y="225"/>
                    </a:lnTo>
                    <a:lnTo>
                      <a:pt x="282" y="219"/>
                    </a:lnTo>
                    <a:lnTo>
                      <a:pt x="287" y="197"/>
                    </a:lnTo>
                    <a:lnTo>
                      <a:pt x="282" y="191"/>
                    </a:lnTo>
                    <a:lnTo>
                      <a:pt x="287" y="164"/>
                    </a:lnTo>
                    <a:lnTo>
                      <a:pt x="287" y="197"/>
                    </a:lnTo>
                    <a:lnTo>
                      <a:pt x="300" y="225"/>
                    </a:lnTo>
                    <a:lnTo>
                      <a:pt x="325" y="170"/>
                    </a:lnTo>
                    <a:lnTo>
                      <a:pt x="312" y="150"/>
                    </a:lnTo>
                    <a:lnTo>
                      <a:pt x="307" y="150"/>
                    </a:lnTo>
                    <a:lnTo>
                      <a:pt x="287" y="137"/>
                    </a:lnTo>
                    <a:lnTo>
                      <a:pt x="275" y="150"/>
                    </a:lnTo>
                    <a:lnTo>
                      <a:pt x="275" y="142"/>
                    </a:lnTo>
                    <a:lnTo>
                      <a:pt x="282" y="129"/>
                    </a:lnTo>
                    <a:lnTo>
                      <a:pt x="270" y="123"/>
                    </a:lnTo>
                    <a:lnTo>
                      <a:pt x="237" y="156"/>
                    </a:lnTo>
                    <a:lnTo>
                      <a:pt x="237" y="191"/>
                    </a:lnTo>
                    <a:lnTo>
                      <a:pt x="225" y="191"/>
                    </a:lnTo>
                    <a:lnTo>
                      <a:pt x="225" y="164"/>
                    </a:lnTo>
                    <a:lnTo>
                      <a:pt x="220" y="129"/>
                    </a:lnTo>
                    <a:lnTo>
                      <a:pt x="200" y="129"/>
                    </a:lnTo>
                    <a:lnTo>
                      <a:pt x="182" y="150"/>
                    </a:lnTo>
                    <a:lnTo>
                      <a:pt x="182" y="164"/>
                    </a:lnTo>
                    <a:lnTo>
                      <a:pt x="187" y="178"/>
                    </a:lnTo>
                    <a:lnTo>
                      <a:pt x="182" y="178"/>
                    </a:lnTo>
                    <a:lnTo>
                      <a:pt x="187" y="191"/>
                    </a:lnTo>
                    <a:lnTo>
                      <a:pt x="187" y="211"/>
                    </a:lnTo>
                    <a:lnTo>
                      <a:pt x="207" y="225"/>
                    </a:lnTo>
                    <a:lnTo>
                      <a:pt x="195" y="232"/>
                    </a:lnTo>
                    <a:lnTo>
                      <a:pt x="195" y="260"/>
                    </a:lnTo>
                    <a:lnTo>
                      <a:pt x="200" y="273"/>
                    </a:lnTo>
                    <a:lnTo>
                      <a:pt x="195" y="279"/>
                    </a:lnTo>
                    <a:lnTo>
                      <a:pt x="207" y="287"/>
                    </a:lnTo>
                    <a:lnTo>
                      <a:pt x="225" y="287"/>
                    </a:lnTo>
                    <a:lnTo>
                      <a:pt x="207" y="287"/>
                    </a:lnTo>
                    <a:lnTo>
                      <a:pt x="207" y="307"/>
                    </a:lnTo>
                    <a:lnTo>
                      <a:pt x="200" y="314"/>
                    </a:lnTo>
                    <a:lnTo>
                      <a:pt x="187" y="314"/>
                    </a:lnTo>
                    <a:lnTo>
                      <a:pt x="187" y="328"/>
                    </a:lnTo>
                    <a:lnTo>
                      <a:pt x="182" y="342"/>
                    </a:lnTo>
                    <a:lnTo>
                      <a:pt x="187" y="389"/>
                    </a:lnTo>
                    <a:lnTo>
                      <a:pt x="182" y="355"/>
                    </a:lnTo>
                    <a:lnTo>
                      <a:pt x="182" y="320"/>
                    </a:lnTo>
                    <a:lnTo>
                      <a:pt x="170" y="320"/>
                    </a:lnTo>
                    <a:lnTo>
                      <a:pt x="175" y="314"/>
                    </a:lnTo>
                    <a:lnTo>
                      <a:pt x="162" y="307"/>
                    </a:lnTo>
                    <a:lnTo>
                      <a:pt x="162" y="293"/>
                    </a:lnTo>
                    <a:lnTo>
                      <a:pt x="150" y="307"/>
                    </a:lnTo>
                    <a:lnTo>
                      <a:pt x="150" y="320"/>
                    </a:lnTo>
                    <a:lnTo>
                      <a:pt x="157" y="320"/>
                    </a:lnTo>
                    <a:lnTo>
                      <a:pt x="145" y="320"/>
                    </a:lnTo>
                    <a:lnTo>
                      <a:pt x="137" y="361"/>
                    </a:lnTo>
                    <a:lnTo>
                      <a:pt x="120" y="438"/>
                    </a:lnTo>
                    <a:lnTo>
                      <a:pt x="120" y="471"/>
                    </a:lnTo>
                    <a:lnTo>
                      <a:pt x="112" y="498"/>
                    </a:lnTo>
                    <a:lnTo>
                      <a:pt x="132" y="553"/>
                    </a:lnTo>
                    <a:lnTo>
                      <a:pt x="132" y="561"/>
                    </a:lnTo>
                    <a:lnTo>
                      <a:pt x="125" y="574"/>
                    </a:lnTo>
                    <a:lnTo>
                      <a:pt x="112" y="574"/>
                    </a:lnTo>
                    <a:lnTo>
                      <a:pt x="107" y="561"/>
                    </a:lnTo>
                    <a:lnTo>
                      <a:pt x="100" y="561"/>
                    </a:lnTo>
                    <a:lnTo>
                      <a:pt x="100" y="547"/>
                    </a:lnTo>
                    <a:lnTo>
                      <a:pt x="94" y="539"/>
                    </a:lnTo>
                    <a:lnTo>
                      <a:pt x="100" y="539"/>
                    </a:lnTo>
                    <a:lnTo>
                      <a:pt x="94" y="506"/>
                    </a:lnTo>
                    <a:lnTo>
                      <a:pt x="94" y="485"/>
                    </a:lnTo>
                    <a:lnTo>
                      <a:pt x="82" y="465"/>
                    </a:lnTo>
                    <a:lnTo>
                      <a:pt x="75" y="492"/>
                    </a:lnTo>
                    <a:lnTo>
                      <a:pt x="82" y="520"/>
                    </a:lnTo>
                    <a:lnTo>
                      <a:pt x="82" y="588"/>
                    </a:lnTo>
                    <a:lnTo>
                      <a:pt x="94" y="602"/>
                    </a:lnTo>
                    <a:lnTo>
                      <a:pt x="94" y="657"/>
                    </a:lnTo>
                    <a:lnTo>
                      <a:pt x="107" y="670"/>
                    </a:lnTo>
                    <a:lnTo>
                      <a:pt x="107" y="684"/>
                    </a:lnTo>
                    <a:lnTo>
                      <a:pt x="75" y="692"/>
                    </a:lnTo>
                    <a:lnTo>
                      <a:pt x="75" y="637"/>
                    </a:lnTo>
                    <a:lnTo>
                      <a:pt x="57" y="567"/>
                    </a:lnTo>
                    <a:lnTo>
                      <a:pt x="52" y="526"/>
                    </a:lnTo>
                    <a:lnTo>
                      <a:pt x="44" y="506"/>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42" name="Freeform 840"/>
              <p:cNvSpPr>
                <a:spLocks/>
              </p:cNvSpPr>
              <p:nvPr/>
            </p:nvSpPr>
            <p:spPr bwMode="auto">
              <a:xfrm>
                <a:off x="5086" y="1231"/>
                <a:ext cx="63" cy="231"/>
              </a:xfrm>
              <a:custGeom>
                <a:avLst/>
                <a:gdLst>
                  <a:gd name="T0" fmla="*/ 40 w 63"/>
                  <a:gd name="T1" fmla="*/ 196 h 231"/>
                  <a:gd name="T2" fmla="*/ 45 w 63"/>
                  <a:gd name="T3" fmla="*/ 231 h 231"/>
                  <a:gd name="T4" fmla="*/ 61 w 63"/>
                  <a:gd name="T5" fmla="*/ 225 h 231"/>
                  <a:gd name="T6" fmla="*/ 63 w 63"/>
                  <a:gd name="T7" fmla="*/ 178 h 231"/>
                  <a:gd name="T8" fmla="*/ 56 w 63"/>
                  <a:gd name="T9" fmla="*/ 151 h 231"/>
                  <a:gd name="T10" fmla="*/ 56 w 63"/>
                  <a:gd name="T11" fmla="*/ 130 h 231"/>
                  <a:gd name="T12" fmla="*/ 63 w 63"/>
                  <a:gd name="T13" fmla="*/ 102 h 231"/>
                  <a:gd name="T14" fmla="*/ 56 w 63"/>
                  <a:gd name="T15" fmla="*/ 88 h 231"/>
                  <a:gd name="T16" fmla="*/ 56 w 63"/>
                  <a:gd name="T17" fmla="*/ 34 h 231"/>
                  <a:gd name="T18" fmla="*/ 38 w 63"/>
                  <a:gd name="T19" fmla="*/ 14 h 231"/>
                  <a:gd name="T20" fmla="*/ 31 w 63"/>
                  <a:gd name="T21" fmla="*/ 14 h 231"/>
                  <a:gd name="T22" fmla="*/ 24 w 63"/>
                  <a:gd name="T23" fmla="*/ 12 h 231"/>
                  <a:gd name="T24" fmla="*/ 0 w 63"/>
                  <a:gd name="T25" fmla="*/ 0 h 231"/>
                  <a:gd name="T26" fmla="*/ 13 w 63"/>
                  <a:gd name="T27" fmla="*/ 47 h 231"/>
                  <a:gd name="T28" fmla="*/ 22 w 63"/>
                  <a:gd name="T29" fmla="*/ 83 h 231"/>
                  <a:gd name="T30" fmla="*/ 31 w 63"/>
                  <a:gd name="T31" fmla="*/ 102 h 231"/>
                  <a:gd name="T32" fmla="*/ 31 w 63"/>
                  <a:gd name="T33" fmla="*/ 149 h 231"/>
                  <a:gd name="T34" fmla="*/ 40 w 63"/>
                  <a:gd name="T35" fmla="*/ 196 h 23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3"/>
                  <a:gd name="T55" fmla="*/ 0 h 231"/>
                  <a:gd name="T56" fmla="*/ 63 w 63"/>
                  <a:gd name="T57" fmla="*/ 231 h 23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3" h="231">
                    <a:moveTo>
                      <a:pt x="40" y="196"/>
                    </a:moveTo>
                    <a:lnTo>
                      <a:pt x="45" y="231"/>
                    </a:lnTo>
                    <a:lnTo>
                      <a:pt x="61" y="225"/>
                    </a:lnTo>
                    <a:lnTo>
                      <a:pt x="63" y="178"/>
                    </a:lnTo>
                    <a:lnTo>
                      <a:pt x="56" y="151"/>
                    </a:lnTo>
                    <a:lnTo>
                      <a:pt x="56" y="130"/>
                    </a:lnTo>
                    <a:lnTo>
                      <a:pt x="63" y="102"/>
                    </a:lnTo>
                    <a:lnTo>
                      <a:pt x="56" y="88"/>
                    </a:lnTo>
                    <a:lnTo>
                      <a:pt x="56" y="34"/>
                    </a:lnTo>
                    <a:lnTo>
                      <a:pt x="38" y="14"/>
                    </a:lnTo>
                    <a:lnTo>
                      <a:pt x="31" y="14"/>
                    </a:lnTo>
                    <a:lnTo>
                      <a:pt x="24" y="12"/>
                    </a:lnTo>
                    <a:lnTo>
                      <a:pt x="0" y="0"/>
                    </a:lnTo>
                    <a:lnTo>
                      <a:pt x="13" y="47"/>
                    </a:lnTo>
                    <a:lnTo>
                      <a:pt x="22" y="83"/>
                    </a:lnTo>
                    <a:lnTo>
                      <a:pt x="31" y="102"/>
                    </a:lnTo>
                    <a:lnTo>
                      <a:pt x="31" y="149"/>
                    </a:lnTo>
                    <a:lnTo>
                      <a:pt x="40" y="196"/>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43" name="Freeform 841"/>
              <p:cNvSpPr>
                <a:spLocks/>
              </p:cNvSpPr>
              <p:nvPr/>
            </p:nvSpPr>
            <p:spPr bwMode="auto">
              <a:xfrm>
                <a:off x="5086" y="1231"/>
                <a:ext cx="63" cy="231"/>
              </a:xfrm>
              <a:custGeom>
                <a:avLst/>
                <a:gdLst>
                  <a:gd name="T0" fmla="*/ 40 w 63"/>
                  <a:gd name="T1" fmla="*/ 196 h 231"/>
                  <a:gd name="T2" fmla="*/ 45 w 63"/>
                  <a:gd name="T3" fmla="*/ 231 h 231"/>
                  <a:gd name="T4" fmla="*/ 61 w 63"/>
                  <a:gd name="T5" fmla="*/ 225 h 231"/>
                  <a:gd name="T6" fmla="*/ 63 w 63"/>
                  <a:gd name="T7" fmla="*/ 178 h 231"/>
                  <a:gd name="T8" fmla="*/ 56 w 63"/>
                  <a:gd name="T9" fmla="*/ 151 h 231"/>
                  <a:gd name="T10" fmla="*/ 56 w 63"/>
                  <a:gd name="T11" fmla="*/ 130 h 231"/>
                  <a:gd name="T12" fmla="*/ 63 w 63"/>
                  <a:gd name="T13" fmla="*/ 102 h 231"/>
                  <a:gd name="T14" fmla="*/ 56 w 63"/>
                  <a:gd name="T15" fmla="*/ 88 h 231"/>
                  <a:gd name="T16" fmla="*/ 56 w 63"/>
                  <a:gd name="T17" fmla="*/ 34 h 231"/>
                  <a:gd name="T18" fmla="*/ 38 w 63"/>
                  <a:gd name="T19" fmla="*/ 14 h 231"/>
                  <a:gd name="T20" fmla="*/ 31 w 63"/>
                  <a:gd name="T21" fmla="*/ 14 h 231"/>
                  <a:gd name="T22" fmla="*/ 24 w 63"/>
                  <a:gd name="T23" fmla="*/ 12 h 231"/>
                  <a:gd name="T24" fmla="*/ 0 w 63"/>
                  <a:gd name="T25" fmla="*/ 0 h 231"/>
                  <a:gd name="T26" fmla="*/ 13 w 63"/>
                  <a:gd name="T27" fmla="*/ 47 h 231"/>
                  <a:gd name="T28" fmla="*/ 22 w 63"/>
                  <a:gd name="T29" fmla="*/ 83 h 231"/>
                  <a:gd name="T30" fmla="*/ 31 w 63"/>
                  <a:gd name="T31" fmla="*/ 102 h 231"/>
                  <a:gd name="T32" fmla="*/ 31 w 63"/>
                  <a:gd name="T33" fmla="*/ 149 h 231"/>
                  <a:gd name="T34" fmla="*/ 40 w 63"/>
                  <a:gd name="T35" fmla="*/ 196 h 23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3"/>
                  <a:gd name="T55" fmla="*/ 0 h 231"/>
                  <a:gd name="T56" fmla="*/ 63 w 63"/>
                  <a:gd name="T57" fmla="*/ 231 h 23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3" h="231">
                    <a:moveTo>
                      <a:pt x="40" y="196"/>
                    </a:moveTo>
                    <a:lnTo>
                      <a:pt x="45" y="231"/>
                    </a:lnTo>
                    <a:lnTo>
                      <a:pt x="61" y="225"/>
                    </a:lnTo>
                    <a:lnTo>
                      <a:pt x="63" y="178"/>
                    </a:lnTo>
                    <a:lnTo>
                      <a:pt x="56" y="151"/>
                    </a:lnTo>
                    <a:lnTo>
                      <a:pt x="56" y="130"/>
                    </a:lnTo>
                    <a:lnTo>
                      <a:pt x="63" y="102"/>
                    </a:lnTo>
                    <a:lnTo>
                      <a:pt x="56" y="88"/>
                    </a:lnTo>
                    <a:lnTo>
                      <a:pt x="56" y="34"/>
                    </a:lnTo>
                    <a:lnTo>
                      <a:pt x="38" y="14"/>
                    </a:lnTo>
                    <a:lnTo>
                      <a:pt x="31" y="14"/>
                    </a:lnTo>
                    <a:lnTo>
                      <a:pt x="24" y="12"/>
                    </a:lnTo>
                    <a:lnTo>
                      <a:pt x="0" y="0"/>
                    </a:lnTo>
                    <a:lnTo>
                      <a:pt x="13" y="47"/>
                    </a:lnTo>
                    <a:lnTo>
                      <a:pt x="22" y="83"/>
                    </a:lnTo>
                    <a:lnTo>
                      <a:pt x="31" y="102"/>
                    </a:lnTo>
                    <a:lnTo>
                      <a:pt x="31" y="149"/>
                    </a:lnTo>
                    <a:lnTo>
                      <a:pt x="40" y="196"/>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44" name="Freeform 842"/>
              <p:cNvSpPr>
                <a:spLocks/>
              </p:cNvSpPr>
              <p:nvPr/>
            </p:nvSpPr>
            <p:spPr bwMode="auto">
              <a:xfrm>
                <a:off x="5349" y="882"/>
                <a:ext cx="5" cy="21"/>
              </a:xfrm>
              <a:custGeom>
                <a:avLst/>
                <a:gdLst>
                  <a:gd name="T0" fmla="*/ 0 w 5"/>
                  <a:gd name="T1" fmla="*/ 7 h 21"/>
                  <a:gd name="T2" fmla="*/ 0 w 5"/>
                  <a:gd name="T3" fmla="*/ 13 h 21"/>
                  <a:gd name="T4" fmla="*/ 5 w 5"/>
                  <a:gd name="T5" fmla="*/ 21 h 21"/>
                  <a:gd name="T6" fmla="*/ 5 w 5"/>
                  <a:gd name="T7" fmla="*/ 0 h 21"/>
                  <a:gd name="T8" fmla="*/ 0 w 5"/>
                  <a:gd name="T9" fmla="*/ 7 h 21"/>
                  <a:gd name="T10" fmla="*/ 0 60000 65536"/>
                  <a:gd name="T11" fmla="*/ 0 60000 65536"/>
                  <a:gd name="T12" fmla="*/ 0 60000 65536"/>
                  <a:gd name="T13" fmla="*/ 0 60000 65536"/>
                  <a:gd name="T14" fmla="*/ 0 60000 65536"/>
                  <a:gd name="T15" fmla="*/ 0 w 5"/>
                  <a:gd name="T16" fmla="*/ 0 h 21"/>
                  <a:gd name="T17" fmla="*/ 5 w 5"/>
                  <a:gd name="T18" fmla="*/ 21 h 21"/>
                </a:gdLst>
                <a:ahLst/>
                <a:cxnLst>
                  <a:cxn ang="T10">
                    <a:pos x="T0" y="T1"/>
                  </a:cxn>
                  <a:cxn ang="T11">
                    <a:pos x="T2" y="T3"/>
                  </a:cxn>
                  <a:cxn ang="T12">
                    <a:pos x="T4" y="T5"/>
                  </a:cxn>
                  <a:cxn ang="T13">
                    <a:pos x="T6" y="T7"/>
                  </a:cxn>
                  <a:cxn ang="T14">
                    <a:pos x="T8" y="T9"/>
                  </a:cxn>
                </a:cxnLst>
                <a:rect l="T15" t="T16" r="T17" b="T18"/>
                <a:pathLst>
                  <a:path w="5" h="21">
                    <a:moveTo>
                      <a:pt x="0" y="7"/>
                    </a:moveTo>
                    <a:lnTo>
                      <a:pt x="0" y="13"/>
                    </a:lnTo>
                    <a:lnTo>
                      <a:pt x="5" y="21"/>
                    </a:lnTo>
                    <a:lnTo>
                      <a:pt x="5" y="0"/>
                    </a:lnTo>
                    <a:lnTo>
                      <a:pt x="0" y="7"/>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45" name="Freeform 843"/>
              <p:cNvSpPr>
                <a:spLocks/>
              </p:cNvSpPr>
              <p:nvPr/>
            </p:nvSpPr>
            <p:spPr bwMode="auto">
              <a:xfrm>
                <a:off x="5349" y="882"/>
                <a:ext cx="5" cy="21"/>
              </a:xfrm>
              <a:custGeom>
                <a:avLst/>
                <a:gdLst>
                  <a:gd name="T0" fmla="*/ 0 w 5"/>
                  <a:gd name="T1" fmla="*/ 7 h 21"/>
                  <a:gd name="T2" fmla="*/ 0 w 5"/>
                  <a:gd name="T3" fmla="*/ 13 h 21"/>
                  <a:gd name="T4" fmla="*/ 5 w 5"/>
                  <a:gd name="T5" fmla="*/ 21 h 21"/>
                  <a:gd name="T6" fmla="*/ 5 w 5"/>
                  <a:gd name="T7" fmla="*/ 0 h 21"/>
                  <a:gd name="T8" fmla="*/ 0 w 5"/>
                  <a:gd name="T9" fmla="*/ 7 h 21"/>
                  <a:gd name="T10" fmla="*/ 0 60000 65536"/>
                  <a:gd name="T11" fmla="*/ 0 60000 65536"/>
                  <a:gd name="T12" fmla="*/ 0 60000 65536"/>
                  <a:gd name="T13" fmla="*/ 0 60000 65536"/>
                  <a:gd name="T14" fmla="*/ 0 60000 65536"/>
                  <a:gd name="T15" fmla="*/ 0 w 5"/>
                  <a:gd name="T16" fmla="*/ 0 h 21"/>
                  <a:gd name="T17" fmla="*/ 5 w 5"/>
                  <a:gd name="T18" fmla="*/ 21 h 21"/>
                </a:gdLst>
                <a:ahLst/>
                <a:cxnLst>
                  <a:cxn ang="T10">
                    <a:pos x="T0" y="T1"/>
                  </a:cxn>
                  <a:cxn ang="T11">
                    <a:pos x="T2" y="T3"/>
                  </a:cxn>
                  <a:cxn ang="T12">
                    <a:pos x="T4" y="T5"/>
                  </a:cxn>
                  <a:cxn ang="T13">
                    <a:pos x="T6" y="T7"/>
                  </a:cxn>
                  <a:cxn ang="T14">
                    <a:pos x="T8" y="T9"/>
                  </a:cxn>
                </a:cxnLst>
                <a:rect l="T15" t="T16" r="T17" b="T18"/>
                <a:pathLst>
                  <a:path w="5" h="21">
                    <a:moveTo>
                      <a:pt x="0" y="7"/>
                    </a:moveTo>
                    <a:lnTo>
                      <a:pt x="0" y="13"/>
                    </a:lnTo>
                    <a:lnTo>
                      <a:pt x="5" y="21"/>
                    </a:lnTo>
                    <a:lnTo>
                      <a:pt x="5" y="0"/>
                    </a:lnTo>
                    <a:lnTo>
                      <a:pt x="0" y="7"/>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46" name="Freeform 844"/>
              <p:cNvSpPr>
                <a:spLocks/>
              </p:cNvSpPr>
              <p:nvPr/>
            </p:nvSpPr>
            <p:spPr bwMode="auto">
              <a:xfrm>
                <a:off x="5117" y="889"/>
                <a:ext cx="50" cy="124"/>
              </a:xfrm>
              <a:custGeom>
                <a:avLst/>
                <a:gdLst>
                  <a:gd name="T0" fmla="*/ 25 w 50"/>
                  <a:gd name="T1" fmla="*/ 6 h 124"/>
                  <a:gd name="T2" fmla="*/ 19 w 50"/>
                  <a:gd name="T3" fmla="*/ 6 h 124"/>
                  <a:gd name="T4" fmla="*/ 25 w 50"/>
                  <a:gd name="T5" fmla="*/ 14 h 124"/>
                  <a:gd name="T6" fmla="*/ 12 w 50"/>
                  <a:gd name="T7" fmla="*/ 6 h 124"/>
                  <a:gd name="T8" fmla="*/ 12 w 50"/>
                  <a:gd name="T9" fmla="*/ 34 h 124"/>
                  <a:gd name="T10" fmla="*/ 19 w 50"/>
                  <a:gd name="T11" fmla="*/ 47 h 124"/>
                  <a:gd name="T12" fmla="*/ 19 w 50"/>
                  <a:gd name="T13" fmla="*/ 69 h 124"/>
                  <a:gd name="T14" fmla="*/ 12 w 50"/>
                  <a:gd name="T15" fmla="*/ 96 h 124"/>
                  <a:gd name="T16" fmla="*/ 12 w 50"/>
                  <a:gd name="T17" fmla="*/ 88 h 124"/>
                  <a:gd name="T18" fmla="*/ 0 w 50"/>
                  <a:gd name="T19" fmla="*/ 88 h 124"/>
                  <a:gd name="T20" fmla="*/ 0 w 50"/>
                  <a:gd name="T21" fmla="*/ 102 h 124"/>
                  <a:gd name="T22" fmla="*/ 7 w 50"/>
                  <a:gd name="T23" fmla="*/ 124 h 124"/>
                  <a:gd name="T24" fmla="*/ 12 w 50"/>
                  <a:gd name="T25" fmla="*/ 102 h 124"/>
                  <a:gd name="T26" fmla="*/ 19 w 50"/>
                  <a:gd name="T27" fmla="*/ 102 h 124"/>
                  <a:gd name="T28" fmla="*/ 25 w 50"/>
                  <a:gd name="T29" fmla="*/ 116 h 124"/>
                  <a:gd name="T30" fmla="*/ 32 w 50"/>
                  <a:gd name="T31" fmla="*/ 116 h 124"/>
                  <a:gd name="T32" fmla="*/ 44 w 50"/>
                  <a:gd name="T33" fmla="*/ 102 h 124"/>
                  <a:gd name="T34" fmla="*/ 50 w 50"/>
                  <a:gd name="T35" fmla="*/ 102 h 124"/>
                  <a:gd name="T36" fmla="*/ 37 w 50"/>
                  <a:gd name="T37" fmla="*/ 96 h 124"/>
                  <a:gd name="T38" fmla="*/ 37 w 50"/>
                  <a:gd name="T39" fmla="*/ 69 h 124"/>
                  <a:gd name="T40" fmla="*/ 25 w 50"/>
                  <a:gd name="T41" fmla="*/ 55 h 124"/>
                  <a:gd name="T42" fmla="*/ 32 w 50"/>
                  <a:gd name="T43" fmla="*/ 55 h 124"/>
                  <a:gd name="T44" fmla="*/ 32 w 50"/>
                  <a:gd name="T45" fmla="*/ 61 h 124"/>
                  <a:gd name="T46" fmla="*/ 44 w 50"/>
                  <a:gd name="T47" fmla="*/ 41 h 124"/>
                  <a:gd name="T48" fmla="*/ 37 w 50"/>
                  <a:gd name="T49" fmla="*/ 34 h 124"/>
                  <a:gd name="T50" fmla="*/ 44 w 50"/>
                  <a:gd name="T51" fmla="*/ 34 h 124"/>
                  <a:gd name="T52" fmla="*/ 44 w 50"/>
                  <a:gd name="T53" fmla="*/ 20 h 124"/>
                  <a:gd name="T54" fmla="*/ 37 w 50"/>
                  <a:gd name="T55" fmla="*/ 20 h 124"/>
                  <a:gd name="T56" fmla="*/ 37 w 50"/>
                  <a:gd name="T57" fmla="*/ 0 h 124"/>
                  <a:gd name="T58" fmla="*/ 25 w 50"/>
                  <a:gd name="T59" fmla="*/ 0 h 124"/>
                  <a:gd name="T60" fmla="*/ 25 w 50"/>
                  <a:gd name="T61" fmla="*/ 6 h 12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0"/>
                  <a:gd name="T94" fmla="*/ 0 h 124"/>
                  <a:gd name="T95" fmla="*/ 50 w 50"/>
                  <a:gd name="T96" fmla="*/ 124 h 12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0" h="124">
                    <a:moveTo>
                      <a:pt x="25" y="6"/>
                    </a:moveTo>
                    <a:lnTo>
                      <a:pt x="19" y="6"/>
                    </a:lnTo>
                    <a:lnTo>
                      <a:pt x="25" y="14"/>
                    </a:lnTo>
                    <a:lnTo>
                      <a:pt x="12" y="6"/>
                    </a:lnTo>
                    <a:lnTo>
                      <a:pt x="12" y="34"/>
                    </a:lnTo>
                    <a:lnTo>
                      <a:pt x="19" y="47"/>
                    </a:lnTo>
                    <a:lnTo>
                      <a:pt x="19" y="69"/>
                    </a:lnTo>
                    <a:lnTo>
                      <a:pt x="12" y="96"/>
                    </a:lnTo>
                    <a:lnTo>
                      <a:pt x="12" y="88"/>
                    </a:lnTo>
                    <a:lnTo>
                      <a:pt x="0" y="88"/>
                    </a:lnTo>
                    <a:lnTo>
                      <a:pt x="0" y="102"/>
                    </a:lnTo>
                    <a:lnTo>
                      <a:pt x="7" y="124"/>
                    </a:lnTo>
                    <a:lnTo>
                      <a:pt x="12" y="102"/>
                    </a:lnTo>
                    <a:lnTo>
                      <a:pt x="19" y="102"/>
                    </a:lnTo>
                    <a:lnTo>
                      <a:pt x="25" y="116"/>
                    </a:lnTo>
                    <a:lnTo>
                      <a:pt x="32" y="116"/>
                    </a:lnTo>
                    <a:lnTo>
                      <a:pt x="44" y="102"/>
                    </a:lnTo>
                    <a:lnTo>
                      <a:pt x="50" y="102"/>
                    </a:lnTo>
                    <a:lnTo>
                      <a:pt x="37" y="96"/>
                    </a:lnTo>
                    <a:lnTo>
                      <a:pt x="37" y="69"/>
                    </a:lnTo>
                    <a:lnTo>
                      <a:pt x="25" y="55"/>
                    </a:lnTo>
                    <a:lnTo>
                      <a:pt x="32" y="55"/>
                    </a:lnTo>
                    <a:lnTo>
                      <a:pt x="32" y="61"/>
                    </a:lnTo>
                    <a:lnTo>
                      <a:pt x="44" y="41"/>
                    </a:lnTo>
                    <a:lnTo>
                      <a:pt x="37" y="34"/>
                    </a:lnTo>
                    <a:lnTo>
                      <a:pt x="44" y="34"/>
                    </a:lnTo>
                    <a:lnTo>
                      <a:pt x="44" y="20"/>
                    </a:lnTo>
                    <a:lnTo>
                      <a:pt x="37" y="20"/>
                    </a:lnTo>
                    <a:lnTo>
                      <a:pt x="37" y="0"/>
                    </a:lnTo>
                    <a:lnTo>
                      <a:pt x="25" y="0"/>
                    </a:lnTo>
                    <a:lnTo>
                      <a:pt x="25" y="6"/>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47" name="Freeform 845"/>
              <p:cNvSpPr>
                <a:spLocks/>
              </p:cNvSpPr>
              <p:nvPr/>
            </p:nvSpPr>
            <p:spPr bwMode="auto">
              <a:xfrm>
                <a:off x="5117" y="889"/>
                <a:ext cx="50" cy="124"/>
              </a:xfrm>
              <a:custGeom>
                <a:avLst/>
                <a:gdLst>
                  <a:gd name="T0" fmla="*/ 25 w 50"/>
                  <a:gd name="T1" fmla="*/ 6 h 124"/>
                  <a:gd name="T2" fmla="*/ 19 w 50"/>
                  <a:gd name="T3" fmla="*/ 6 h 124"/>
                  <a:gd name="T4" fmla="*/ 25 w 50"/>
                  <a:gd name="T5" fmla="*/ 14 h 124"/>
                  <a:gd name="T6" fmla="*/ 12 w 50"/>
                  <a:gd name="T7" fmla="*/ 6 h 124"/>
                  <a:gd name="T8" fmla="*/ 12 w 50"/>
                  <a:gd name="T9" fmla="*/ 34 h 124"/>
                  <a:gd name="T10" fmla="*/ 19 w 50"/>
                  <a:gd name="T11" fmla="*/ 47 h 124"/>
                  <a:gd name="T12" fmla="*/ 19 w 50"/>
                  <a:gd name="T13" fmla="*/ 69 h 124"/>
                  <a:gd name="T14" fmla="*/ 12 w 50"/>
                  <a:gd name="T15" fmla="*/ 96 h 124"/>
                  <a:gd name="T16" fmla="*/ 12 w 50"/>
                  <a:gd name="T17" fmla="*/ 88 h 124"/>
                  <a:gd name="T18" fmla="*/ 0 w 50"/>
                  <a:gd name="T19" fmla="*/ 88 h 124"/>
                  <a:gd name="T20" fmla="*/ 0 w 50"/>
                  <a:gd name="T21" fmla="*/ 102 h 124"/>
                  <a:gd name="T22" fmla="*/ 7 w 50"/>
                  <a:gd name="T23" fmla="*/ 124 h 124"/>
                  <a:gd name="T24" fmla="*/ 12 w 50"/>
                  <a:gd name="T25" fmla="*/ 102 h 124"/>
                  <a:gd name="T26" fmla="*/ 19 w 50"/>
                  <a:gd name="T27" fmla="*/ 102 h 124"/>
                  <a:gd name="T28" fmla="*/ 25 w 50"/>
                  <a:gd name="T29" fmla="*/ 116 h 124"/>
                  <a:gd name="T30" fmla="*/ 32 w 50"/>
                  <a:gd name="T31" fmla="*/ 116 h 124"/>
                  <a:gd name="T32" fmla="*/ 44 w 50"/>
                  <a:gd name="T33" fmla="*/ 102 h 124"/>
                  <a:gd name="T34" fmla="*/ 50 w 50"/>
                  <a:gd name="T35" fmla="*/ 102 h 124"/>
                  <a:gd name="T36" fmla="*/ 37 w 50"/>
                  <a:gd name="T37" fmla="*/ 96 h 124"/>
                  <a:gd name="T38" fmla="*/ 37 w 50"/>
                  <a:gd name="T39" fmla="*/ 69 h 124"/>
                  <a:gd name="T40" fmla="*/ 25 w 50"/>
                  <a:gd name="T41" fmla="*/ 55 h 124"/>
                  <a:gd name="T42" fmla="*/ 32 w 50"/>
                  <a:gd name="T43" fmla="*/ 55 h 124"/>
                  <a:gd name="T44" fmla="*/ 32 w 50"/>
                  <a:gd name="T45" fmla="*/ 61 h 124"/>
                  <a:gd name="T46" fmla="*/ 44 w 50"/>
                  <a:gd name="T47" fmla="*/ 41 h 124"/>
                  <a:gd name="T48" fmla="*/ 37 w 50"/>
                  <a:gd name="T49" fmla="*/ 34 h 124"/>
                  <a:gd name="T50" fmla="*/ 44 w 50"/>
                  <a:gd name="T51" fmla="*/ 34 h 124"/>
                  <a:gd name="T52" fmla="*/ 44 w 50"/>
                  <a:gd name="T53" fmla="*/ 20 h 124"/>
                  <a:gd name="T54" fmla="*/ 37 w 50"/>
                  <a:gd name="T55" fmla="*/ 20 h 124"/>
                  <a:gd name="T56" fmla="*/ 37 w 50"/>
                  <a:gd name="T57" fmla="*/ 0 h 124"/>
                  <a:gd name="T58" fmla="*/ 25 w 50"/>
                  <a:gd name="T59" fmla="*/ 0 h 124"/>
                  <a:gd name="T60" fmla="*/ 25 w 50"/>
                  <a:gd name="T61" fmla="*/ 6 h 12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0"/>
                  <a:gd name="T94" fmla="*/ 0 h 124"/>
                  <a:gd name="T95" fmla="*/ 50 w 50"/>
                  <a:gd name="T96" fmla="*/ 124 h 12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0" h="124">
                    <a:moveTo>
                      <a:pt x="25" y="6"/>
                    </a:moveTo>
                    <a:lnTo>
                      <a:pt x="19" y="6"/>
                    </a:lnTo>
                    <a:lnTo>
                      <a:pt x="25" y="14"/>
                    </a:lnTo>
                    <a:lnTo>
                      <a:pt x="12" y="6"/>
                    </a:lnTo>
                    <a:lnTo>
                      <a:pt x="12" y="34"/>
                    </a:lnTo>
                    <a:lnTo>
                      <a:pt x="19" y="47"/>
                    </a:lnTo>
                    <a:lnTo>
                      <a:pt x="19" y="69"/>
                    </a:lnTo>
                    <a:lnTo>
                      <a:pt x="12" y="96"/>
                    </a:lnTo>
                    <a:lnTo>
                      <a:pt x="12" y="88"/>
                    </a:lnTo>
                    <a:lnTo>
                      <a:pt x="0" y="88"/>
                    </a:lnTo>
                    <a:lnTo>
                      <a:pt x="0" y="102"/>
                    </a:lnTo>
                    <a:lnTo>
                      <a:pt x="7" y="124"/>
                    </a:lnTo>
                    <a:lnTo>
                      <a:pt x="12" y="102"/>
                    </a:lnTo>
                    <a:lnTo>
                      <a:pt x="19" y="102"/>
                    </a:lnTo>
                    <a:lnTo>
                      <a:pt x="25" y="116"/>
                    </a:lnTo>
                    <a:lnTo>
                      <a:pt x="32" y="116"/>
                    </a:lnTo>
                    <a:lnTo>
                      <a:pt x="44" y="102"/>
                    </a:lnTo>
                    <a:lnTo>
                      <a:pt x="50" y="102"/>
                    </a:lnTo>
                    <a:lnTo>
                      <a:pt x="37" y="96"/>
                    </a:lnTo>
                    <a:lnTo>
                      <a:pt x="37" y="69"/>
                    </a:lnTo>
                    <a:lnTo>
                      <a:pt x="25" y="55"/>
                    </a:lnTo>
                    <a:lnTo>
                      <a:pt x="32" y="55"/>
                    </a:lnTo>
                    <a:lnTo>
                      <a:pt x="32" y="61"/>
                    </a:lnTo>
                    <a:lnTo>
                      <a:pt x="44" y="41"/>
                    </a:lnTo>
                    <a:lnTo>
                      <a:pt x="37" y="34"/>
                    </a:lnTo>
                    <a:lnTo>
                      <a:pt x="44" y="34"/>
                    </a:lnTo>
                    <a:lnTo>
                      <a:pt x="44" y="20"/>
                    </a:lnTo>
                    <a:lnTo>
                      <a:pt x="37" y="20"/>
                    </a:lnTo>
                    <a:lnTo>
                      <a:pt x="37" y="0"/>
                    </a:lnTo>
                    <a:lnTo>
                      <a:pt x="25" y="0"/>
                    </a:lnTo>
                    <a:lnTo>
                      <a:pt x="25" y="6"/>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48" name="Freeform 846"/>
              <p:cNvSpPr>
                <a:spLocks/>
              </p:cNvSpPr>
              <p:nvPr/>
            </p:nvSpPr>
            <p:spPr bwMode="auto">
              <a:xfrm>
                <a:off x="5161" y="903"/>
                <a:ext cx="13" cy="14"/>
              </a:xfrm>
              <a:custGeom>
                <a:avLst/>
                <a:gdLst>
                  <a:gd name="T0" fmla="*/ 6 w 13"/>
                  <a:gd name="T1" fmla="*/ 6 h 14"/>
                  <a:gd name="T2" fmla="*/ 0 w 13"/>
                  <a:gd name="T3" fmla="*/ 6 h 14"/>
                  <a:gd name="T4" fmla="*/ 13 w 13"/>
                  <a:gd name="T5" fmla="*/ 14 h 14"/>
                  <a:gd name="T6" fmla="*/ 13 w 13"/>
                  <a:gd name="T7" fmla="*/ 6 h 14"/>
                  <a:gd name="T8" fmla="*/ 6 w 13"/>
                  <a:gd name="T9" fmla="*/ 0 h 14"/>
                  <a:gd name="T10" fmla="*/ 6 w 13"/>
                  <a:gd name="T11" fmla="*/ 6 h 14"/>
                  <a:gd name="T12" fmla="*/ 0 60000 65536"/>
                  <a:gd name="T13" fmla="*/ 0 60000 65536"/>
                  <a:gd name="T14" fmla="*/ 0 60000 65536"/>
                  <a:gd name="T15" fmla="*/ 0 60000 65536"/>
                  <a:gd name="T16" fmla="*/ 0 60000 65536"/>
                  <a:gd name="T17" fmla="*/ 0 60000 65536"/>
                  <a:gd name="T18" fmla="*/ 0 w 13"/>
                  <a:gd name="T19" fmla="*/ 0 h 14"/>
                  <a:gd name="T20" fmla="*/ 13 w 1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3" h="14">
                    <a:moveTo>
                      <a:pt x="6" y="6"/>
                    </a:moveTo>
                    <a:lnTo>
                      <a:pt x="0" y="6"/>
                    </a:lnTo>
                    <a:lnTo>
                      <a:pt x="13" y="14"/>
                    </a:lnTo>
                    <a:lnTo>
                      <a:pt x="13" y="6"/>
                    </a:lnTo>
                    <a:lnTo>
                      <a:pt x="6" y="0"/>
                    </a:lnTo>
                    <a:lnTo>
                      <a:pt x="6" y="6"/>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49" name="Freeform 847"/>
              <p:cNvSpPr>
                <a:spLocks/>
              </p:cNvSpPr>
              <p:nvPr/>
            </p:nvSpPr>
            <p:spPr bwMode="auto">
              <a:xfrm>
                <a:off x="5161" y="903"/>
                <a:ext cx="13" cy="14"/>
              </a:xfrm>
              <a:custGeom>
                <a:avLst/>
                <a:gdLst>
                  <a:gd name="T0" fmla="*/ 6 w 13"/>
                  <a:gd name="T1" fmla="*/ 6 h 14"/>
                  <a:gd name="T2" fmla="*/ 0 w 13"/>
                  <a:gd name="T3" fmla="*/ 6 h 14"/>
                  <a:gd name="T4" fmla="*/ 13 w 13"/>
                  <a:gd name="T5" fmla="*/ 14 h 14"/>
                  <a:gd name="T6" fmla="*/ 13 w 13"/>
                  <a:gd name="T7" fmla="*/ 6 h 14"/>
                  <a:gd name="T8" fmla="*/ 6 w 13"/>
                  <a:gd name="T9" fmla="*/ 0 h 14"/>
                  <a:gd name="T10" fmla="*/ 6 w 13"/>
                  <a:gd name="T11" fmla="*/ 6 h 14"/>
                  <a:gd name="T12" fmla="*/ 0 60000 65536"/>
                  <a:gd name="T13" fmla="*/ 0 60000 65536"/>
                  <a:gd name="T14" fmla="*/ 0 60000 65536"/>
                  <a:gd name="T15" fmla="*/ 0 60000 65536"/>
                  <a:gd name="T16" fmla="*/ 0 60000 65536"/>
                  <a:gd name="T17" fmla="*/ 0 60000 65536"/>
                  <a:gd name="T18" fmla="*/ 0 w 13"/>
                  <a:gd name="T19" fmla="*/ 0 h 14"/>
                  <a:gd name="T20" fmla="*/ 13 w 1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3" h="14">
                    <a:moveTo>
                      <a:pt x="6" y="6"/>
                    </a:moveTo>
                    <a:lnTo>
                      <a:pt x="0" y="6"/>
                    </a:lnTo>
                    <a:lnTo>
                      <a:pt x="13" y="14"/>
                    </a:lnTo>
                    <a:lnTo>
                      <a:pt x="13" y="6"/>
                    </a:lnTo>
                    <a:lnTo>
                      <a:pt x="6" y="0"/>
                    </a:lnTo>
                    <a:lnTo>
                      <a:pt x="6" y="6"/>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50" name="Freeform 848"/>
              <p:cNvSpPr>
                <a:spLocks/>
              </p:cNvSpPr>
              <p:nvPr/>
            </p:nvSpPr>
            <p:spPr bwMode="auto">
              <a:xfrm>
                <a:off x="5267" y="903"/>
                <a:ext cx="75" cy="115"/>
              </a:xfrm>
              <a:custGeom>
                <a:avLst/>
                <a:gdLst>
                  <a:gd name="T0" fmla="*/ 20 w 75"/>
                  <a:gd name="T1" fmla="*/ 6 h 115"/>
                  <a:gd name="T2" fmla="*/ 7 w 75"/>
                  <a:gd name="T3" fmla="*/ 0 h 115"/>
                  <a:gd name="T4" fmla="*/ 0 w 75"/>
                  <a:gd name="T5" fmla="*/ 14 h 115"/>
                  <a:gd name="T6" fmla="*/ 7 w 75"/>
                  <a:gd name="T7" fmla="*/ 33 h 115"/>
                  <a:gd name="T8" fmla="*/ 20 w 75"/>
                  <a:gd name="T9" fmla="*/ 41 h 115"/>
                  <a:gd name="T10" fmla="*/ 25 w 75"/>
                  <a:gd name="T11" fmla="*/ 69 h 115"/>
                  <a:gd name="T12" fmla="*/ 25 w 75"/>
                  <a:gd name="T13" fmla="*/ 102 h 115"/>
                  <a:gd name="T14" fmla="*/ 37 w 75"/>
                  <a:gd name="T15" fmla="*/ 115 h 115"/>
                  <a:gd name="T16" fmla="*/ 62 w 75"/>
                  <a:gd name="T17" fmla="*/ 88 h 115"/>
                  <a:gd name="T18" fmla="*/ 62 w 75"/>
                  <a:gd name="T19" fmla="*/ 69 h 115"/>
                  <a:gd name="T20" fmla="*/ 50 w 75"/>
                  <a:gd name="T21" fmla="*/ 69 h 115"/>
                  <a:gd name="T22" fmla="*/ 62 w 75"/>
                  <a:gd name="T23" fmla="*/ 69 h 115"/>
                  <a:gd name="T24" fmla="*/ 62 w 75"/>
                  <a:gd name="T25" fmla="*/ 55 h 115"/>
                  <a:gd name="T26" fmla="*/ 75 w 75"/>
                  <a:gd name="T27" fmla="*/ 33 h 115"/>
                  <a:gd name="T28" fmla="*/ 62 w 75"/>
                  <a:gd name="T29" fmla="*/ 6 h 115"/>
                  <a:gd name="T30" fmla="*/ 50 w 75"/>
                  <a:gd name="T31" fmla="*/ 0 h 115"/>
                  <a:gd name="T32" fmla="*/ 32 w 75"/>
                  <a:gd name="T33" fmla="*/ 0 h 115"/>
                  <a:gd name="T34" fmla="*/ 20 w 75"/>
                  <a:gd name="T35" fmla="*/ 20 h 115"/>
                  <a:gd name="T36" fmla="*/ 20 w 75"/>
                  <a:gd name="T37" fmla="*/ 6 h 1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
                  <a:gd name="T58" fmla="*/ 0 h 115"/>
                  <a:gd name="T59" fmla="*/ 75 w 75"/>
                  <a:gd name="T60" fmla="*/ 115 h 1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 h="115">
                    <a:moveTo>
                      <a:pt x="20" y="6"/>
                    </a:moveTo>
                    <a:lnTo>
                      <a:pt x="7" y="0"/>
                    </a:lnTo>
                    <a:lnTo>
                      <a:pt x="0" y="14"/>
                    </a:lnTo>
                    <a:lnTo>
                      <a:pt x="7" y="33"/>
                    </a:lnTo>
                    <a:lnTo>
                      <a:pt x="20" y="41"/>
                    </a:lnTo>
                    <a:lnTo>
                      <a:pt x="25" y="69"/>
                    </a:lnTo>
                    <a:lnTo>
                      <a:pt x="25" y="102"/>
                    </a:lnTo>
                    <a:lnTo>
                      <a:pt x="37" y="115"/>
                    </a:lnTo>
                    <a:lnTo>
                      <a:pt x="62" y="88"/>
                    </a:lnTo>
                    <a:lnTo>
                      <a:pt x="62" y="69"/>
                    </a:lnTo>
                    <a:lnTo>
                      <a:pt x="50" y="69"/>
                    </a:lnTo>
                    <a:lnTo>
                      <a:pt x="62" y="69"/>
                    </a:lnTo>
                    <a:lnTo>
                      <a:pt x="62" y="55"/>
                    </a:lnTo>
                    <a:lnTo>
                      <a:pt x="75" y="33"/>
                    </a:lnTo>
                    <a:lnTo>
                      <a:pt x="62" y="6"/>
                    </a:lnTo>
                    <a:lnTo>
                      <a:pt x="50" y="0"/>
                    </a:lnTo>
                    <a:lnTo>
                      <a:pt x="32" y="0"/>
                    </a:lnTo>
                    <a:lnTo>
                      <a:pt x="20" y="20"/>
                    </a:lnTo>
                    <a:lnTo>
                      <a:pt x="20" y="6"/>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51" name="Freeform 849"/>
              <p:cNvSpPr>
                <a:spLocks/>
              </p:cNvSpPr>
              <p:nvPr/>
            </p:nvSpPr>
            <p:spPr bwMode="auto">
              <a:xfrm>
                <a:off x="5267" y="903"/>
                <a:ext cx="75" cy="115"/>
              </a:xfrm>
              <a:custGeom>
                <a:avLst/>
                <a:gdLst>
                  <a:gd name="T0" fmla="*/ 20 w 75"/>
                  <a:gd name="T1" fmla="*/ 6 h 115"/>
                  <a:gd name="T2" fmla="*/ 7 w 75"/>
                  <a:gd name="T3" fmla="*/ 0 h 115"/>
                  <a:gd name="T4" fmla="*/ 0 w 75"/>
                  <a:gd name="T5" fmla="*/ 14 h 115"/>
                  <a:gd name="T6" fmla="*/ 7 w 75"/>
                  <a:gd name="T7" fmla="*/ 33 h 115"/>
                  <a:gd name="T8" fmla="*/ 20 w 75"/>
                  <a:gd name="T9" fmla="*/ 41 h 115"/>
                  <a:gd name="T10" fmla="*/ 25 w 75"/>
                  <a:gd name="T11" fmla="*/ 69 h 115"/>
                  <a:gd name="T12" fmla="*/ 25 w 75"/>
                  <a:gd name="T13" fmla="*/ 102 h 115"/>
                  <a:gd name="T14" fmla="*/ 37 w 75"/>
                  <a:gd name="T15" fmla="*/ 115 h 115"/>
                  <a:gd name="T16" fmla="*/ 62 w 75"/>
                  <a:gd name="T17" fmla="*/ 88 h 115"/>
                  <a:gd name="T18" fmla="*/ 62 w 75"/>
                  <a:gd name="T19" fmla="*/ 69 h 115"/>
                  <a:gd name="T20" fmla="*/ 50 w 75"/>
                  <a:gd name="T21" fmla="*/ 69 h 115"/>
                  <a:gd name="T22" fmla="*/ 62 w 75"/>
                  <a:gd name="T23" fmla="*/ 69 h 115"/>
                  <a:gd name="T24" fmla="*/ 62 w 75"/>
                  <a:gd name="T25" fmla="*/ 55 h 115"/>
                  <a:gd name="T26" fmla="*/ 75 w 75"/>
                  <a:gd name="T27" fmla="*/ 33 h 115"/>
                  <a:gd name="T28" fmla="*/ 62 w 75"/>
                  <a:gd name="T29" fmla="*/ 6 h 115"/>
                  <a:gd name="T30" fmla="*/ 50 w 75"/>
                  <a:gd name="T31" fmla="*/ 0 h 115"/>
                  <a:gd name="T32" fmla="*/ 32 w 75"/>
                  <a:gd name="T33" fmla="*/ 0 h 115"/>
                  <a:gd name="T34" fmla="*/ 20 w 75"/>
                  <a:gd name="T35" fmla="*/ 20 h 115"/>
                  <a:gd name="T36" fmla="*/ 20 w 75"/>
                  <a:gd name="T37" fmla="*/ 6 h 1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5"/>
                  <a:gd name="T58" fmla="*/ 0 h 115"/>
                  <a:gd name="T59" fmla="*/ 75 w 75"/>
                  <a:gd name="T60" fmla="*/ 115 h 1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5" h="115">
                    <a:moveTo>
                      <a:pt x="20" y="6"/>
                    </a:moveTo>
                    <a:lnTo>
                      <a:pt x="7" y="0"/>
                    </a:lnTo>
                    <a:lnTo>
                      <a:pt x="0" y="14"/>
                    </a:lnTo>
                    <a:lnTo>
                      <a:pt x="7" y="33"/>
                    </a:lnTo>
                    <a:lnTo>
                      <a:pt x="20" y="41"/>
                    </a:lnTo>
                    <a:lnTo>
                      <a:pt x="25" y="69"/>
                    </a:lnTo>
                    <a:lnTo>
                      <a:pt x="25" y="102"/>
                    </a:lnTo>
                    <a:lnTo>
                      <a:pt x="37" y="115"/>
                    </a:lnTo>
                    <a:lnTo>
                      <a:pt x="62" y="88"/>
                    </a:lnTo>
                    <a:lnTo>
                      <a:pt x="62" y="69"/>
                    </a:lnTo>
                    <a:lnTo>
                      <a:pt x="50" y="69"/>
                    </a:lnTo>
                    <a:lnTo>
                      <a:pt x="62" y="69"/>
                    </a:lnTo>
                    <a:lnTo>
                      <a:pt x="62" y="55"/>
                    </a:lnTo>
                    <a:lnTo>
                      <a:pt x="75" y="33"/>
                    </a:lnTo>
                    <a:lnTo>
                      <a:pt x="62" y="6"/>
                    </a:lnTo>
                    <a:lnTo>
                      <a:pt x="50" y="0"/>
                    </a:lnTo>
                    <a:lnTo>
                      <a:pt x="32" y="0"/>
                    </a:lnTo>
                    <a:lnTo>
                      <a:pt x="20" y="20"/>
                    </a:lnTo>
                    <a:lnTo>
                      <a:pt x="20" y="6"/>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52" name="Freeform 850"/>
              <p:cNvSpPr>
                <a:spLocks/>
              </p:cNvSpPr>
              <p:nvPr/>
            </p:nvSpPr>
            <p:spPr bwMode="auto">
              <a:xfrm>
                <a:off x="5292" y="930"/>
                <a:ext cx="12" cy="1"/>
              </a:xfrm>
              <a:custGeom>
                <a:avLst/>
                <a:gdLst>
                  <a:gd name="T0" fmla="*/ 0 w 12"/>
                  <a:gd name="T1" fmla="*/ 0 h 1"/>
                  <a:gd name="T2" fmla="*/ 12 w 12"/>
                  <a:gd name="T3" fmla="*/ 0 h 1"/>
                  <a:gd name="T4" fmla="*/ 0 w 12"/>
                  <a:gd name="T5" fmla="*/ 0 h 1"/>
                  <a:gd name="T6" fmla="*/ 0 60000 65536"/>
                  <a:gd name="T7" fmla="*/ 0 60000 65536"/>
                  <a:gd name="T8" fmla="*/ 0 60000 65536"/>
                  <a:gd name="T9" fmla="*/ 0 w 12"/>
                  <a:gd name="T10" fmla="*/ 0 h 1"/>
                  <a:gd name="T11" fmla="*/ 12 w 12"/>
                  <a:gd name="T12" fmla="*/ 1 h 1"/>
                </a:gdLst>
                <a:ahLst/>
                <a:cxnLst>
                  <a:cxn ang="T6">
                    <a:pos x="T0" y="T1"/>
                  </a:cxn>
                  <a:cxn ang="T7">
                    <a:pos x="T2" y="T3"/>
                  </a:cxn>
                  <a:cxn ang="T8">
                    <a:pos x="T4" y="T5"/>
                  </a:cxn>
                </a:cxnLst>
                <a:rect l="T9" t="T10" r="T11" b="T12"/>
                <a:pathLst>
                  <a:path w="12" h="1">
                    <a:moveTo>
                      <a:pt x="0" y="0"/>
                    </a:moveTo>
                    <a:lnTo>
                      <a:pt x="12" y="0"/>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53" name="Freeform 851"/>
              <p:cNvSpPr>
                <a:spLocks/>
              </p:cNvSpPr>
              <p:nvPr/>
            </p:nvSpPr>
            <p:spPr bwMode="auto">
              <a:xfrm>
                <a:off x="5292" y="930"/>
                <a:ext cx="12" cy="1"/>
              </a:xfrm>
              <a:custGeom>
                <a:avLst/>
                <a:gdLst>
                  <a:gd name="T0" fmla="*/ 0 w 12"/>
                  <a:gd name="T1" fmla="*/ 0 h 1"/>
                  <a:gd name="T2" fmla="*/ 12 w 12"/>
                  <a:gd name="T3" fmla="*/ 0 h 1"/>
                  <a:gd name="T4" fmla="*/ 0 w 12"/>
                  <a:gd name="T5" fmla="*/ 0 h 1"/>
                  <a:gd name="T6" fmla="*/ 0 60000 65536"/>
                  <a:gd name="T7" fmla="*/ 0 60000 65536"/>
                  <a:gd name="T8" fmla="*/ 0 60000 65536"/>
                  <a:gd name="T9" fmla="*/ 0 w 12"/>
                  <a:gd name="T10" fmla="*/ 0 h 1"/>
                  <a:gd name="T11" fmla="*/ 12 w 12"/>
                  <a:gd name="T12" fmla="*/ 1 h 1"/>
                </a:gdLst>
                <a:ahLst/>
                <a:cxnLst>
                  <a:cxn ang="T6">
                    <a:pos x="T0" y="T1"/>
                  </a:cxn>
                  <a:cxn ang="T7">
                    <a:pos x="T2" y="T3"/>
                  </a:cxn>
                  <a:cxn ang="T8">
                    <a:pos x="T4" y="T5"/>
                  </a:cxn>
                </a:cxnLst>
                <a:rect l="T9" t="T10" r="T11" b="T12"/>
                <a:pathLst>
                  <a:path w="12" h="1">
                    <a:moveTo>
                      <a:pt x="0" y="0"/>
                    </a:moveTo>
                    <a:lnTo>
                      <a:pt x="12" y="0"/>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54" name="Freeform 852"/>
              <p:cNvSpPr>
                <a:spLocks/>
              </p:cNvSpPr>
              <p:nvPr/>
            </p:nvSpPr>
            <p:spPr bwMode="auto">
              <a:xfrm>
                <a:off x="5324" y="930"/>
                <a:ext cx="5" cy="1"/>
              </a:xfrm>
              <a:custGeom>
                <a:avLst/>
                <a:gdLst>
                  <a:gd name="T0" fmla="*/ 0 w 5"/>
                  <a:gd name="T1" fmla="*/ 0 h 1"/>
                  <a:gd name="T2" fmla="*/ 5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55" name="Freeform 853"/>
              <p:cNvSpPr>
                <a:spLocks/>
              </p:cNvSpPr>
              <p:nvPr/>
            </p:nvSpPr>
            <p:spPr bwMode="auto">
              <a:xfrm>
                <a:off x="5324" y="930"/>
                <a:ext cx="5" cy="1"/>
              </a:xfrm>
              <a:custGeom>
                <a:avLst/>
                <a:gdLst>
                  <a:gd name="T0" fmla="*/ 0 w 5"/>
                  <a:gd name="T1" fmla="*/ 0 h 1"/>
                  <a:gd name="T2" fmla="*/ 5 w 5"/>
                  <a:gd name="T3" fmla="*/ 0 h 1"/>
                  <a:gd name="T4" fmla="*/ 0 w 5"/>
                  <a:gd name="T5" fmla="*/ 0 h 1"/>
                  <a:gd name="T6" fmla="*/ 0 60000 65536"/>
                  <a:gd name="T7" fmla="*/ 0 60000 65536"/>
                  <a:gd name="T8" fmla="*/ 0 60000 65536"/>
                  <a:gd name="T9" fmla="*/ 0 w 5"/>
                  <a:gd name="T10" fmla="*/ 0 h 1"/>
                  <a:gd name="T11" fmla="*/ 5 w 5"/>
                  <a:gd name="T12" fmla="*/ 1 h 1"/>
                </a:gdLst>
                <a:ahLst/>
                <a:cxnLst>
                  <a:cxn ang="T6">
                    <a:pos x="T0" y="T1"/>
                  </a:cxn>
                  <a:cxn ang="T7">
                    <a:pos x="T2" y="T3"/>
                  </a:cxn>
                  <a:cxn ang="T8">
                    <a:pos x="T4" y="T5"/>
                  </a:cxn>
                </a:cxnLst>
                <a:rect l="T9" t="T10" r="T11" b="T12"/>
                <a:pathLst>
                  <a:path w="5" h="1">
                    <a:moveTo>
                      <a:pt x="0" y="0"/>
                    </a:moveTo>
                    <a:lnTo>
                      <a:pt x="5" y="0"/>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56" name="Freeform 854"/>
              <p:cNvSpPr>
                <a:spLocks/>
              </p:cNvSpPr>
              <p:nvPr/>
            </p:nvSpPr>
            <p:spPr bwMode="auto">
              <a:xfrm>
                <a:off x="5304" y="950"/>
                <a:ext cx="13" cy="1"/>
              </a:xfrm>
              <a:custGeom>
                <a:avLst/>
                <a:gdLst>
                  <a:gd name="T0" fmla="*/ 0 w 13"/>
                  <a:gd name="T1" fmla="*/ 0 h 1"/>
                  <a:gd name="T2" fmla="*/ 13 w 13"/>
                  <a:gd name="T3" fmla="*/ 0 h 1"/>
                  <a:gd name="T4" fmla="*/ 0 w 13"/>
                  <a:gd name="T5" fmla="*/ 0 h 1"/>
                  <a:gd name="T6" fmla="*/ 0 60000 65536"/>
                  <a:gd name="T7" fmla="*/ 0 60000 65536"/>
                  <a:gd name="T8" fmla="*/ 0 60000 65536"/>
                  <a:gd name="T9" fmla="*/ 0 w 13"/>
                  <a:gd name="T10" fmla="*/ 0 h 1"/>
                  <a:gd name="T11" fmla="*/ 13 w 13"/>
                  <a:gd name="T12" fmla="*/ 1 h 1"/>
                </a:gdLst>
                <a:ahLst/>
                <a:cxnLst>
                  <a:cxn ang="T6">
                    <a:pos x="T0" y="T1"/>
                  </a:cxn>
                  <a:cxn ang="T7">
                    <a:pos x="T2" y="T3"/>
                  </a:cxn>
                  <a:cxn ang="T8">
                    <a:pos x="T4" y="T5"/>
                  </a:cxn>
                </a:cxnLst>
                <a:rect l="T9" t="T10" r="T11" b="T12"/>
                <a:pathLst>
                  <a:path w="13" h="1">
                    <a:moveTo>
                      <a:pt x="0" y="0"/>
                    </a:moveTo>
                    <a:lnTo>
                      <a:pt x="13" y="0"/>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57" name="Freeform 855"/>
              <p:cNvSpPr>
                <a:spLocks/>
              </p:cNvSpPr>
              <p:nvPr/>
            </p:nvSpPr>
            <p:spPr bwMode="auto">
              <a:xfrm>
                <a:off x="5304" y="950"/>
                <a:ext cx="13" cy="1"/>
              </a:xfrm>
              <a:custGeom>
                <a:avLst/>
                <a:gdLst>
                  <a:gd name="T0" fmla="*/ 0 w 13"/>
                  <a:gd name="T1" fmla="*/ 0 h 1"/>
                  <a:gd name="T2" fmla="*/ 13 w 13"/>
                  <a:gd name="T3" fmla="*/ 0 h 1"/>
                  <a:gd name="T4" fmla="*/ 0 w 13"/>
                  <a:gd name="T5" fmla="*/ 0 h 1"/>
                  <a:gd name="T6" fmla="*/ 0 60000 65536"/>
                  <a:gd name="T7" fmla="*/ 0 60000 65536"/>
                  <a:gd name="T8" fmla="*/ 0 60000 65536"/>
                  <a:gd name="T9" fmla="*/ 0 w 13"/>
                  <a:gd name="T10" fmla="*/ 0 h 1"/>
                  <a:gd name="T11" fmla="*/ 13 w 13"/>
                  <a:gd name="T12" fmla="*/ 1 h 1"/>
                </a:gdLst>
                <a:ahLst/>
                <a:cxnLst>
                  <a:cxn ang="T6">
                    <a:pos x="T0" y="T1"/>
                  </a:cxn>
                  <a:cxn ang="T7">
                    <a:pos x="T2" y="T3"/>
                  </a:cxn>
                  <a:cxn ang="T8">
                    <a:pos x="T4" y="T5"/>
                  </a:cxn>
                </a:cxnLst>
                <a:rect l="T9" t="T10" r="T11" b="T12"/>
                <a:pathLst>
                  <a:path w="13" h="1">
                    <a:moveTo>
                      <a:pt x="0" y="0"/>
                    </a:moveTo>
                    <a:lnTo>
                      <a:pt x="13" y="0"/>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58" name="Freeform 856"/>
              <p:cNvSpPr>
                <a:spLocks/>
              </p:cNvSpPr>
              <p:nvPr/>
            </p:nvSpPr>
            <p:spPr bwMode="auto">
              <a:xfrm>
                <a:off x="5367" y="917"/>
                <a:ext cx="12" cy="13"/>
              </a:xfrm>
              <a:custGeom>
                <a:avLst/>
                <a:gdLst>
                  <a:gd name="T0" fmla="*/ 0 w 12"/>
                  <a:gd name="T1" fmla="*/ 6 h 13"/>
                  <a:gd name="T2" fmla="*/ 0 w 12"/>
                  <a:gd name="T3" fmla="*/ 13 h 13"/>
                  <a:gd name="T4" fmla="*/ 12 w 12"/>
                  <a:gd name="T5" fmla="*/ 13 h 13"/>
                  <a:gd name="T6" fmla="*/ 7 w 12"/>
                  <a:gd name="T7" fmla="*/ 0 h 13"/>
                  <a:gd name="T8" fmla="*/ 0 w 12"/>
                  <a:gd name="T9" fmla="*/ 6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0" y="6"/>
                    </a:moveTo>
                    <a:lnTo>
                      <a:pt x="0" y="13"/>
                    </a:lnTo>
                    <a:lnTo>
                      <a:pt x="12" y="13"/>
                    </a:lnTo>
                    <a:lnTo>
                      <a:pt x="7" y="0"/>
                    </a:lnTo>
                    <a:lnTo>
                      <a:pt x="0" y="6"/>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59" name="Freeform 857"/>
              <p:cNvSpPr>
                <a:spLocks/>
              </p:cNvSpPr>
              <p:nvPr/>
            </p:nvSpPr>
            <p:spPr bwMode="auto">
              <a:xfrm>
                <a:off x="5367" y="917"/>
                <a:ext cx="12" cy="13"/>
              </a:xfrm>
              <a:custGeom>
                <a:avLst/>
                <a:gdLst>
                  <a:gd name="T0" fmla="*/ 0 w 12"/>
                  <a:gd name="T1" fmla="*/ 6 h 13"/>
                  <a:gd name="T2" fmla="*/ 0 w 12"/>
                  <a:gd name="T3" fmla="*/ 13 h 13"/>
                  <a:gd name="T4" fmla="*/ 12 w 12"/>
                  <a:gd name="T5" fmla="*/ 13 h 13"/>
                  <a:gd name="T6" fmla="*/ 7 w 12"/>
                  <a:gd name="T7" fmla="*/ 0 h 13"/>
                  <a:gd name="T8" fmla="*/ 0 w 12"/>
                  <a:gd name="T9" fmla="*/ 6 h 13"/>
                  <a:gd name="T10" fmla="*/ 0 60000 65536"/>
                  <a:gd name="T11" fmla="*/ 0 60000 65536"/>
                  <a:gd name="T12" fmla="*/ 0 60000 65536"/>
                  <a:gd name="T13" fmla="*/ 0 60000 65536"/>
                  <a:gd name="T14" fmla="*/ 0 60000 65536"/>
                  <a:gd name="T15" fmla="*/ 0 w 12"/>
                  <a:gd name="T16" fmla="*/ 0 h 13"/>
                  <a:gd name="T17" fmla="*/ 12 w 12"/>
                  <a:gd name="T18" fmla="*/ 13 h 13"/>
                </a:gdLst>
                <a:ahLst/>
                <a:cxnLst>
                  <a:cxn ang="T10">
                    <a:pos x="T0" y="T1"/>
                  </a:cxn>
                  <a:cxn ang="T11">
                    <a:pos x="T2" y="T3"/>
                  </a:cxn>
                  <a:cxn ang="T12">
                    <a:pos x="T4" y="T5"/>
                  </a:cxn>
                  <a:cxn ang="T13">
                    <a:pos x="T6" y="T7"/>
                  </a:cxn>
                  <a:cxn ang="T14">
                    <a:pos x="T8" y="T9"/>
                  </a:cxn>
                </a:cxnLst>
                <a:rect l="T15" t="T16" r="T17" b="T18"/>
                <a:pathLst>
                  <a:path w="12" h="13">
                    <a:moveTo>
                      <a:pt x="0" y="6"/>
                    </a:moveTo>
                    <a:lnTo>
                      <a:pt x="0" y="13"/>
                    </a:lnTo>
                    <a:lnTo>
                      <a:pt x="12" y="13"/>
                    </a:lnTo>
                    <a:lnTo>
                      <a:pt x="7" y="0"/>
                    </a:lnTo>
                    <a:lnTo>
                      <a:pt x="0" y="6"/>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60" name="Freeform 858"/>
              <p:cNvSpPr>
                <a:spLocks/>
              </p:cNvSpPr>
              <p:nvPr/>
            </p:nvSpPr>
            <p:spPr bwMode="auto">
              <a:xfrm>
                <a:off x="5349" y="930"/>
                <a:ext cx="18" cy="20"/>
              </a:xfrm>
              <a:custGeom>
                <a:avLst/>
                <a:gdLst>
                  <a:gd name="T0" fmla="*/ 0 w 18"/>
                  <a:gd name="T1" fmla="*/ 0 h 20"/>
                  <a:gd name="T2" fmla="*/ 5 w 18"/>
                  <a:gd name="T3" fmla="*/ 20 h 20"/>
                  <a:gd name="T4" fmla="*/ 18 w 18"/>
                  <a:gd name="T5" fmla="*/ 20 h 20"/>
                  <a:gd name="T6" fmla="*/ 18 w 18"/>
                  <a:gd name="T7" fmla="*/ 6 h 20"/>
                  <a:gd name="T8" fmla="*/ 5 w 18"/>
                  <a:gd name="T9" fmla="*/ 0 h 20"/>
                  <a:gd name="T10" fmla="*/ 0 w 18"/>
                  <a:gd name="T11" fmla="*/ 0 h 20"/>
                  <a:gd name="T12" fmla="*/ 0 60000 65536"/>
                  <a:gd name="T13" fmla="*/ 0 60000 65536"/>
                  <a:gd name="T14" fmla="*/ 0 60000 65536"/>
                  <a:gd name="T15" fmla="*/ 0 60000 65536"/>
                  <a:gd name="T16" fmla="*/ 0 60000 65536"/>
                  <a:gd name="T17" fmla="*/ 0 60000 65536"/>
                  <a:gd name="T18" fmla="*/ 0 w 18"/>
                  <a:gd name="T19" fmla="*/ 0 h 20"/>
                  <a:gd name="T20" fmla="*/ 18 w 18"/>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8" h="20">
                    <a:moveTo>
                      <a:pt x="0" y="0"/>
                    </a:moveTo>
                    <a:lnTo>
                      <a:pt x="5" y="20"/>
                    </a:lnTo>
                    <a:lnTo>
                      <a:pt x="18" y="20"/>
                    </a:lnTo>
                    <a:lnTo>
                      <a:pt x="18" y="6"/>
                    </a:lnTo>
                    <a:lnTo>
                      <a:pt x="5" y="0"/>
                    </a:lnTo>
                    <a:lnTo>
                      <a:pt x="0" y="0"/>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61" name="Freeform 859"/>
              <p:cNvSpPr>
                <a:spLocks/>
              </p:cNvSpPr>
              <p:nvPr/>
            </p:nvSpPr>
            <p:spPr bwMode="auto">
              <a:xfrm>
                <a:off x="5349" y="930"/>
                <a:ext cx="18" cy="20"/>
              </a:xfrm>
              <a:custGeom>
                <a:avLst/>
                <a:gdLst>
                  <a:gd name="T0" fmla="*/ 0 w 18"/>
                  <a:gd name="T1" fmla="*/ 0 h 20"/>
                  <a:gd name="T2" fmla="*/ 5 w 18"/>
                  <a:gd name="T3" fmla="*/ 20 h 20"/>
                  <a:gd name="T4" fmla="*/ 18 w 18"/>
                  <a:gd name="T5" fmla="*/ 20 h 20"/>
                  <a:gd name="T6" fmla="*/ 18 w 18"/>
                  <a:gd name="T7" fmla="*/ 6 h 20"/>
                  <a:gd name="T8" fmla="*/ 5 w 18"/>
                  <a:gd name="T9" fmla="*/ 0 h 20"/>
                  <a:gd name="T10" fmla="*/ 0 w 18"/>
                  <a:gd name="T11" fmla="*/ 0 h 20"/>
                  <a:gd name="T12" fmla="*/ 0 60000 65536"/>
                  <a:gd name="T13" fmla="*/ 0 60000 65536"/>
                  <a:gd name="T14" fmla="*/ 0 60000 65536"/>
                  <a:gd name="T15" fmla="*/ 0 60000 65536"/>
                  <a:gd name="T16" fmla="*/ 0 60000 65536"/>
                  <a:gd name="T17" fmla="*/ 0 60000 65536"/>
                  <a:gd name="T18" fmla="*/ 0 w 18"/>
                  <a:gd name="T19" fmla="*/ 0 h 20"/>
                  <a:gd name="T20" fmla="*/ 18 w 18"/>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8" h="20">
                    <a:moveTo>
                      <a:pt x="0" y="0"/>
                    </a:moveTo>
                    <a:lnTo>
                      <a:pt x="5" y="20"/>
                    </a:lnTo>
                    <a:lnTo>
                      <a:pt x="18" y="20"/>
                    </a:lnTo>
                    <a:lnTo>
                      <a:pt x="18" y="6"/>
                    </a:lnTo>
                    <a:lnTo>
                      <a:pt x="5" y="0"/>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62" name="Freeform 860"/>
              <p:cNvSpPr>
                <a:spLocks/>
              </p:cNvSpPr>
              <p:nvPr/>
            </p:nvSpPr>
            <p:spPr bwMode="auto">
              <a:xfrm>
                <a:off x="5392" y="950"/>
                <a:ext cx="20" cy="8"/>
              </a:xfrm>
              <a:custGeom>
                <a:avLst/>
                <a:gdLst>
                  <a:gd name="T0" fmla="*/ 7 w 20"/>
                  <a:gd name="T1" fmla="*/ 0 h 8"/>
                  <a:gd name="T2" fmla="*/ 0 w 20"/>
                  <a:gd name="T3" fmla="*/ 8 h 8"/>
                  <a:gd name="T4" fmla="*/ 20 w 20"/>
                  <a:gd name="T5" fmla="*/ 8 h 8"/>
                  <a:gd name="T6" fmla="*/ 7 w 20"/>
                  <a:gd name="T7" fmla="*/ 0 h 8"/>
                  <a:gd name="T8" fmla="*/ 0 60000 65536"/>
                  <a:gd name="T9" fmla="*/ 0 60000 65536"/>
                  <a:gd name="T10" fmla="*/ 0 60000 65536"/>
                  <a:gd name="T11" fmla="*/ 0 60000 65536"/>
                  <a:gd name="T12" fmla="*/ 0 w 20"/>
                  <a:gd name="T13" fmla="*/ 0 h 8"/>
                  <a:gd name="T14" fmla="*/ 20 w 20"/>
                  <a:gd name="T15" fmla="*/ 8 h 8"/>
                </a:gdLst>
                <a:ahLst/>
                <a:cxnLst>
                  <a:cxn ang="T8">
                    <a:pos x="T0" y="T1"/>
                  </a:cxn>
                  <a:cxn ang="T9">
                    <a:pos x="T2" y="T3"/>
                  </a:cxn>
                  <a:cxn ang="T10">
                    <a:pos x="T4" y="T5"/>
                  </a:cxn>
                  <a:cxn ang="T11">
                    <a:pos x="T6" y="T7"/>
                  </a:cxn>
                </a:cxnLst>
                <a:rect l="T12" t="T13" r="T14" b="T15"/>
                <a:pathLst>
                  <a:path w="20" h="8">
                    <a:moveTo>
                      <a:pt x="7" y="0"/>
                    </a:moveTo>
                    <a:lnTo>
                      <a:pt x="0" y="8"/>
                    </a:lnTo>
                    <a:lnTo>
                      <a:pt x="20" y="8"/>
                    </a:lnTo>
                    <a:lnTo>
                      <a:pt x="7" y="0"/>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63" name="Freeform 861"/>
              <p:cNvSpPr>
                <a:spLocks/>
              </p:cNvSpPr>
              <p:nvPr/>
            </p:nvSpPr>
            <p:spPr bwMode="auto">
              <a:xfrm>
                <a:off x="5392" y="950"/>
                <a:ext cx="20" cy="8"/>
              </a:xfrm>
              <a:custGeom>
                <a:avLst/>
                <a:gdLst>
                  <a:gd name="T0" fmla="*/ 7 w 20"/>
                  <a:gd name="T1" fmla="*/ 0 h 8"/>
                  <a:gd name="T2" fmla="*/ 0 w 20"/>
                  <a:gd name="T3" fmla="*/ 8 h 8"/>
                  <a:gd name="T4" fmla="*/ 20 w 20"/>
                  <a:gd name="T5" fmla="*/ 8 h 8"/>
                  <a:gd name="T6" fmla="*/ 7 w 20"/>
                  <a:gd name="T7" fmla="*/ 0 h 8"/>
                  <a:gd name="T8" fmla="*/ 0 60000 65536"/>
                  <a:gd name="T9" fmla="*/ 0 60000 65536"/>
                  <a:gd name="T10" fmla="*/ 0 60000 65536"/>
                  <a:gd name="T11" fmla="*/ 0 60000 65536"/>
                  <a:gd name="T12" fmla="*/ 0 w 20"/>
                  <a:gd name="T13" fmla="*/ 0 h 8"/>
                  <a:gd name="T14" fmla="*/ 20 w 20"/>
                  <a:gd name="T15" fmla="*/ 8 h 8"/>
                </a:gdLst>
                <a:ahLst/>
                <a:cxnLst>
                  <a:cxn ang="T8">
                    <a:pos x="T0" y="T1"/>
                  </a:cxn>
                  <a:cxn ang="T9">
                    <a:pos x="T2" y="T3"/>
                  </a:cxn>
                  <a:cxn ang="T10">
                    <a:pos x="T4" y="T5"/>
                  </a:cxn>
                  <a:cxn ang="T11">
                    <a:pos x="T6" y="T7"/>
                  </a:cxn>
                </a:cxnLst>
                <a:rect l="T12" t="T13" r="T14" b="T15"/>
                <a:pathLst>
                  <a:path w="20" h="8">
                    <a:moveTo>
                      <a:pt x="7" y="0"/>
                    </a:moveTo>
                    <a:lnTo>
                      <a:pt x="0" y="8"/>
                    </a:lnTo>
                    <a:lnTo>
                      <a:pt x="20" y="8"/>
                    </a:lnTo>
                    <a:lnTo>
                      <a:pt x="7"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64" name="Freeform 862"/>
              <p:cNvSpPr>
                <a:spLocks/>
              </p:cNvSpPr>
              <p:nvPr/>
            </p:nvSpPr>
            <p:spPr bwMode="auto">
              <a:xfrm>
                <a:off x="5104" y="985"/>
                <a:ext cx="108" cy="137"/>
              </a:xfrm>
              <a:custGeom>
                <a:avLst/>
                <a:gdLst>
                  <a:gd name="T0" fmla="*/ 70 w 108"/>
                  <a:gd name="T1" fmla="*/ 6 h 137"/>
                  <a:gd name="T2" fmla="*/ 75 w 108"/>
                  <a:gd name="T3" fmla="*/ 20 h 137"/>
                  <a:gd name="T4" fmla="*/ 70 w 108"/>
                  <a:gd name="T5" fmla="*/ 6 h 137"/>
                  <a:gd name="T6" fmla="*/ 63 w 108"/>
                  <a:gd name="T7" fmla="*/ 6 h 137"/>
                  <a:gd name="T8" fmla="*/ 50 w 108"/>
                  <a:gd name="T9" fmla="*/ 28 h 137"/>
                  <a:gd name="T10" fmla="*/ 45 w 108"/>
                  <a:gd name="T11" fmla="*/ 28 h 137"/>
                  <a:gd name="T12" fmla="*/ 32 w 108"/>
                  <a:gd name="T13" fmla="*/ 20 h 137"/>
                  <a:gd name="T14" fmla="*/ 25 w 108"/>
                  <a:gd name="T15" fmla="*/ 28 h 137"/>
                  <a:gd name="T16" fmla="*/ 25 w 108"/>
                  <a:gd name="T17" fmla="*/ 47 h 137"/>
                  <a:gd name="T18" fmla="*/ 20 w 108"/>
                  <a:gd name="T19" fmla="*/ 41 h 137"/>
                  <a:gd name="T20" fmla="*/ 0 w 108"/>
                  <a:gd name="T21" fmla="*/ 47 h 137"/>
                  <a:gd name="T22" fmla="*/ 13 w 108"/>
                  <a:gd name="T23" fmla="*/ 55 h 137"/>
                  <a:gd name="T24" fmla="*/ 45 w 108"/>
                  <a:gd name="T25" fmla="*/ 55 h 137"/>
                  <a:gd name="T26" fmla="*/ 57 w 108"/>
                  <a:gd name="T27" fmla="*/ 28 h 137"/>
                  <a:gd name="T28" fmla="*/ 57 w 108"/>
                  <a:gd name="T29" fmla="*/ 41 h 137"/>
                  <a:gd name="T30" fmla="*/ 70 w 108"/>
                  <a:gd name="T31" fmla="*/ 41 h 137"/>
                  <a:gd name="T32" fmla="*/ 75 w 108"/>
                  <a:gd name="T33" fmla="*/ 33 h 137"/>
                  <a:gd name="T34" fmla="*/ 75 w 108"/>
                  <a:gd name="T35" fmla="*/ 47 h 137"/>
                  <a:gd name="T36" fmla="*/ 83 w 108"/>
                  <a:gd name="T37" fmla="*/ 47 h 137"/>
                  <a:gd name="T38" fmla="*/ 88 w 108"/>
                  <a:gd name="T39" fmla="*/ 69 h 137"/>
                  <a:gd name="T40" fmla="*/ 88 w 108"/>
                  <a:gd name="T41" fmla="*/ 61 h 137"/>
                  <a:gd name="T42" fmla="*/ 75 w 108"/>
                  <a:gd name="T43" fmla="*/ 47 h 137"/>
                  <a:gd name="T44" fmla="*/ 63 w 108"/>
                  <a:gd name="T45" fmla="*/ 55 h 137"/>
                  <a:gd name="T46" fmla="*/ 63 w 108"/>
                  <a:gd name="T47" fmla="*/ 47 h 137"/>
                  <a:gd name="T48" fmla="*/ 57 w 108"/>
                  <a:gd name="T49" fmla="*/ 47 h 137"/>
                  <a:gd name="T50" fmla="*/ 25 w 108"/>
                  <a:gd name="T51" fmla="*/ 82 h 137"/>
                  <a:gd name="T52" fmla="*/ 25 w 108"/>
                  <a:gd name="T53" fmla="*/ 88 h 137"/>
                  <a:gd name="T54" fmla="*/ 20 w 108"/>
                  <a:gd name="T55" fmla="*/ 129 h 137"/>
                  <a:gd name="T56" fmla="*/ 25 w 108"/>
                  <a:gd name="T57" fmla="*/ 137 h 137"/>
                  <a:gd name="T58" fmla="*/ 32 w 108"/>
                  <a:gd name="T59" fmla="*/ 129 h 137"/>
                  <a:gd name="T60" fmla="*/ 50 w 108"/>
                  <a:gd name="T61" fmla="*/ 137 h 137"/>
                  <a:gd name="T62" fmla="*/ 75 w 108"/>
                  <a:gd name="T63" fmla="*/ 129 h 137"/>
                  <a:gd name="T64" fmla="*/ 88 w 108"/>
                  <a:gd name="T65" fmla="*/ 116 h 137"/>
                  <a:gd name="T66" fmla="*/ 88 w 108"/>
                  <a:gd name="T67" fmla="*/ 82 h 137"/>
                  <a:gd name="T68" fmla="*/ 88 w 108"/>
                  <a:gd name="T69" fmla="*/ 96 h 137"/>
                  <a:gd name="T70" fmla="*/ 108 w 108"/>
                  <a:gd name="T71" fmla="*/ 96 h 137"/>
                  <a:gd name="T72" fmla="*/ 100 w 108"/>
                  <a:gd name="T73" fmla="*/ 28 h 137"/>
                  <a:gd name="T74" fmla="*/ 88 w 108"/>
                  <a:gd name="T75" fmla="*/ 6 h 137"/>
                  <a:gd name="T76" fmla="*/ 70 w 108"/>
                  <a:gd name="T77" fmla="*/ 0 h 137"/>
                  <a:gd name="T78" fmla="*/ 70 w 108"/>
                  <a:gd name="T79" fmla="*/ 6 h 1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8"/>
                  <a:gd name="T121" fmla="*/ 0 h 137"/>
                  <a:gd name="T122" fmla="*/ 108 w 108"/>
                  <a:gd name="T123" fmla="*/ 137 h 1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8" h="137">
                    <a:moveTo>
                      <a:pt x="70" y="6"/>
                    </a:moveTo>
                    <a:lnTo>
                      <a:pt x="75" y="20"/>
                    </a:lnTo>
                    <a:lnTo>
                      <a:pt x="70" y="6"/>
                    </a:lnTo>
                    <a:lnTo>
                      <a:pt x="63" y="6"/>
                    </a:lnTo>
                    <a:lnTo>
                      <a:pt x="50" y="28"/>
                    </a:lnTo>
                    <a:lnTo>
                      <a:pt x="45" y="28"/>
                    </a:lnTo>
                    <a:lnTo>
                      <a:pt x="32" y="20"/>
                    </a:lnTo>
                    <a:lnTo>
                      <a:pt x="25" y="28"/>
                    </a:lnTo>
                    <a:lnTo>
                      <a:pt x="25" y="47"/>
                    </a:lnTo>
                    <a:lnTo>
                      <a:pt x="20" y="41"/>
                    </a:lnTo>
                    <a:lnTo>
                      <a:pt x="0" y="47"/>
                    </a:lnTo>
                    <a:lnTo>
                      <a:pt x="13" y="55"/>
                    </a:lnTo>
                    <a:lnTo>
                      <a:pt x="45" y="55"/>
                    </a:lnTo>
                    <a:lnTo>
                      <a:pt x="57" y="28"/>
                    </a:lnTo>
                    <a:lnTo>
                      <a:pt x="57" y="41"/>
                    </a:lnTo>
                    <a:lnTo>
                      <a:pt x="70" y="41"/>
                    </a:lnTo>
                    <a:lnTo>
                      <a:pt x="75" y="33"/>
                    </a:lnTo>
                    <a:lnTo>
                      <a:pt x="75" y="47"/>
                    </a:lnTo>
                    <a:lnTo>
                      <a:pt x="83" y="47"/>
                    </a:lnTo>
                    <a:lnTo>
                      <a:pt x="88" y="69"/>
                    </a:lnTo>
                    <a:lnTo>
                      <a:pt x="88" y="61"/>
                    </a:lnTo>
                    <a:lnTo>
                      <a:pt x="75" y="47"/>
                    </a:lnTo>
                    <a:lnTo>
                      <a:pt x="63" y="55"/>
                    </a:lnTo>
                    <a:lnTo>
                      <a:pt x="63" y="47"/>
                    </a:lnTo>
                    <a:lnTo>
                      <a:pt x="57" y="47"/>
                    </a:lnTo>
                    <a:lnTo>
                      <a:pt x="25" y="82"/>
                    </a:lnTo>
                    <a:lnTo>
                      <a:pt x="25" y="88"/>
                    </a:lnTo>
                    <a:lnTo>
                      <a:pt x="20" y="129"/>
                    </a:lnTo>
                    <a:lnTo>
                      <a:pt x="25" y="137"/>
                    </a:lnTo>
                    <a:lnTo>
                      <a:pt x="32" y="129"/>
                    </a:lnTo>
                    <a:lnTo>
                      <a:pt x="50" y="137"/>
                    </a:lnTo>
                    <a:lnTo>
                      <a:pt x="75" y="129"/>
                    </a:lnTo>
                    <a:lnTo>
                      <a:pt x="88" y="116"/>
                    </a:lnTo>
                    <a:lnTo>
                      <a:pt x="88" y="82"/>
                    </a:lnTo>
                    <a:lnTo>
                      <a:pt x="88" y="96"/>
                    </a:lnTo>
                    <a:lnTo>
                      <a:pt x="108" y="96"/>
                    </a:lnTo>
                    <a:lnTo>
                      <a:pt x="100" y="28"/>
                    </a:lnTo>
                    <a:lnTo>
                      <a:pt x="88" y="6"/>
                    </a:lnTo>
                    <a:lnTo>
                      <a:pt x="70" y="0"/>
                    </a:lnTo>
                    <a:lnTo>
                      <a:pt x="70" y="6"/>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65" name="Freeform 863"/>
              <p:cNvSpPr>
                <a:spLocks/>
              </p:cNvSpPr>
              <p:nvPr/>
            </p:nvSpPr>
            <p:spPr bwMode="auto">
              <a:xfrm>
                <a:off x="5104" y="985"/>
                <a:ext cx="108" cy="137"/>
              </a:xfrm>
              <a:custGeom>
                <a:avLst/>
                <a:gdLst>
                  <a:gd name="T0" fmla="*/ 70 w 108"/>
                  <a:gd name="T1" fmla="*/ 6 h 137"/>
                  <a:gd name="T2" fmla="*/ 75 w 108"/>
                  <a:gd name="T3" fmla="*/ 20 h 137"/>
                  <a:gd name="T4" fmla="*/ 70 w 108"/>
                  <a:gd name="T5" fmla="*/ 6 h 137"/>
                  <a:gd name="T6" fmla="*/ 63 w 108"/>
                  <a:gd name="T7" fmla="*/ 6 h 137"/>
                  <a:gd name="T8" fmla="*/ 50 w 108"/>
                  <a:gd name="T9" fmla="*/ 28 h 137"/>
                  <a:gd name="T10" fmla="*/ 45 w 108"/>
                  <a:gd name="T11" fmla="*/ 28 h 137"/>
                  <a:gd name="T12" fmla="*/ 32 w 108"/>
                  <a:gd name="T13" fmla="*/ 20 h 137"/>
                  <a:gd name="T14" fmla="*/ 25 w 108"/>
                  <a:gd name="T15" fmla="*/ 28 h 137"/>
                  <a:gd name="T16" fmla="*/ 25 w 108"/>
                  <a:gd name="T17" fmla="*/ 47 h 137"/>
                  <a:gd name="T18" fmla="*/ 20 w 108"/>
                  <a:gd name="T19" fmla="*/ 41 h 137"/>
                  <a:gd name="T20" fmla="*/ 0 w 108"/>
                  <a:gd name="T21" fmla="*/ 47 h 137"/>
                  <a:gd name="T22" fmla="*/ 13 w 108"/>
                  <a:gd name="T23" fmla="*/ 55 h 137"/>
                  <a:gd name="T24" fmla="*/ 45 w 108"/>
                  <a:gd name="T25" fmla="*/ 55 h 137"/>
                  <a:gd name="T26" fmla="*/ 57 w 108"/>
                  <a:gd name="T27" fmla="*/ 28 h 137"/>
                  <a:gd name="T28" fmla="*/ 57 w 108"/>
                  <a:gd name="T29" fmla="*/ 41 h 137"/>
                  <a:gd name="T30" fmla="*/ 70 w 108"/>
                  <a:gd name="T31" fmla="*/ 41 h 137"/>
                  <a:gd name="T32" fmla="*/ 75 w 108"/>
                  <a:gd name="T33" fmla="*/ 33 h 137"/>
                  <a:gd name="T34" fmla="*/ 75 w 108"/>
                  <a:gd name="T35" fmla="*/ 47 h 137"/>
                  <a:gd name="T36" fmla="*/ 83 w 108"/>
                  <a:gd name="T37" fmla="*/ 47 h 137"/>
                  <a:gd name="T38" fmla="*/ 88 w 108"/>
                  <a:gd name="T39" fmla="*/ 69 h 137"/>
                  <a:gd name="T40" fmla="*/ 88 w 108"/>
                  <a:gd name="T41" fmla="*/ 61 h 137"/>
                  <a:gd name="T42" fmla="*/ 75 w 108"/>
                  <a:gd name="T43" fmla="*/ 47 h 137"/>
                  <a:gd name="T44" fmla="*/ 63 w 108"/>
                  <a:gd name="T45" fmla="*/ 55 h 137"/>
                  <a:gd name="T46" fmla="*/ 63 w 108"/>
                  <a:gd name="T47" fmla="*/ 47 h 137"/>
                  <a:gd name="T48" fmla="*/ 57 w 108"/>
                  <a:gd name="T49" fmla="*/ 47 h 137"/>
                  <a:gd name="T50" fmla="*/ 25 w 108"/>
                  <a:gd name="T51" fmla="*/ 82 h 137"/>
                  <a:gd name="T52" fmla="*/ 25 w 108"/>
                  <a:gd name="T53" fmla="*/ 88 h 137"/>
                  <a:gd name="T54" fmla="*/ 20 w 108"/>
                  <a:gd name="T55" fmla="*/ 129 h 137"/>
                  <a:gd name="T56" fmla="*/ 25 w 108"/>
                  <a:gd name="T57" fmla="*/ 137 h 137"/>
                  <a:gd name="T58" fmla="*/ 32 w 108"/>
                  <a:gd name="T59" fmla="*/ 129 h 137"/>
                  <a:gd name="T60" fmla="*/ 50 w 108"/>
                  <a:gd name="T61" fmla="*/ 137 h 137"/>
                  <a:gd name="T62" fmla="*/ 75 w 108"/>
                  <a:gd name="T63" fmla="*/ 129 h 137"/>
                  <a:gd name="T64" fmla="*/ 88 w 108"/>
                  <a:gd name="T65" fmla="*/ 116 h 137"/>
                  <a:gd name="T66" fmla="*/ 88 w 108"/>
                  <a:gd name="T67" fmla="*/ 82 h 137"/>
                  <a:gd name="T68" fmla="*/ 88 w 108"/>
                  <a:gd name="T69" fmla="*/ 96 h 137"/>
                  <a:gd name="T70" fmla="*/ 108 w 108"/>
                  <a:gd name="T71" fmla="*/ 96 h 137"/>
                  <a:gd name="T72" fmla="*/ 100 w 108"/>
                  <a:gd name="T73" fmla="*/ 28 h 137"/>
                  <a:gd name="T74" fmla="*/ 88 w 108"/>
                  <a:gd name="T75" fmla="*/ 6 h 137"/>
                  <a:gd name="T76" fmla="*/ 70 w 108"/>
                  <a:gd name="T77" fmla="*/ 0 h 137"/>
                  <a:gd name="T78" fmla="*/ 70 w 108"/>
                  <a:gd name="T79" fmla="*/ 6 h 13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8"/>
                  <a:gd name="T121" fmla="*/ 0 h 137"/>
                  <a:gd name="T122" fmla="*/ 108 w 108"/>
                  <a:gd name="T123" fmla="*/ 137 h 13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8" h="137">
                    <a:moveTo>
                      <a:pt x="70" y="6"/>
                    </a:moveTo>
                    <a:lnTo>
                      <a:pt x="75" y="20"/>
                    </a:lnTo>
                    <a:lnTo>
                      <a:pt x="70" y="6"/>
                    </a:lnTo>
                    <a:lnTo>
                      <a:pt x="63" y="6"/>
                    </a:lnTo>
                    <a:lnTo>
                      <a:pt x="50" y="28"/>
                    </a:lnTo>
                    <a:lnTo>
                      <a:pt x="45" y="28"/>
                    </a:lnTo>
                    <a:lnTo>
                      <a:pt x="32" y="20"/>
                    </a:lnTo>
                    <a:lnTo>
                      <a:pt x="25" y="28"/>
                    </a:lnTo>
                    <a:lnTo>
                      <a:pt x="25" y="47"/>
                    </a:lnTo>
                    <a:lnTo>
                      <a:pt x="20" y="41"/>
                    </a:lnTo>
                    <a:lnTo>
                      <a:pt x="0" y="47"/>
                    </a:lnTo>
                    <a:lnTo>
                      <a:pt x="13" y="55"/>
                    </a:lnTo>
                    <a:lnTo>
                      <a:pt x="45" y="55"/>
                    </a:lnTo>
                    <a:lnTo>
                      <a:pt x="57" y="28"/>
                    </a:lnTo>
                    <a:lnTo>
                      <a:pt x="57" y="41"/>
                    </a:lnTo>
                    <a:lnTo>
                      <a:pt x="70" y="41"/>
                    </a:lnTo>
                    <a:lnTo>
                      <a:pt x="75" y="33"/>
                    </a:lnTo>
                    <a:lnTo>
                      <a:pt x="75" y="47"/>
                    </a:lnTo>
                    <a:lnTo>
                      <a:pt x="83" y="47"/>
                    </a:lnTo>
                    <a:lnTo>
                      <a:pt x="88" y="69"/>
                    </a:lnTo>
                    <a:lnTo>
                      <a:pt x="88" y="61"/>
                    </a:lnTo>
                    <a:lnTo>
                      <a:pt x="75" y="47"/>
                    </a:lnTo>
                    <a:lnTo>
                      <a:pt x="63" y="55"/>
                    </a:lnTo>
                    <a:lnTo>
                      <a:pt x="63" y="47"/>
                    </a:lnTo>
                    <a:lnTo>
                      <a:pt x="57" y="47"/>
                    </a:lnTo>
                    <a:lnTo>
                      <a:pt x="25" y="82"/>
                    </a:lnTo>
                    <a:lnTo>
                      <a:pt x="25" y="88"/>
                    </a:lnTo>
                    <a:lnTo>
                      <a:pt x="20" y="129"/>
                    </a:lnTo>
                    <a:lnTo>
                      <a:pt x="25" y="137"/>
                    </a:lnTo>
                    <a:lnTo>
                      <a:pt x="32" y="129"/>
                    </a:lnTo>
                    <a:lnTo>
                      <a:pt x="50" y="137"/>
                    </a:lnTo>
                    <a:lnTo>
                      <a:pt x="75" y="129"/>
                    </a:lnTo>
                    <a:lnTo>
                      <a:pt x="88" y="116"/>
                    </a:lnTo>
                    <a:lnTo>
                      <a:pt x="88" y="82"/>
                    </a:lnTo>
                    <a:lnTo>
                      <a:pt x="88" y="96"/>
                    </a:lnTo>
                    <a:lnTo>
                      <a:pt x="108" y="96"/>
                    </a:lnTo>
                    <a:lnTo>
                      <a:pt x="100" y="28"/>
                    </a:lnTo>
                    <a:lnTo>
                      <a:pt x="88" y="6"/>
                    </a:lnTo>
                    <a:lnTo>
                      <a:pt x="70" y="0"/>
                    </a:lnTo>
                    <a:lnTo>
                      <a:pt x="70" y="6"/>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66" name="Freeform 865"/>
              <p:cNvSpPr>
                <a:spLocks/>
              </p:cNvSpPr>
              <p:nvPr/>
            </p:nvSpPr>
            <p:spPr bwMode="auto">
              <a:xfrm>
                <a:off x="5149" y="1018"/>
                <a:ext cx="5" cy="8"/>
              </a:xfrm>
              <a:custGeom>
                <a:avLst/>
                <a:gdLst>
                  <a:gd name="T0" fmla="*/ 0 w 5"/>
                  <a:gd name="T1" fmla="*/ 0 h 8"/>
                  <a:gd name="T2" fmla="*/ 5 w 5"/>
                  <a:gd name="T3" fmla="*/ 0 h 8"/>
                  <a:gd name="T4" fmla="*/ 0 w 5"/>
                  <a:gd name="T5" fmla="*/ 8 h 8"/>
                  <a:gd name="T6" fmla="*/ 0 w 5"/>
                  <a:gd name="T7" fmla="*/ 0 h 8"/>
                  <a:gd name="T8" fmla="*/ 0 60000 65536"/>
                  <a:gd name="T9" fmla="*/ 0 60000 65536"/>
                  <a:gd name="T10" fmla="*/ 0 60000 65536"/>
                  <a:gd name="T11" fmla="*/ 0 60000 65536"/>
                  <a:gd name="T12" fmla="*/ 0 w 5"/>
                  <a:gd name="T13" fmla="*/ 0 h 8"/>
                  <a:gd name="T14" fmla="*/ 5 w 5"/>
                  <a:gd name="T15" fmla="*/ 8 h 8"/>
                </a:gdLst>
                <a:ahLst/>
                <a:cxnLst>
                  <a:cxn ang="T8">
                    <a:pos x="T0" y="T1"/>
                  </a:cxn>
                  <a:cxn ang="T9">
                    <a:pos x="T2" y="T3"/>
                  </a:cxn>
                  <a:cxn ang="T10">
                    <a:pos x="T4" y="T5"/>
                  </a:cxn>
                  <a:cxn ang="T11">
                    <a:pos x="T6" y="T7"/>
                  </a:cxn>
                </a:cxnLst>
                <a:rect l="T12" t="T13" r="T14" b="T15"/>
                <a:pathLst>
                  <a:path w="5" h="8">
                    <a:moveTo>
                      <a:pt x="0" y="0"/>
                    </a:moveTo>
                    <a:lnTo>
                      <a:pt x="5" y="0"/>
                    </a:lnTo>
                    <a:lnTo>
                      <a:pt x="0" y="8"/>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67" name="Freeform 866"/>
              <p:cNvSpPr>
                <a:spLocks/>
              </p:cNvSpPr>
              <p:nvPr/>
            </p:nvSpPr>
            <p:spPr bwMode="auto">
              <a:xfrm>
                <a:off x="5161" y="1087"/>
                <a:ext cx="6" cy="8"/>
              </a:xfrm>
              <a:custGeom>
                <a:avLst/>
                <a:gdLst>
                  <a:gd name="T0" fmla="*/ 6 w 6"/>
                  <a:gd name="T1" fmla="*/ 0 h 8"/>
                  <a:gd name="T2" fmla="*/ 0 w 6"/>
                  <a:gd name="T3" fmla="*/ 8 h 8"/>
                  <a:gd name="T4" fmla="*/ 6 w 6"/>
                  <a:gd name="T5" fmla="*/ 0 h 8"/>
                  <a:gd name="T6" fmla="*/ 0 60000 65536"/>
                  <a:gd name="T7" fmla="*/ 0 60000 65536"/>
                  <a:gd name="T8" fmla="*/ 0 60000 65536"/>
                  <a:gd name="T9" fmla="*/ 0 w 6"/>
                  <a:gd name="T10" fmla="*/ 0 h 8"/>
                  <a:gd name="T11" fmla="*/ 6 w 6"/>
                  <a:gd name="T12" fmla="*/ 8 h 8"/>
                </a:gdLst>
                <a:ahLst/>
                <a:cxnLst>
                  <a:cxn ang="T6">
                    <a:pos x="T0" y="T1"/>
                  </a:cxn>
                  <a:cxn ang="T7">
                    <a:pos x="T2" y="T3"/>
                  </a:cxn>
                  <a:cxn ang="T8">
                    <a:pos x="T4" y="T5"/>
                  </a:cxn>
                </a:cxnLst>
                <a:rect l="T9" t="T10" r="T11" b="T12"/>
                <a:pathLst>
                  <a:path w="6" h="8">
                    <a:moveTo>
                      <a:pt x="6" y="0"/>
                    </a:moveTo>
                    <a:lnTo>
                      <a:pt x="0" y="8"/>
                    </a:lnTo>
                    <a:lnTo>
                      <a:pt x="6"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68" name="Freeform 867"/>
              <p:cNvSpPr>
                <a:spLocks/>
              </p:cNvSpPr>
              <p:nvPr/>
            </p:nvSpPr>
            <p:spPr bwMode="auto">
              <a:xfrm>
                <a:off x="5161" y="1087"/>
                <a:ext cx="6" cy="8"/>
              </a:xfrm>
              <a:custGeom>
                <a:avLst/>
                <a:gdLst>
                  <a:gd name="T0" fmla="*/ 6 w 6"/>
                  <a:gd name="T1" fmla="*/ 0 h 8"/>
                  <a:gd name="T2" fmla="*/ 0 w 6"/>
                  <a:gd name="T3" fmla="*/ 8 h 8"/>
                  <a:gd name="T4" fmla="*/ 6 w 6"/>
                  <a:gd name="T5" fmla="*/ 0 h 8"/>
                  <a:gd name="T6" fmla="*/ 0 60000 65536"/>
                  <a:gd name="T7" fmla="*/ 0 60000 65536"/>
                  <a:gd name="T8" fmla="*/ 0 60000 65536"/>
                  <a:gd name="T9" fmla="*/ 0 w 6"/>
                  <a:gd name="T10" fmla="*/ 0 h 8"/>
                  <a:gd name="T11" fmla="*/ 6 w 6"/>
                  <a:gd name="T12" fmla="*/ 8 h 8"/>
                </a:gdLst>
                <a:ahLst/>
                <a:cxnLst>
                  <a:cxn ang="T6">
                    <a:pos x="T0" y="T1"/>
                  </a:cxn>
                  <a:cxn ang="T7">
                    <a:pos x="T2" y="T3"/>
                  </a:cxn>
                  <a:cxn ang="T8">
                    <a:pos x="T4" y="T5"/>
                  </a:cxn>
                </a:cxnLst>
                <a:rect l="T9" t="T10" r="T11" b="T12"/>
                <a:pathLst>
                  <a:path w="6" h="8">
                    <a:moveTo>
                      <a:pt x="6" y="0"/>
                    </a:moveTo>
                    <a:lnTo>
                      <a:pt x="0" y="8"/>
                    </a:lnTo>
                    <a:lnTo>
                      <a:pt x="6"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69" name="Freeform 868"/>
              <p:cNvSpPr>
                <a:spLocks/>
              </p:cNvSpPr>
              <p:nvPr/>
            </p:nvSpPr>
            <p:spPr bwMode="auto">
              <a:xfrm>
                <a:off x="5154" y="1101"/>
                <a:ext cx="1" cy="7"/>
              </a:xfrm>
              <a:custGeom>
                <a:avLst/>
                <a:gdLst>
                  <a:gd name="T0" fmla="*/ 0 w 1"/>
                  <a:gd name="T1" fmla="*/ 0 h 7"/>
                  <a:gd name="T2" fmla="*/ 0 w 1"/>
                  <a:gd name="T3" fmla="*/ 7 h 7"/>
                  <a:gd name="T4" fmla="*/ 0 w 1"/>
                  <a:gd name="T5" fmla="*/ 0 h 7"/>
                  <a:gd name="T6" fmla="*/ 0 60000 65536"/>
                  <a:gd name="T7" fmla="*/ 0 60000 65536"/>
                  <a:gd name="T8" fmla="*/ 0 60000 65536"/>
                  <a:gd name="T9" fmla="*/ 0 w 1"/>
                  <a:gd name="T10" fmla="*/ 0 h 7"/>
                  <a:gd name="T11" fmla="*/ 1 w 1"/>
                  <a:gd name="T12" fmla="*/ 7 h 7"/>
                </a:gdLst>
                <a:ahLst/>
                <a:cxnLst>
                  <a:cxn ang="T6">
                    <a:pos x="T0" y="T1"/>
                  </a:cxn>
                  <a:cxn ang="T7">
                    <a:pos x="T2" y="T3"/>
                  </a:cxn>
                  <a:cxn ang="T8">
                    <a:pos x="T4" y="T5"/>
                  </a:cxn>
                </a:cxnLst>
                <a:rect l="T9" t="T10" r="T11" b="T12"/>
                <a:pathLst>
                  <a:path w="1" h="7">
                    <a:moveTo>
                      <a:pt x="0" y="0"/>
                    </a:moveTo>
                    <a:lnTo>
                      <a:pt x="0" y="7"/>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70" name="Freeform 869"/>
              <p:cNvSpPr>
                <a:spLocks/>
              </p:cNvSpPr>
              <p:nvPr/>
            </p:nvSpPr>
            <p:spPr bwMode="auto">
              <a:xfrm>
                <a:off x="5154" y="1101"/>
                <a:ext cx="1" cy="7"/>
              </a:xfrm>
              <a:custGeom>
                <a:avLst/>
                <a:gdLst>
                  <a:gd name="T0" fmla="*/ 0 w 1"/>
                  <a:gd name="T1" fmla="*/ 0 h 7"/>
                  <a:gd name="T2" fmla="*/ 0 w 1"/>
                  <a:gd name="T3" fmla="*/ 7 h 7"/>
                  <a:gd name="T4" fmla="*/ 0 w 1"/>
                  <a:gd name="T5" fmla="*/ 0 h 7"/>
                  <a:gd name="T6" fmla="*/ 0 60000 65536"/>
                  <a:gd name="T7" fmla="*/ 0 60000 65536"/>
                  <a:gd name="T8" fmla="*/ 0 60000 65536"/>
                  <a:gd name="T9" fmla="*/ 0 w 1"/>
                  <a:gd name="T10" fmla="*/ 0 h 7"/>
                  <a:gd name="T11" fmla="*/ 1 w 1"/>
                  <a:gd name="T12" fmla="*/ 7 h 7"/>
                </a:gdLst>
                <a:ahLst/>
                <a:cxnLst>
                  <a:cxn ang="T6">
                    <a:pos x="T0" y="T1"/>
                  </a:cxn>
                  <a:cxn ang="T7">
                    <a:pos x="T2" y="T3"/>
                  </a:cxn>
                  <a:cxn ang="T8">
                    <a:pos x="T4" y="T5"/>
                  </a:cxn>
                </a:cxnLst>
                <a:rect l="T9" t="T10" r="T11" b="T12"/>
                <a:pathLst>
                  <a:path w="1" h="7">
                    <a:moveTo>
                      <a:pt x="0" y="0"/>
                    </a:moveTo>
                    <a:lnTo>
                      <a:pt x="0" y="7"/>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71" name="Freeform 870"/>
              <p:cNvSpPr>
                <a:spLocks/>
              </p:cNvSpPr>
              <p:nvPr/>
            </p:nvSpPr>
            <p:spPr bwMode="auto">
              <a:xfrm>
                <a:off x="5242" y="1040"/>
                <a:ext cx="12" cy="14"/>
              </a:xfrm>
              <a:custGeom>
                <a:avLst/>
                <a:gdLst>
                  <a:gd name="T0" fmla="*/ 12 w 12"/>
                  <a:gd name="T1" fmla="*/ 6 h 14"/>
                  <a:gd name="T2" fmla="*/ 7 w 12"/>
                  <a:gd name="T3" fmla="*/ 0 h 14"/>
                  <a:gd name="T4" fmla="*/ 0 w 12"/>
                  <a:gd name="T5" fmla="*/ 6 h 14"/>
                  <a:gd name="T6" fmla="*/ 7 w 12"/>
                  <a:gd name="T7" fmla="*/ 14 h 14"/>
                  <a:gd name="T8" fmla="*/ 12 w 12"/>
                  <a:gd name="T9" fmla="*/ 6 h 14"/>
                  <a:gd name="T10" fmla="*/ 0 60000 65536"/>
                  <a:gd name="T11" fmla="*/ 0 60000 65536"/>
                  <a:gd name="T12" fmla="*/ 0 60000 65536"/>
                  <a:gd name="T13" fmla="*/ 0 60000 65536"/>
                  <a:gd name="T14" fmla="*/ 0 60000 65536"/>
                  <a:gd name="T15" fmla="*/ 0 w 12"/>
                  <a:gd name="T16" fmla="*/ 0 h 14"/>
                  <a:gd name="T17" fmla="*/ 12 w 12"/>
                  <a:gd name="T18" fmla="*/ 14 h 14"/>
                </a:gdLst>
                <a:ahLst/>
                <a:cxnLst>
                  <a:cxn ang="T10">
                    <a:pos x="T0" y="T1"/>
                  </a:cxn>
                  <a:cxn ang="T11">
                    <a:pos x="T2" y="T3"/>
                  </a:cxn>
                  <a:cxn ang="T12">
                    <a:pos x="T4" y="T5"/>
                  </a:cxn>
                  <a:cxn ang="T13">
                    <a:pos x="T6" y="T7"/>
                  </a:cxn>
                  <a:cxn ang="T14">
                    <a:pos x="T8" y="T9"/>
                  </a:cxn>
                </a:cxnLst>
                <a:rect l="T15" t="T16" r="T17" b="T18"/>
                <a:pathLst>
                  <a:path w="12" h="14">
                    <a:moveTo>
                      <a:pt x="12" y="6"/>
                    </a:moveTo>
                    <a:lnTo>
                      <a:pt x="7" y="0"/>
                    </a:lnTo>
                    <a:lnTo>
                      <a:pt x="0" y="6"/>
                    </a:lnTo>
                    <a:lnTo>
                      <a:pt x="7" y="14"/>
                    </a:lnTo>
                    <a:lnTo>
                      <a:pt x="12" y="6"/>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72" name="Freeform 871"/>
              <p:cNvSpPr>
                <a:spLocks/>
              </p:cNvSpPr>
              <p:nvPr/>
            </p:nvSpPr>
            <p:spPr bwMode="auto">
              <a:xfrm>
                <a:off x="5242" y="1040"/>
                <a:ext cx="12" cy="14"/>
              </a:xfrm>
              <a:custGeom>
                <a:avLst/>
                <a:gdLst>
                  <a:gd name="T0" fmla="*/ 12 w 12"/>
                  <a:gd name="T1" fmla="*/ 6 h 14"/>
                  <a:gd name="T2" fmla="*/ 7 w 12"/>
                  <a:gd name="T3" fmla="*/ 0 h 14"/>
                  <a:gd name="T4" fmla="*/ 0 w 12"/>
                  <a:gd name="T5" fmla="*/ 6 h 14"/>
                  <a:gd name="T6" fmla="*/ 7 w 12"/>
                  <a:gd name="T7" fmla="*/ 14 h 14"/>
                  <a:gd name="T8" fmla="*/ 12 w 12"/>
                  <a:gd name="T9" fmla="*/ 6 h 14"/>
                  <a:gd name="T10" fmla="*/ 0 60000 65536"/>
                  <a:gd name="T11" fmla="*/ 0 60000 65536"/>
                  <a:gd name="T12" fmla="*/ 0 60000 65536"/>
                  <a:gd name="T13" fmla="*/ 0 60000 65536"/>
                  <a:gd name="T14" fmla="*/ 0 60000 65536"/>
                  <a:gd name="T15" fmla="*/ 0 w 12"/>
                  <a:gd name="T16" fmla="*/ 0 h 14"/>
                  <a:gd name="T17" fmla="*/ 12 w 12"/>
                  <a:gd name="T18" fmla="*/ 14 h 14"/>
                </a:gdLst>
                <a:ahLst/>
                <a:cxnLst>
                  <a:cxn ang="T10">
                    <a:pos x="T0" y="T1"/>
                  </a:cxn>
                  <a:cxn ang="T11">
                    <a:pos x="T2" y="T3"/>
                  </a:cxn>
                  <a:cxn ang="T12">
                    <a:pos x="T4" y="T5"/>
                  </a:cxn>
                  <a:cxn ang="T13">
                    <a:pos x="T6" y="T7"/>
                  </a:cxn>
                  <a:cxn ang="T14">
                    <a:pos x="T8" y="T9"/>
                  </a:cxn>
                </a:cxnLst>
                <a:rect l="T15" t="T16" r="T17" b="T18"/>
                <a:pathLst>
                  <a:path w="12" h="14">
                    <a:moveTo>
                      <a:pt x="12" y="6"/>
                    </a:moveTo>
                    <a:lnTo>
                      <a:pt x="7" y="0"/>
                    </a:lnTo>
                    <a:lnTo>
                      <a:pt x="0" y="6"/>
                    </a:lnTo>
                    <a:lnTo>
                      <a:pt x="7" y="14"/>
                    </a:lnTo>
                    <a:lnTo>
                      <a:pt x="12" y="6"/>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73" name="Freeform 872"/>
              <p:cNvSpPr>
                <a:spLocks/>
              </p:cNvSpPr>
              <p:nvPr/>
            </p:nvSpPr>
            <p:spPr bwMode="auto">
              <a:xfrm>
                <a:off x="5354" y="1054"/>
                <a:ext cx="45" cy="109"/>
              </a:xfrm>
              <a:custGeom>
                <a:avLst/>
                <a:gdLst>
                  <a:gd name="T0" fmla="*/ 38 w 45"/>
                  <a:gd name="T1" fmla="*/ 5 h 109"/>
                  <a:gd name="T2" fmla="*/ 38 w 45"/>
                  <a:gd name="T3" fmla="*/ 0 h 109"/>
                  <a:gd name="T4" fmla="*/ 33 w 45"/>
                  <a:gd name="T5" fmla="*/ 0 h 109"/>
                  <a:gd name="T6" fmla="*/ 20 w 45"/>
                  <a:gd name="T7" fmla="*/ 41 h 109"/>
                  <a:gd name="T8" fmla="*/ 20 w 45"/>
                  <a:gd name="T9" fmla="*/ 54 h 109"/>
                  <a:gd name="T10" fmla="*/ 13 w 45"/>
                  <a:gd name="T11" fmla="*/ 54 h 109"/>
                  <a:gd name="T12" fmla="*/ 8 w 45"/>
                  <a:gd name="T13" fmla="*/ 68 h 109"/>
                  <a:gd name="T14" fmla="*/ 13 w 45"/>
                  <a:gd name="T15" fmla="*/ 68 h 109"/>
                  <a:gd name="T16" fmla="*/ 13 w 45"/>
                  <a:gd name="T17" fmla="*/ 74 h 109"/>
                  <a:gd name="T18" fmla="*/ 0 w 45"/>
                  <a:gd name="T19" fmla="*/ 95 h 109"/>
                  <a:gd name="T20" fmla="*/ 8 w 45"/>
                  <a:gd name="T21" fmla="*/ 101 h 109"/>
                  <a:gd name="T22" fmla="*/ 20 w 45"/>
                  <a:gd name="T23" fmla="*/ 109 h 109"/>
                  <a:gd name="T24" fmla="*/ 33 w 45"/>
                  <a:gd name="T25" fmla="*/ 88 h 109"/>
                  <a:gd name="T26" fmla="*/ 38 w 45"/>
                  <a:gd name="T27" fmla="*/ 68 h 109"/>
                  <a:gd name="T28" fmla="*/ 33 w 45"/>
                  <a:gd name="T29" fmla="*/ 54 h 109"/>
                  <a:gd name="T30" fmla="*/ 45 w 45"/>
                  <a:gd name="T31" fmla="*/ 54 h 109"/>
                  <a:gd name="T32" fmla="*/ 45 w 45"/>
                  <a:gd name="T33" fmla="*/ 41 h 109"/>
                  <a:gd name="T34" fmla="*/ 38 w 45"/>
                  <a:gd name="T35" fmla="*/ 5 h 1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5"/>
                  <a:gd name="T55" fmla="*/ 0 h 109"/>
                  <a:gd name="T56" fmla="*/ 45 w 45"/>
                  <a:gd name="T57" fmla="*/ 109 h 10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5" h="109">
                    <a:moveTo>
                      <a:pt x="38" y="5"/>
                    </a:moveTo>
                    <a:lnTo>
                      <a:pt x="38" y="0"/>
                    </a:lnTo>
                    <a:lnTo>
                      <a:pt x="33" y="0"/>
                    </a:lnTo>
                    <a:lnTo>
                      <a:pt x="20" y="41"/>
                    </a:lnTo>
                    <a:lnTo>
                      <a:pt x="20" y="54"/>
                    </a:lnTo>
                    <a:lnTo>
                      <a:pt x="13" y="54"/>
                    </a:lnTo>
                    <a:lnTo>
                      <a:pt x="8" y="68"/>
                    </a:lnTo>
                    <a:lnTo>
                      <a:pt x="13" y="68"/>
                    </a:lnTo>
                    <a:lnTo>
                      <a:pt x="13" y="74"/>
                    </a:lnTo>
                    <a:lnTo>
                      <a:pt x="0" y="95"/>
                    </a:lnTo>
                    <a:lnTo>
                      <a:pt x="8" y="101"/>
                    </a:lnTo>
                    <a:lnTo>
                      <a:pt x="20" y="109"/>
                    </a:lnTo>
                    <a:lnTo>
                      <a:pt x="33" y="88"/>
                    </a:lnTo>
                    <a:lnTo>
                      <a:pt x="38" y="68"/>
                    </a:lnTo>
                    <a:lnTo>
                      <a:pt x="33" y="54"/>
                    </a:lnTo>
                    <a:lnTo>
                      <a:pt x="45" y="54"/>
                    </a:lnTo>
                    <a:lnTo>
                      <a:pt x="45" y="41"/>
                    </a:lnTo>
                    <a:lnTo>
                      <a:pt x="38" y="5"/>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74" name="Freeform 873"/>
              <p:cNvSpPr>
                <a:spLocks/>
              </p:cNvSpPr>
              <p:nvPr/>
            </p:nvSpPr>
            <p:spPr bwMode="auto">
              <a:xfrm>
                <a:off x="5354" y="1054"/>
                <a:ext cx="45" cy="109"/>
              </a:xfrm>
              <a:custGeom>
                <a:avLst/>
                <a:gdLst>
                  <a:gd name="T0" fmla="*/ 38 w 45"/>
                  <a:gd name="T1" fmla="*/ 5 h 109"/>
                  <a:gd name="T2" fmla="*/ 38 w 45"/>
                  <a:gd name="T3" fmla="*/ 0 h 109"/>
                  <a:gd name="T4" fmla="*/ 33 w 45"/>
                  <a:gd name="T5" fmla="*/ 0 h 109"/>
                  <a:gd name="T6" fmla="*/ 20 w 45"/>
                  <a:gd name="T7" fmla="*/ 41 h 109"/>
                  <a:gd name="T8" fmla="*/ 20 w 45"/>
                  <a:gd name="T9" fmla="*/ 54 h 109"/>
                  <a:gd name="T10" fmla="*/ 13 w 45"/>
                  <a:gd name="T11" fmla="*/ 54 h 109"/>
                  <a:gd name="T12" fmla="*/ 8 w 45"/>
                  <a:gd name="T13" fmla="*/ 68 h 109"/>
                  <a:gd name="T14" fmla="*/ 13 w 45"/>
                  <a:gd name="T15" fmla="*/ 68 h 109"/>
                  <a:gd name="T16" fmla="*/ 13 w 45"/>
                  <a:gd name="T17" fmla="*/ 74 h 109"/>
                  <a:gd name="T18" fmla="*/ 0 w 45"/>
                  <a:gd name="T19" fmla="*/ 95 h 109"/>
                  <a:gd name="T20" fmla="*/ 8 w 45"/>
                  <a:gd name="T21" fmla="*/ 101 h 109"/>
                  <a:gd name="T22" fmla="*/ 20 w 45"/>
                  <a:gd name="T23" fmla="*/ 109 h 109"/>
                  <a:gd name="T24" fmla="*/ 33 w 45"/>
                  <a:gd name="T25" fmla="*/ 88 h 109"/>
                  <a:gd name="T26" fmla="*/ 38 w 45"/>
                  <a:gd name="T27" fmla="*/ 68 h 109"/>
                  <a:gd name="T28" fmla="*/ 33 w 45"/>
                  <a:gd name="T29" fmla="*/ 54 h 109"/>
                  <a:gd name="T30" fmla="*/ 45 w 45"/>
                  <a:gd name="T31" fmla="*/ 54 h 109"/>
                  <a:gd name="T32" fmla="*/ 45 w 45"/>
                  <a:gd name="T33" fmla="*/ 41 h 109"/>
                  <a:gd name="T34" fmla="*/ 38 w 45"/>
                  <a:gd name="T35" fmla="*/ 5 h 1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5"/>
                  <a:gd name="T55" fmla="*/ 0 h 109"/>
                  <a:gd name="T56" fmla="*/ 45 w 45"/>
                  <a:gd name="T57" fmla="*/ 109 h 10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5" h="109">
                    <a:moveTo>
                      <a:pt x="38" y="5"/>
                    </a:moveTo>
                    <a:lnTo>
                      <a:pt x="38" y="0"/>
                    </a:lnTo>
                    <a:lnTo>
                      <a:pt x="33" y="0"/>
                    </a:lnTo>
                    <a:lnTo>
                      <a:pt x="20" y="41"/>
                    </a:lnTo>
                    <a:lnTo>
                      <a:pt x="20" y="54"/>
                    </a:lnTo>
                    <a:lnTo>
                      <a:pt x="13" y="54"/>
                    </a:lnTo>
                    <a:lnTo>
                      <a:pt x="8" y="68"/>
                    </a:lnTo>
                    <a:lnTo>
                      <a:pt x="13" y="68"/>
                    </a:lnTo>
                    <a:lnTo>
                      <a:pt x="13" y="74"/>
                    </a:lnTo>
                    <a:lnTo>
                      <a:pt x="0" y="95"/>
                    </a:lnTo>
                    <a:lnTo>
                      <a:pt x="8" y="101"/>
                    </a:lnTo>
                    <a:lnTo>
                      <a:pt x="20" y="109"/>
                    </a:lnTo>
                    <a:lnTo>
                      <a:pt x="33" y="88"/>
                    </a:lnTo>
                    <a:lnTo>
                      <a:pt x="38" y="68"/>
                    </a:lnTo>
                    <a:lnTo>
                      <a:pt x="33" y="54"/>
                    </a:lnTo>
                    <a:lnTo>
                      <a:pt x="45" y="54"/>
                    </a:lnTo>
                    <a:lnTo>
                      <a:pt x="45" y="41"/>
                    </a:lnTo>
                    <a:lnTo>
                      <a:pt x="38" y="5"/>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75" name="Freeform 874"/>
              <p:cNvSpPr>
                <a:spLocks/>
              </p:cNvSpPr>
              <p:nvPr/>
            </p:nvSpPr>
            <p:spPr bwMode="auto">
              <a:xfrm>
                <a:off x="5324" y="1155"/>
                <a:ext cx="30" cy="35"/>
              </a:xfrm>
              <a:custGeom>
                <a:avLst/>
                <a:gdLst>
                  <a:gd name="T0" fmla="*/ 30 w 30"/>
                  <a:gd name="T1" fmla="*/ 8 h 35"/>
                  <a:gd name="T2" fmla="*/ 30 w 30"/>
                  <a:gd name="T3" fmla="*/ 0 h 35"/>
                  <a:gd name="T4" fmla="*/ 0 w 30"/>
                  <a:gd name="T5" fmla="*/ 0 h 35"/>
                  <a:gd name="T6" fmla="*/ 0 w 30"/>
                  <a:gd name="T7" fmla="*/ 22 h 35"/>
                  <a:gd name="T8" fmla="*/ 13 w 30"/>
                  <a:gd name="T9" fmla="*/ 35 h 35"/>
                  <a:gd name="T10" fmla="*/ 18 w 30"/>
                  <a:gd name="T11" fmla="*/ 35 h 35"/>
                  <a:gd name="T12" fmla="*/ 18 w 30"/>
                  <a:gd name="T13" fmla="*/ 22 h 35"/>
                  <a:gd name="T14" fmla="*/ 30 w 30"/>
                  <a:gd name="T15" fmla="*/ 8 h 35"/>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35"/>
                  <a:gd name="T26" fmla="*/ 30 w 30"/>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35">
                    <a:moveTo>
                      <a:pt x="30" y="8"/>
                    </a:moveTo>
                    <a:lnTo>
                      <a:pt x="30" y="0"/>
                    </a:lnTo>
                    <a:lnTo>
                      <a:pt x="0" y="0"/>
                    </a:lnTo>
                    <a:lnTo>
                      <a:pt x="0" y="22"/>
                    </a:lnTo>
                    <a:lnTo>
                      <a:pt x="13" y="35"/>
                    </a:lnTo>
                    <a:lnTo>
                      <a:pt x="18" y="35"/>
                    </a:lnTo>
                    <a:lnTo>
                      <a:pt x="18" y="22"/>
                    </a:lnTo>
                    <a:lnTo>
                      <a:pt x="30" y="8"/>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76" name="Freeform 875"/>
              <p:cNvSpPr>
                <a:spLocks/>
              </p:cNvSpPr>
              <p:nvPr/>
            </p:nvSpPr>
            <p:spPr bwMode="auto">
              <a:xfrm>
                <a:off x="5324" y="1155"/>
                <a:ext cx="30" cy="35"/>
              </a:xfrm>
              <a:custGeom>
                <a:avLst/>
                <a:gdLst>
                  <a:gd name="T0" fmla="*/ 30 w 30"/>
                  <a:gd name="T1" fmla="*/ 8 h 35"/>
                  <a:gd name="T2" fmla="*/ 30 w 30"/>
                  <a:gd name="T3" fmla="*/ 0 h 35"/>
                  <a:gd name="T4" fmla="*/ 0 w 30"/>
                  <a:gd name="T5" fmla="*/ 0 h 35"/>
                  <a:gd name="T6" fmla="*/ 0 w 30"/>
                  <a:gd name="T7" fmla="*/ 22 h 35"/>
                  <a:gd name="T8" fmla="*/ 13 w 30"/>
                  <a:gd name="T9" fmla="*/ 35 h 35"/>
                  <a:gd name="T10" fmla="*/ 18 w 30"/>
                  <a:gd name="T11" fmla="*/ 35 h 35"/>
                  <a:gd name="T12" fmla="*/ 18 w 30"/>
                  <a:gd name="T13" fmla="*/ 22 h 35"/>
                  <a:gd name="T14" fmla="*/ 30 w 30"/>
                  <a:gd name="T15" fmla="*/ 8 h 35"/>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35"/>
                  <a:gd name="T26" fmla="*/ 30 w 30"/>
                  <a:gd name="T27" fmla="*/ 35 h 3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35">
                    <a:moveTo>
                      <a:pt x="30" y="8"/>
                    </a:moveTo>
                    <a:lnTo>
                      <a:pt x="30" y="0"/>
                    </a:lnTo>
                    <a:lnTo>
                      <a:pt x="0" y="0"/>
                    </a:lnTo>
                    <a:lnTo>
                      <a:pt x="0" y="22"/>
                    </a:lnTo>
                    <a:lnTo>
                      <a:pt x="13" y="35"/>
                    </a:lnTo>
                    <a:lnTo>
                      <a:pt x="18" y="35"/>
                    </a:lnTo>
                    <a:lnTo>
                      <a:pt x="18" y="22"/>
                    </a:lnTo>
                    <a:lnTo>
                      <a:pt x="30" y="8"/>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77" name="Freeform 876"/>
              <p:cNvSpPr>
                <a:spLocks/>
              </p:cNvSpPr>
              <p:nvPr/>
            </p:nvSpPr>
            <p:spPr bwMode="auto">
              <a:xfrm>
                <a:off x="5242" y="1177"/>
                <a:ext cx="20" cy="19"/>
              </a:xfrm>
              <a:custGeom>
                <a:avLst/>
                <a:gdLst>
                  <a:gd name="T0" fmla="*/ 7 w 20"/>
                  <a:gd name="T1" fmla="*/ 6 h 19"/>
                  <a:gd name="T2" fmla="*/ 0 w 20"/>
                  <a:gd name="T3" fmla="*/ 13 h 19"/>
                  <a:gd name="T4" fmla="*/ 7 w 20"/>
                  <a:gd name="T5" fmla="*/ 19 h 19"/>
                  <a:gd name="T6" fmla="*/ 20 w 20"/>
                  <a:gd name="T7" fmla="*/ 6 h 19"/>
                  <a:gd name="T8" fmla="*/ 12 w 20"/>
                  <a:gd name="T9" fmla="*/ 0 h 19"/>
                  <a:gd name="T10" fmla="*/ 7 w 20"/>
                  <a:gd name="T11" fmla="*/ 6 h 19"/>
                  <a:gd name="T12" fmla="*/ 0 60000 65536"/>
                  <a:gd name="T13" fmla="*/ 0 60000 65536"/>
                  <a:gd name="T14" fmla="*/ 0 60000 65536"/>
                  <a:gd name="T15" fmla="*/ 0 60000 65536"/>
                  <a:gd name="T16" fmla="*/ 0 60000 65536"/>
                  <a:gd name="T17" fmla="*/ 0 60000 65536"/>
                  <a:gd name="T18" fmla="*/ 0 w 20"/>
                  <a:gd name="T19" fmla="*/ 0 h 19"/>
                  <a:gd name="T20" fmla="*/ 20 w 20"/>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20" h="19">
                    <a:moveTo>
                      <a:pt x="7" y="6"/>
                    </a:moveTo>
                    <a:lnTo>
                      <a:pt x="0" y="13"/>
                    </a:lnTo>
                    <a:lnTo>
                      <a:pt x="7" y="19"/>
                    </a:lnTo>
                    <a:lnTo>
                      <a:pt x="20" y="6"/>
                    </a:lnTo>
                    <a:lnTo>
                      <a:pt x="12" y="0"/>
                    </a:lnTo>
                    <a:lnTo>
                      <a:pt x="7" y="6"/>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78" name="Freeform 877"/>
              <p:cNvSpPr>
                <a:spLocks/>
              </p:cNvSpPr>
              <p:nvPr/>
            </p:nvSpPr>
            <p:spPr bwMode="auto">
              <a:xfrm>
                <a:off x="5242" y="1177"/>
                <a:ext cx="20" cy="19"/>
              </a:xfrm>
              <a:custGeom>
                <a:avLst/>
                <a:gdLst>
                  <a:gd name="T0" fmla="*/ 7 w 20"/>
                  <a:gd name="T1" fmla="*/ 6 h 19"/>
                  <a:gd name="T2" fmla="*/ 0 w 20"/>
                  <a:gd name="T3" fmla="*/ 13 h 19"/>
                  <a:gd name="T4" fmla="*/ 7 w 20"/>
                  <a:gd name="T5" fmla="*/ 19 h 19"/>
                  <a:gd name="T6" fmla="*/ 20 w 20"/>
                  <a:gd name="T7" fmla="*/ 6 h 19"/>
                  <a:gd name="T8" fmla="*/ 12 w 20"/>
                  <a:gd name="T9" fmla="*/ 0 h 19"/>
                  <a:gd name="T10" fmla="*/ 7 w 20"/>
                  <a:gd name="T11" fmla="*/ 6 h 19"/>
                  <a:gd name="T12" fmla="*/ 0 60000 65536"/>
                  <a:gd name="T13" fmla="*/ 0 60000 65536"/>
                  <a:gd name="T14" fmla="*/ 0 60000 65536"/>
                  <a:gd name="T15" fmla="*/ 0 60000 65536"/>
                  <a:gd name="T16" fmla="*/ 0 60000 65536"/>
                  <a:gd name="T17" fmla="*/ 0 60000 65536"/>
                  <a:gd name="T18" fmla="*/ 0 w 20"/>
                  <a:gd name="T19" fmla="*/ 0 h 19"/>
                  <a:gd name="T20" fmla="*/ 20 w 20"/>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20" h="19">
                    <a:moveTo>
                      <a:pt x="7" y="6"/>
                    </a:moveTo>
                    <a:lnTo>
                      <a:pt x="0" y="13"/>
                    </a:lnTo>
                    <a:lnTo>
                      <a:pt x="7" y="19"/>
                    </a:lnTo>
                    <a:lnTo>
                      <a:pt x="20" y="6"/>
                    </a:lnTo>
                    <a:lnTo>
                      <a:pt x="12" y="0"/>
                    </a:lnTo>
                    <a:lnTo>
                      <a:pt x="7" y="6"/>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79" name="Freeform 878"/>
              <p:cNvSpPr>
                <a:spLocks/>
              </p:cNvSpPr>
              <p:nvPr/>
            </p:nvSpPr>
            <p:spPr bwMode="auto">
              <a:xfrm>
                <a:off x="5149" y="1218"/>
                <a:ext cx="55" cy="150"/>
              </a:xfrm>
              <a:custGeom>
                <a:avLst/>
                <a:gdLst>
                  <a:gd name="T0" fmla="*/ 30 w 55"/>
                  <a:gd name="T1" fmla="*/ 6 h 150"/>
                  <a:gd name="T2" fmla="*/ 18 w 55"/>
                  <a:gd name="T3" fmla="*/ 13 h 150"/>
                  <a:gd name="T4" fmla="*/ 5 w 55"/>
                  <a:gd name="T5" fmla="*/ 41 h 150"/>
                  <a:gd name="T6" fmla="*/ 5 w 55"/>
                  <a:gd name="T7" fmla="*/ 74 h 150"/>
                  <a:gd name="T8" fmla="*/ 0 w 55"/>
                  <a:gd name="T9" fmla="*/ 88 h 150"/>
                  <a:gd name="T10" fmla="*/ 0 w 55"/>
                  <a:gd name="T11" fmla="*/ 109 h 150"/>
                  <a:gd name="T12" fmla="*/ 12 w 55"/>
                  <a:gd name="T13" fmla="*/ 123 h 150"/>
                  <a:gd name="T14" fmla="*/ 25 w 55"/>
                  <a:gd name="T15" fmla="*/ 123 h 150"/>
                  <a:gd name="T16" fmla="*/ 12 w 55"/>
                  <a:gd name="T17" fmla="*/ 123 h 150"/>
                  <a:gd name="T18" fmla="*/ 18 w 55"/>
                  <a:gd name="T19" fmla="*/ 150 h 150"/>
                  <a:gd name="T20" fmla="*/ 30 w 55"/>
                  <a:gd name="T21" fmla="*/ 150 h 150"/>
                  <a:gd name="T22" fmla="*/ 30 w 55"/>
                  <a:gd name="T23" fmla="*/ 137 h 150"/>
                  <a:gd name="T24" fmla="*/ 43 w 55"/>
                  <a:gd name="T25" fmla="*/ 123 h 150"/>
                  <a:gd name="T26" fmla="*/ 43 w 55"/>
                  <a:gd name="T27" fmla="*/ 101 h 150"/>
                  <a:gd name="T28" fmla="*/ 30 w 55"/>
                  <a:gd name="T29" fmla="*/ 101 h 150"/>
                  <a:gd name="T30" fmla="*/ 30 w 55"/>
                  <a:gd name="T31" fmla="*/ 96 h 150"/>
                  <a:gd name="T32" fmla="*/ 55 w 55"/>
                  <a:gd name="T33" fmla="*/ 27 h 150"/>
                  <a:gd name="T34" fmla="*/ 55 w 55"/>
                  <a:gd name="T35" fmla="*/ 6 h 150"/>
                  <a:gd name="T36" fmla="*/ 43 w 55"/>
                  <a:gd name="T37" fmla="*/ 0 h 150"/>
                  <a:gd name="T38" fmla="*/ 38 w 55"/>
                  <a:gd name="T39" fmla="*/ 0 h 150"/>
                  <a:gd name="T40" fmla="*/ 30 w 55"/>
                  <a:gd name="T41" fmla="*/ 6 h 1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5"/>
                  <a:gd name="T64" fmla="*/ 0 h 150"/>
                  <a:gd name="T65" fmla="*/ 55 w 55"/>
                  <a:gd name="T66" fmla="*/ 150 h 1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5" h="150">
                    <a:moveTo>
                      <a:pt x="30" y="6"/>
                    </a:moveTo>
                    <a:lnTo>
                      <a:pt x="18" y="13"/>
                    </a:lnTo>
                    <a:lnTo>
                      <a:pt x="5" y="41"/>
                    </a:lnTo>
                    <a:lnTo>
                      <a:pt x="5" y="74"/>
                    </a:lnTo>
                    <a:lnTo>
                      <a:pt x="0" y="88"/>
                    </a:lnTo>
                    <a:lnTo>
                      <a:pt x="0" y="109"/>
                    </a:lnTo>
                    <a:lnTo>
                      <a:pt x="12" y="123"/>
                    </a:lnTo>
                    <a:lnTo>
                      <a:pt x="25" y="123"/>
                    </a:lnTo>
                    <a:lnTo>
                      <a:pt x="12" y="123"/>
                    </a:lnTo>
                    <a:lnTo>
                      <a:pt x="18" y="150"/>
                    </a:lnTo>
                    <a:lnTo>
                      <a:pt x="30" y="150"/>
                    </a:lnTo>
                    <a:lnTo>
                      <a:pt x="30" y="137"/>
                    </a:lnTo>
                    <a:lnTo>
                      <a:pt x="43" y="123"/>
                    </a:lnTo>
                    <a:lnTo>
                      <a:pt x="43" y="101"/>
                    </a:lnTo>
                    <a:lnTo>
                      <a:pt x="30" y="101"/>
                    </a:lnTo>
                    <a:lnTo>
                      <a:pt x="30" y="96"/>
                    </a:lnTo>
                    <a:lnTo>
                      <a:pt x="55" y="27"/>
                    </a:lnTo>
                    <a:lnTo>
                      <a:pt x="55" y="6"/>
                    </a:lnTo>
                    <a:lnTo>
                      <a:pt x="43" y="0"/>
                    </a:lnTo>
                    <a:lnTo>
                      <a:pt x="38" y="0"/>
                    </a:lnTo>
                    <a:lnTo>
                      <a:pt x="30" y="6"/>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80" name="Freeform 879"/>
              <p:cNvSpPr>
                <a:spLocks/>
              </p:cNvSpPr>
              <p:nvPr/>
            </p:nvSpPr>
            <p:spPr bwMode="auto">
              <a:xfrm>
                <a:off x="5149" y="1218"/>
                <a:ext cx="55" cy="150"/>
              </a:xfrm>
              <a:custGeom>
                <a:avLst/>
                <a:gdLst>
                  <a:gd name="T0" fmla="*/ 30 w 55"/>
                  <a:gd name="T1" fmla="*/ 6 h 150"/>
                  <a:gd name="T2" fmla="*/ 18 w 55"/>
                  <a:gd name="T3" fmla="*/ 13 h 150"/>
                  <a:gd name="T4" fmla="*/ 5 w 55"/>
                  <a:gd name="T5" fmla="*/ 41 h 150"/>
                  <a:gd name="T6" fmla="*/ 5 w 55"/>
                  <a:gd name="T7" fmla="*/ 74 h 150"/>
                  <a:gd name="T8" fmla="*/ 0 w 55"/>
                  <a:gd name="T9" fmla="*/ 88 h 150"/>
                  <a:gd name="T10" fmla="*/ 0 w 55"/>
                  <a:gd name="T11" fmla="*/ 109 h 150"/>
                  <a:gd name="T12" fmla="*/ 12 w 55"/>
                  <a:gd name="T13" fmla="*/ 123 h 150"/>
                  <a:gd name="T14" fmla="*/ 25 w 55"/>
                  <a:gd name="T15" fmla="*/ 123 h 150"/>
                  <a:gd name="T16" fmla="*/ 12 w 55"/>
                  <a:gd name="T17" fmla="*/ 123 h 150"/>
                  <a:gd name="T18" fmla="*/ 18 w 55"/>
                  <a:gd name="T19" fmla="*/ 150 h 150"/>
                  <a:gd name="T20" fmla="*/ 30 w 55"/>
                  <a:gd name="T21" fmla="*/ 150 h 150"/>
                  <a:gd name="T22" fmla="*/ 30 w 55"/>
                  <a:gd name="T23" fmla="*/ 137 h 150"/>
                  <a:gd name="T24" fmla="*/ 43 w 55"/>
                  <a:gd name="T25" fmla="*/ 123 h 150"/>
                  <a:gd name="T26" fmla="*/ 43 w 55"/>
                  <a:gd name="T27" fmla="*/ 101 h 150"/>
                  <a:gd name="T28" fmla="*/ 30 w 55"/>
                  <a:gd name="T29" fmla="*/ 101 h 150"/>
                  <a:gd name="T30" fmla="*/ 30 w 55"/>
                  <a:gd name="T31" fmla="*/ 96 h 150"/>
                  <a:gd name="T32" fmla="*/ 55 w 55"/>
                  <a:gd name="T33" fmla="*/ 27 h 150"/>
                  <a:gd name="T34" fmla="*/ 55 w 55"/>
                  <a:gd name="T35" fmla="*/ 6 h 150"/>
                  <a:gd name="T36" fmla="*/ 43 w 55"/>
                  <a:gd name="T37" fmla="*/ 0 h 150"/>
                  <a:gd name="T38" fmla="*/ 38 w 55"/>
                  <a:gd name="T39" fmla="*/ 0 h 150"/>
                  <a:gd name="T40" fmla="*/ 30 w 55"/>
                  <a:gd name="T41" fmla="*/ 6 h 15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5"/>
                  <a:gd name="T64" fmla="*/ 0 h 150"/>
                  <a:gd name="T65" fmla="*/ 55 w 55"/>
                  <a:gd name="T66" fmla="*/ 150 h 15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5" h="150">
                    <a:moveTo>
                      <a:pt x="30" y="6"/>
                    </a:moveTo>
                    <a:lnTo>
                      <a:pt x="18" y="13"/>
                    </a:lnTo>
                    <a:lnTo>
                      <a:pt x="5" y="41"/>
                    </a:lnTo>
                    <a:lnTo>
                      <a:pt x="5" y="74"/>
                    </a:lnTo>
                    <a:lnTo>
                      <a:pt x="0" y="88"/>
                    </a:lnTo>
                    <a:lnTo>
                      <a:pt x="0" y="109"/>
                    </a:lnTo>
                    <a:lnTo>
                      <a:pt x="12" y="123"/>
                    </a:lnTo>
                    <a:lnTo>
                      <a:pt x="25" y="123"/>
                    </a:lnTo>
                    <a:lnTo>
                      <a:pt x="12" y="123"/>
                    </a:lnTo>
                    <a:lnTo>
                      <a:pt x="18" y="150"/>
                    </a:lnTo>
                    <a:lnTo>
                      <a:pt x="30" y="150"/>
                    </a:lnTo>
                    <a:lnTo>
                      <a:pt x="30" y="137"/>
                    </a:lnTo>
                    <a:lnTo>
                      <a:pt x="43" y="123"/>
                    </a:lnTo>
                    <a:lnTo>
                      <a:pt x="43" y="101"/>
                    </a:lnTo>
                    <a:lnTo>
                      <a:pt x="30" y="101"/>
                    </a:lnTo>
                    <a:lnTo>
                      <a:pt x="30" y="96"/>
                    </a:lnTo>
                    <a:lnTo>
                      <a:pt x="55" y="27"/>
                    </a:lnTo>
                    <a:lnTo>
                      <a:pt x="55" y="6"/>
                    </a:lnTo>
                    <a:lnTo>
                      <a:pt x="43" y="0"/>
                    </a:lnTo>
                    <a:lnTo>
                      <a:pt x="38" y="0"/>
                    </a:lnTo>
                    <a:lnTo>
                      <a:pt x="30" y="6"/>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81" name="Freeform 880"/>
              <p:cNvSpPr>
                <a:spLocks/>
              </p:cNvSpPr>
              <p:nvPr/>
            </p:nvSpPr>
            <p:spPr bwMode="auto">
              <a:xfrm>
                <a:off x="5292" y="882"/>
                <a:ext cx="7" cy="1"/>
              </a:xfrm>
              <a:custGeom>
                <a:avLst/>
                <a:gdLst>
                  <a:gd name="T0" fmla="*/ 0 w 7"/>
                  <a:gd name="T1" fmla="*/ 0 h 1"/>
                  <a:gd name="T2" fmla="*/ 7 w 7"/>
                  <a:gd name="T3" fmla="*/ 0 h 1"/>
                  <a:gd name="T4" fmla="*/ 0 w 7"/>
                  <a:gd name="T5" fmla="*/ 0 h 1"/>
                  <a:gd name="T6" fmla="*/ 0 60000 65536"/>
                  <a:gd name="T7" fmla="*/ 0 60000 65536"/>
                  <a:gd name="T8" fmla="*/ 0 60000 65536"/>
                  <a:gd name="T9" fmla="*/ 0 w 7"/>
                  <a:gd name="T10" fmla="*/ 0 h 1"/>
                  <a:gd name="T11" fmla="*/ 7 w 7"/>
                  <a:gd name="T12" fmla="*/ 1 h 1"/>
                </a:gdLst>
                <a:ahLst/>
                <a:cxnLst>
                  <a:cxn ang="T6">
                    <a:pos x="T0" y="T1"/>
                  </a:cxn>
                  <a:cxn ang="T7">
                    <a:pos x="T2" y="T3"/>
                  </a:cxn>
                  <a:cxn ang="T8">
                    <a:pos x="T4" y="T5"/>
                  </a:cxn>
                </a:cxnLst>
                <a:rect l="T9" t="T10" r="T11" b="T12"/>
                <a:pathLst>
                  <a:path w="7" h="1">
                    <a:moveTo>
                      <a:pt x="0" y="0"/>
                    </a:moveTo>
                    <a:lnTo>
                      <a:pt x="7" y="0"/>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82" name="Freeform 881"/>
              <p:cNvSpPr>
                <a:spLocks/>
              </p:cNvSpPr>
              <p:nvPr/>
            </p:nvSpPr>
            <p:spPr bwMode="auto">
              <a:xfrm>
                <a:off x="5292" y="882"/>
                <a:ext cx="7" cy="1"/>
              </a:xfrm>
              <a:custGeom>
                <a:avLst/>
                <a:gdLst>
                  <a:gd name="T0" fmla="*/ 0 w 7"/>
                  <a:gd name="T1" fmla="*/ 0 h 1"/>
                  <a:gd name="T2" fmla="*/ 7 w 7"/>
                  <a:gd name="T3" fmla="*/ 0 h 1"/>
                  <a:gd name="T4" fmla="*/ 0 w 7"/>
                  <a:gd name="T5" fmla="*/ 0 h 1"/>
                  <a:gd name="T6" fmla="*/ 0 60000 65536"/>
                  <a:gd name="T7" fmla="*/ 0 60000 65536"/>
                  <a:gd name="T8" fmla="*/ 0 60000 65536"/>
                  <a:gd name="T9" fmla="*/ 0 w 7"/>
                  <a:gd name="T10" fmla="*/ 0 h 1"/>
                  <a:gd name="T11" fmla="*/ 7 w 7"/>
                  <a:gd name="T12" fmla="*/ 1 h 1"/>
                </a:gdLst>
                <a:ahLst/>
                <a:cxnLst>
                  <a:cxn ang="T6">
                    <a:pos x="T0" y="T1"/>
                  </a:cxn>
                  <a:cxn ang="T7">
                    <a:pos x="T2" y="T3"/>
                  </a:cxn>
                  <a:cxn ang="T8">
                    <a:pos x="T4" y="T5"/>
                  </a:cxn>
                </a:cxnLst>
                <a:rect l="T9" t="T10" r="T11" b="T12"/>
                <a:pathLst>
                  <a:path w="7" h="1">
                    <a:moveTo>
                      <a:pt x="0" y="0"/>
                    </a:moveTo>
                    <a:lnTo>
                      <a:pt x="7" y="0"/>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83" name="Freeform 882"/>
              <p:cNvSpPr>
                <a:spLocks/>
              </p:cNvSpPr>
              <p:nvPr/>
            </p:nvSpPr>
            <p:spPr bwMode="auto">
              <a:xfrm>
                <a:off x="5412" y="903"/>
                <a:ext cx="187" cy="389"/>
              </a:xfrm>
              <a:custGeom>
                <a:avLst/>
                <a:gdLst>
                  <a:gd name="T0" fmla="*/ 80 w 187"/>
                  <a:gd name="T1" fmla="*/ 0 h 389"/>
                  <a:gd name="T2" fmla="*/ 100 w 187"/>
                  <a:gd name="T3" fmla="*/ 47 h 389"/>
                  <a:gd name="T4" fmla="*/ 93 w 187"/>
                  <a:gd name="T5" fmla="*/ 88 h 389"/>
                  <a:gd name="T6" fmla="*/ 130 w 187"/>
                  <a:gd name="T7" fmla="*/ 102 h 389"/>
                  <a:gd name="T8" fmla="*/ 150 w 187"/>
                  <a:gd name="T9" fmla="*/ 156 h 389"/>
                  <a:gd name="T10" fmla="*/ 150 w 187"/>
                  <a:gd name="T11" fmla="*/ 184 h 389"/>
                  <a:gd name="T12" fmla="*/ 162 w 187"/>
                  <a:gd name="T13" fmla="*/ 260 h 389"/>
                  <a:gd name="T14" fmla="*/ 175 w 187"/>
                  <a:gd name="T15" fmla="*/ 293 h 389"/>
                  <a:gd name="T16" fmla="*/ 180 w 187"/>
                  <a:gd name="T17" fmla="*/ 315 h 389"/>
                  <a:gd name="T18" fmla="*/ 187 w 187"/>
                  <a:gd name="T19" fmla="*/ 356 h 389"/>
                  <a:gd name="T20" fmla="*/ 180 w 187"/>
                  <a:gd name="T21" fmla="*/ 389 h 389"/>
                  <a:gd name="T22" fmla="*/ 168 w 187"/>
                  <a:gd name="T23" fmla="*/ 334 h 389"/>
                  <a:gd name="T24" fmla="*/ 168 w 187"/>
                  <a:gd name="T25" fmla="*/ 315 h 389"/>
                  <a:gd name="T26" fmla="*/ 162 w 187"/>
                  <a:gd name="T27" fmla="*/ 315 h 389"/>
                  <a:gd name="T28" fmla="*/ 130 w 187"/>
                  <a:gd name="T29" fmla="*/ 342 h 389"/>
                  <a:gd name="T30" fmla="*/ 118 w 187"/>
                  <a:gd name="T31" fmla="*/ 362 h 389"/>
                  <a:gd name="T32" fmla="*/ 105 w 187"/>
                  <a:gd name="T33" fmla="*/ 348 h 389"/>
                  <a:gd name="T34" fmla="*/ 100 w 187"/>
                  <a:gd name="T35" fmla="*/ 370 h 389"/>
                  <a:gd name="T36" fmla="*/ 105 w 187"/>
                  <a:gd name="T37" fmla="*/ 348 h 389"/>
                  <a:gd name="T38" fmla="*/ 100 w 187"/>
                  <a:gd name="T39" fmla="*/ 328 h 389"/>
                  <a:gd name="T40" fmla="*/ 62 w 187"/>
                  <a:gd name="T41" fmla="*/ 315 h 389"/>
                  <a:gd name="T42" fmla="*/ 62 w 187"/>
                  <a:gd name="T43" fmla="*/ 252 h 389"/>
                  <a:gd name="T44" fmla="*/ 12 w 187"/>
                  <a:gd name="T45" fmla="*/ 307 h 389"/>
                  <a:gd name="T46" fmla="*/ 12 w 187"/>
                  <a:gd name="T47" fmla="*/ 301 h 389"/>
                  <a:gd name="T48" fmla="*/ 62 w 187"/>
                  <a:gd name="T49" fmla="*/ 252 h 389"/>
                  <a:gd name="T50" fmla="*/ 68 w 187"/>
                  <a:gd name="T51" fmla="*/ 246 h 389"/>
                  <a:gd name="T52" fmla="*/ 68 w 187"/>
                  <a:gd name="T53" fmla="*/ 219 h 389"/>
                  <a:gd name="T54" fmla="*/ 25 w 187"/>
                  <a:gd name="T55" fmla="*/ 260 h 389"/>
                  <a:gd name="T56" fmla="*/ 50 w 187"/>
                  <a:gd name="T57" fmla="*/ 225 h 389"/>
                  <a:gd name="T58" fmla="*/ 50 w 187"/>
                  <a:gd name="T59" fmla="*/ 170 h 389"/>
                  <a:gd name="T60" fmla="*/ 68 w 187"/>
                  <a:gd name="T61" fmla="*/ 170 h 389"/>
                  <a:gd name="T62" fmla="*/ 87 w 187"/>
                  <a:gd name="T63" fmla="*/ 184 h 389"/>
                  <a:gd name="T64" fmla="*/ 93 w 187"/>
                  <a:gd name="T65" fmla="*/ 192 h 389"/>
                  <a:gd name="T66" fmla="*/ 137 w 187"/>
                  <a:gd name="T67" fmla="*/ 205 h 389"/>
                  <a:gd name="T68" fmla="*/ 143 w 187"/>
                  <a:gd name="T69" fmla="*/ 170 h 389"/>
                  <a:gd name="T70" fmla="*/ 118 w 187"/>
                  <a:gd name="T71" fmla="*/ 164 h 389"/>
                  <a:gd name="T72" fmla="*/ 118 w 187"/>
                  <a:gd name="T73" fmla="*/ 164 h 389"/>
                  <a:gd name="T74" fmla="*/ 55 w 187"/>
                  <a:gd name="T75" fmla="*/ 151 h 389"/>
                  <a:gd name="T76" fmla="*/ 5 w 187"/>
                  <a:gd name="T77" fmla="*/ 129 h 389"/>
                  <a:gd name="T78" fmla="*/ 37 w 187"/>
                  <a:gd name="T79" fmla="*/ 137 h 389"/>
                  <a:gd name="T80" fmla="*/ 55 w 187"/>
                  <a:gd name="T81" fmla="*/ 115 h 389"/>
                  <a:gd name="T82" fmla="*/ 62 w 187"/>
                  <a:gd name="T83" fmla="*/ 96 h 389"/>
                  <a:gd name="T84" fmla="*/ 42 w 187"/>
                  <a:gd name="T85" fmla="*/ 69 h 389"/>
                  <a:gd name="T86" fmla="*/ 50 w 187"/>
                  <a:gd name="T87" fmla="*/ 74 h 389"/>
                  <a:gd name="T88" fmla="*/ 62 w 187"/>
                  <a:gd name="T89" fmla="*/ 129 h 389"/>
                  <a:gd name="T90" fmla="*/ 87 w 187"/>
                  <a:gd name="T91" fmla="*/ 102 h 389"/>
                  <a:gd name="T92" fmla="*/ 93 w 187"/>
                  <a:gd name="T93" fmla="*/ 82 h 389"/>
                  <a:gd name="T94" fmla="*/ 100 w 187"/>
                  <a:gd name="T95" fmla="*/ 69 h 389"/>
                  <a:gd name="T96" fmla="*/ 87 w 187"/>
                  <a:gd name="T97" fmla="*/ 55 h 389"/>
                  <a:gd name="T98" fmla="*/ 87 w 187"/>
                  <a:gd name="T99" fmla="*/ 27 h 389"/>
                  <a:gd name="T100" fmla="*/ 62 w 187"/>
                  <a:gd name="T101" fmla="*/ 20 h 389"/>
                  <a:gd name="T102" fmla="*/ 50 w 187"/>
                  <a:gd name="T103" fmla="*/ 41 h 389"/>
                  <a:gd name="T104" fmla="*/ 42 w 187"/>
                  <a:gd name="T105" fmla="*/ 41 h 389"/>
                  <a:gd name="T106" fmla="*/ 37 w 187"/>
                  <a:gd name="T107" fmla="*/ 33 h 389"/>
                  <a:gd name="T108" fmla="*/ 62 w 187"/>
                  <a:gd name="T109" fmla="*/ 0 h 38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7"/>
                  <a:gd name="T166" fmla="*/ 0 h 389"/>
                  <a:gd name="T167" fmla="*/ 187 w 187"/>
                  <a:gd name="T168" fmla="*/ 389 h 38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7" h="389">
                    <a:moveTo>
                      <a:pt x="62" y="0"/>
                    </a:moveTo>
                    <a:lnTo>
                      <a:pt x="80" y="0"/>
                    </a:lnTo>
                    <a:lnTo>
                      <a:pt x="93" y="6"/>
                    </a:lnTo>
                    <a:lnTo>
                      <a:pt x="100" y="47"/>
                    </a:lnTo>
                    <a:lnTo>
                      <a:pt x="105" y="55"/>
                    </a:lnTo>
                    <a:lnTo>
                      <a:pt x="93" y="88"/>
                    </a:lnTo>
                    <a:lnTo>
                      <a:pt x="105" y="88"/>
                    </a:lnTo>
                    <a:lnTo>
                      <a:pt x="130" y="102"/>
                    </a:lnTo>
                    <a:lnTo>
                      <a:pt x="150" y="151"/>
                    </a:lnTo>
                    <a:lnTo>
                      <a:pt x="150" y="156"/>
                    </a:lnTo>
                    <a:lnTo>
                      <a:pt x="143" y="170"/>
                    </a:lnTo>
                    <a:lnTo>
                      <a:pt x="150" y="184"/>
                    </a:lnTo>
                    <a:lnTo>
                      <a:pt x="150" y="233"/>
                    </a:lnTo>
                    <a:lnTo>
                      <a:pt x="162" y="260"/>
                    </a:lnTo>
                    <a:lnTo>
                      <a:pt x="162" y="293"/>
                    </a:lnTo>
                    <a:lnTo>
                      <a:pt x="175" y="293"/>
                    </a:lnTo>
                    <a:lnTo>
                      <a:pt x="180" y="301"/>
                    </a:lnTo>
                    <a:lnTo>
                      <a:pt x="180" y="315"/>
                    </a:lnTo>
                    <a:lnTo>
                      <a:pt x="187" y="328"/>
                    </a:lnTo>
                    <a:lnTo>
                      <a:pt x="187" y="356"/>
                    </a:lnTo>
                    <a:lnTo>
                      <a:pt x="180" y="370"/>
                    </a:lnTo>
                    <a:lnTo>
                      <a:pt x="180" y="389"/>
                    </a:lnTo>
                    <a:lnTo>
                      <a:pt x="168" y="383"/>
                    </a:lnTo>
                    <a:lnTo>
                      <a:pt x="168" y="334"/>
                    </a:lnTo>
                    <a:lnTo>
                      <a:pt x="180" y="328"/>
                    </a:lnTo>
                    <a:lnTo>
                      <a:pt x="168" y="315"/>
                    </a:lnTo>
                    <a:lnTo>
                      <a:pt x="168" y="328"/>
                    </a:lnTo>
                    <a:lnTo>
                      <a:pt x="162" y="315"/>
                    </a:lnTo>
                    <a:lnTo>
                      <a:pt x="130" y="334"/>
                    </a:lnTo>
                    <a:lnTo>
                      <a:pt x="130" y="342"/>
                    </a:lnTo>
                    <a:lnTo>
                      <a:pt x="118" y="342"/>
                    </a:lnTo>
                    <a:lnTo>
                      <a:pt x="118" y="362"/>
                    </a:lnTo>
                    <a:lnTo>
                      <a:pt x="118" y="348"/>
                    </a:lnTo>
                    <a:lnTo>
                      <a:pt x="105" y="348"/>
                    </a:lnTo>
                    <a:lnTo>
                      <a:pt x="105" y="356"/>
                    </a:lnTo>
                    <a:lnTo>
                      <a:pt x="100" y="370"/>
                    </a:lnTo>
                    <a:lnTo>
                      <a:pt x="100" y="362"/>
                    </a:lnTo>
                    <a:lnTo>
                      <a:pt x="105" y="348"/>
                    </a:lnTo>
                    <a:lnTo>
                      <a:pt x="105" y="328"/>
                    </a:lnTo>
                    <a:lnTo>
                      <a:pt x="100" y="328"/>
                    </a:lnTo>
                    <a:lnTo>
                      <a:pt x="68" y="307"/>
                    </a:lnTo>
                    <a:lnTo>
                      <a:pt x="62" y="315"/>
                    </a:lnTo>
                    <a:lnTo>
                      <a:pt x="68" y="266"/>
                    </a:lnTo>
                    <a:lnTo>
                      <a:pt x="62" y="252"/>
                    </a:lnTo>
                    <a:lnTo>
                      <a:pt x="55" y="252"/>
                    </a:lnTo>
                    <a:lnTo>
                      <a:pt x="12" y="307"/>
                    </a:lnTo>
                    <a:lnTo>
                      <a:pt x="5" y="307"/>
                    </a:lnTo>
                    <a:lnTo>
                      <a:pt x="12" y="301"/>
                    </a:lnTo>
                    <a:lnTo>
                      <a:pt x="25" y="280"/>
                    </a:lnTo>
                    <a:lnTo>
                      <a:pt x="62" y="252"/>
                    </a:lnTo>
                    <a:lnTo>
                      <a:pt x="62" y="246"/>
                    </a:lnTo>
                    <a:lnTo>
                      <a:pt x="68" y="246"/>
                    </a:lnTo>
                    <a:lnTo>
                      <a:pt x="75" y="219"/>
                    </a:lnTo>
                    <a:lnTo>
                      <a:pt x="68" y="219"/>
                    </a:lnTo>
                    <a:lnTo>
                      <a:pt x="62" y="205"/>
                    </a:lnTo>
                    <a:lnTo>
                      <a:pt x="25" y="260"/>
                    </a:lnTo>
                    <a:lnTo>
                      <a:pt x="0" y="280"/>
                    </a:lnTo>
                    <a:lnTo>
                      <a:pt x="50" y="225"/>
                    </a:lnTo>
                    <a:lnTo>
                      <a:pt x="55" y="205"/>
                    </a:lnTo>
                    <a:lnTo>
                      <a:pt x="50" y="170"/>
                    </a:lnTo>
                    <a:lnTo>
                      <a:pt x="25" y="156"/>
                    </a:lnTo>
                    <a:lnTo>
                      <a:pt x="68" y="170"/>
                    </a:lnTo>
                    <a:lnTo>
                      <a:pt x="75" y="178"/>
                    </a:lnTo>
                    <a:lnTo>
                      <a:pt x="87" y="184"/>
                    </a:lnTo>
                    <a:lnTo>
                      <a:pt x="87" y="192"/>
                    </a:lnTo>
                    <a:lnTo>
                      <a:pt x="93" y="192"/>
                    </a:lnTo>
                    <a:lnTo>
                      <a:pt x="118" y="205"/>
                    </a:lnTo>
                    <a:lnTo>
                      <a:pt x="137" y="205"/>
                    </a:lnTo>
                    <a:lnTo>
                      <a:pt x="137" y="192"/>
                    </a:lnTo>
                    <a:lnTo>
                      <a:pt x="143" y="170"/>
                    </a:lnTo>
                    <a:lnTo>
                      <a:pt x="143" y="156"/>
                    </a:lnTo>
                    <a:lnTo>
                      <a:pt x="118" y="164"/>
                    </a:lnTo>
                    <a:lnTo>
                      <a:pt x="118" y="170"/>
                    </a:lnTo>
                    <a:lnTo>
                      <a:pt x="118" y="164"/>
                    </a:lnTo>
                    <a:lnTo>
                      <a:pt x="112" y="164"/>
                    </a:lnTo>
                    <a:lnTo>
                      <a:pt x="55" y="151"/>
                    </a:lnTo>
                    <a:lnTo>
                      <a:pt x="37" y="137"/>
                    </a:lnTo>
                    <a:lnTo>
                      <a:pt x="5" y="129"/>
                    </a:lnTo>
                    <a:lnTo>
                      <a:pt x="30" y="129"/>
                    </a:lnTo>
                    <a:lnTo>
                      <a:pt x="37" y="137"/>
                    </a:lnTo>
                    <a:lnTo>
                      <a:pt x="55" y="123"/>
                    </a:lnTo>
                    <a:lnTo>
                      <a:pt x="55" y="115"/>
                    </a:lnTo>
                    <a:lnTo>
                      <a:pt x="62" y="115"/>
                    </a:lnTo>
                    <a:lnTo>
                      <a:pt x="62" y="96"/>
                    </a:lnTo>
                    <a:lnTo>
                      <a:pt x="50" y="88"/>
                    </a:lnTo>
                    <a:lnTo>
                      <a:pt x="42" y="69"/>
                    </a:lnTo>
                    <a:lnTo>
                      <a:pt x="50" y="69"/>
                    </a:lnTo>
                    <a:lnTo>
                      <a:pt x="50" y="74"/>
                    </a:lnTo>
                    <a:lnTo>
                      <a:pt x="62" y="88"/>
                    </a:lnTo>
                    <a:lnTo>
                      <a:pt x="62" y="129"/>
                    </a:lnTo>
                    <a:lnTo>
                      <a:pt x="68" y="129"/>
                    </a:lnTo>
                    <a:lnTo>
                      <a:pt x="87" y="102"/>
                    </a:lnTo>
                    <a:lnTo>
                      <a:pt x="87" y="88"/>
                    </a:lnTo>
                    <a:lnTo>
                      <a:pt x="93" y="82"/>
                    </a:lnTo>
                    <a:lnTo>
                      <a:pt x="87" y="69"/>
                    </a:lnTo>
                    <a:lnTo>
                      <a:pt x="100" y="69"/>
                    </a:lnTo>
                    <a:lnTo>
                      <a:pt x="100" y="55"/>
                    </a:lnTo>
                    <a:lnTo>
                      <a:pt x="87" y="55"/>
                    </a:lnTo>
                    <a:lnTo>
                      <a:pt x="80" y="61"/>
                    </a:lnTo>
                    <a:lnTo>
                      <a:pt x="87" y="27"/>
                    </a:lnTo>
                    <a:lnTo>
                      <a:pt x="68" y="27"/>
                    </a:lnTo>
                    <a:lnTo>
                      <a:pt x="62" y="20"/>
                    </a:lnTo>
                    <a:lnTo>
                      <a:pt x="37" y="33"/>
                    </a:lnTo>
                    <a:lnTo>
                      <a:pt x="50" y="41"/>
                    </a:lnTo>
                    <a:lnTo>
                      <a:pt x="50" y="47"/>
                    </a:lnTo>
                    <a:lnTo>
                      <a:pt x="42" y="41"/>
                    </a:lnTo>
                    <a:lnTo>
                      <a:pt x="37" y="55"/>
                    </a:lnTo>
                    <a:lnTo>
                      <a:pt x="37" y="33"/>
                    </a:lnTo>
                    <a:lnTo>
                      <a:pt x="42" y="14"/>
                    </a:lnTo>
                    <a:lnTo>
                      <a:pt x="62"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84" name="Freeform 883"/>
              <p:cNvSpPr>
                <a:spLocks/>
              </p:cNvSpPr>
              <p:nvPr/>
            </p:nvSpPr>
            <p:spPr bwMode="auto">
              <a:xfrm>
                <a:off x="5412" y="903"/>
                <a:ext cx="187" cy="389"/>
              </a:xfrm>
              <a:custGeom>
                <a:avLst/>
                <a:gdLst>
                  <a:gd name="T0" fmla="*/ 80 w 187"/>
                  <a:gd name="T1" fmla="*/ 0 h 389"/>
                  <a:gd name="T2" fmla="*/ 100 w 187"/>
                  <a:gd name="T3" fmla="*/ 47 h 389"/>
                  <a:gd name="T4" fmla="*/ 93 w 187"/>
                  <a:gd name="T5" fmla="*/ 88 h 389"/>
                  <a:gd name="T6" fmla="*/ 130 w 187"/>
                  <a:gd name="T7" fmla="*/ 102 h 389"/>
                  <a:gd name="T8" fmla="*/ 150 w 187"/>
                  <a:gd name="T9" fmla="*/ 156 h 389"/>
                  <a:gd name="T10" fmla="*/ 150 w 187"/>
                  <a:gd name="T11" fmla="*/ 184 h 389"/>
                  <a:gd name="T12" fmla="*/ 162 w 187"/>
                  <a:gd name="T13" fmla="*/ 260 h 389"/>
                  <a:gd name="T14" fmla="*/ 175 w 187"/>
                  <a:gd name="T15" fmla="*/ 293 h 389"/>
                  <a:gd name="T16" fmla="*/ 180 w 187"/>
                  <a:gd name="T17" fmla="*/ 315 h 389"/>
                  <a:gd name="T18" fmla="*/ 187 w 187"/>
                  <a:gd name="T19" fmla="*/ 356 h 389"/>
                  <a:gd name="T20" fmla="*/ 180 w 187"/>
                  <a:gd name="T21" fmla="*/ 389 h 389"/>
                  <a:gd name="T22" fmla="*/ 168 w 187"/>
                  <a:gd name="T23" fmla="*/ 334 h 389"/>
                  <a:gd name="T24" fmla="*/ 168 w 187"/>
                  <a:gd name="T25" fmla="*/ 315 h 389"/>
                  <a:gd name="T26" fmla="*/ 162 w 187"/>
                  <a:gd name="T27" fmla="*/ 315 h 389"/>
                  <a:gd name="T28" fmla="*/ 130 w 187"/>
                  <a:gd name="T29" fmla="*/ 342 h 389"/>
                  <a:gd name="T30" fmla="*/ 118 w 187"/>
                  <a:gd name="T31" fmla="*/ 362 h 389"/>
                  <a:gd name="T32" fmla="*/ 105 w 187"/>
                  <a:gd name="T33" fmla="*/ 348 h 389"/>
                  <a:gd name="T34" fmla="*/ 100 w 187"/>
                  <a:gd name="T35" fmla="*/ 370 h 389"/>
                  <a:gd name="T36" fmla="*/ 105 w 187"/>
                  <a:gd name="T37" fmla="*/ 348 h 389"/>
                  <a:gd name="T38" fmla="*/ 100 w 187"/>
                  <a:gd name="T39" fmla="*/ 328 h 389"/>
                  <a:gd name="T40" fmla="*/ 62 w 187"/>
                  <a:gd name="T41" fmla="*/ 315 h 389"/>
                  <a:gd name="T42" fmla="*/ 62 w 187"/>
                  <a:gd name="T43" fmla="*/ 252 h 389"/>
                  <a:gd name="T44" fmla="*/ 12 w 187"/>
                  <a:gd name="T45" fmla="*/ 307 h 389"/>
                  <a:gd name="T46" fmla="*/ 12 w 187"/>
                  <a:gd name="T47" fmla="*/ 301 h 389"/>
                  <a:gd name="T48" fmla="*/ 62 w 187"/>
                  <a:gd name="T49" fmla="*/ 252 h 389"/>
                  <a:gd name="T50" fmla="*/ 68 w 187"/>
                  <a:gd name="T51" fmla="*/ 246 h 389"/>
                  <a:gd name="T52" fmla="*/ 68 w 187"/>
                  <a:gd name="T53" fmla="*/ 219 h 389"/>
                  <a:gd name="T54" fmla="*/ 25 w 187"/>
                  <a:gd name="T55" fmla="*/ 260 h 389"/>
                  <a:gd name="T56" fmla="*/ 50 w 187"/>
                  <a:gd name="T57" fmla="*/ 225 h 389"/>
                  <a:gd name="T58" fmla="*/ 50 w 187"/>
                  <a:gd name="T59" fmla="*/ 170 h 389"/>
                  <a:gd name="T60" fmla="*/ 68 w 187"/>
                  <a:gd name="T61" fmla="*/ 170 h 389"/>
                  <a:gd name="T62" fmla="*/ 87 w 187"/>
                  <a:gd name="T63" fmla="*/ 184 h 389"/>
                  <a:gd name="T64" fmla="*/ 93 w 187"/>
                  <a:gd name="T65" fmla="*/ 192 h 389"/>
                  <a:gd name="T66" fmla="*/ 137 w 187"/>
                  <a:gd name="T67" fmla="*/ 205 h 389"/>
                  <a:gd name="T68" fmla="*/ 143 w 187"/>
                  <a:gd name="T69" fmla="*/ 170 h 389"/>
                  <a:gd name="T70" fmla="*/ 118 w 187"/>
                  <a:gd name="T71" fmla="*/ 164 h 389"/>
                  <a:gd name="T72" fmla="*/ 118 w 187"/>
                  <a:gd name="T73" fmla="*/ 164 h 389"/>
                  <a:gd name="T74" fmla="*/ 55 w 187"/>
                  <a:gd name="T75" fmla="*/ 151 h 389"/>
                  <a:gd name="T76" fmla="*/ 5 w 187"/>
                  <a:gd name="T77" fmla="*/ 129 h 389"/>
                  <a:gd name="T78" fmla="*/ 37 w 187"/>
                  <a:gd name="T79" fmla="*/ 137 h 389"/>
                  <a:gd name="T80" fmla="*/ 55 w 187"/>
                  <a:gd name="T81" fmla="*/ 115 h 389"/>
                  <a:gd name="T82" fmla="*/ 62 w 187"/>
                  <a:gd name="T83" fmla="*/ 96 h 389"/>
                  <a:gd name="T84" fmla="*/ 42 w 187"/>
                  <a:gd name="T85" fmla="*/ 69 h 389"/>
                  <a:gd name="T86" fmla="*/ 50 w 187"/>
                  <a:gd name="T87" fmla="*/ 74 h 389"/>
                  <a:gd name="T88" fmla="*/ 62 w 187"/>
                  <a:gd name="T89" fmla="*/ 129 h 389"/>
                  <a:gd name="T90" fmla="*/ 87 w 187"/>
                  <a:gd name="T91" fmla="*/ 102 h 389"/>
                  <a:gd name="T92" fmla="*/ 93 w 187"/>
                  <a:gd name="T93" fmla="*/ 82 h 389"/>
                  <a:gd name="T94" fmla="*/ 100 w 187"/>
                  <a:gd name="T95" fmla="*/ 69 h 389"/>
                  <a:gd name="T96" fmla="*/ 87 w 187"/>
                  <a:gd name="T97" fmla="*/ 55 h 389"/>
                  <a:gd name="T98" fmla="*/ 87 w 187"/>
                  <a:gd name="T99" fmla="*/ 27 h 389"/>
                  <a:gd name="T100" fmla="*/ 62 w 187"/>
                  <a:gd name="T101" fmla="*/ 20 h 389"/>
                  <a:gd name="T102" fmla="*/ 50 w 187"/>
                  <a:gd name="T103" fmla="*/ 41 h 389"/>
                  <a:gd name="T104" fmla="*/ 42 w 187"/>
                  <a:gd name="T105" fmla="*/ 41 h 389"/>
                  <a:gd name="T106" fmla="*/ 37 w 187"/>
                  <a:gd name="T107" fmla="*/ 33 h 389"/>
                  <a:gd name="T108" fmla="*/ 62 w 187"/>
                  <a:gd name="T109" fmla="*/ 0 h 38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87"/>
                  <a:gd name="T166" fmla="*/ 0 h 389"/>
                  <a:gd name="T167" fmla="*/ 187 w 187"/>
                  <a:gd name="T168" fmla="*/ 389 h 38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87" h="389">
                    <a:moveTo>
                      <a:pt x="62" y="0"/>
                    </a:moveTo>
                    <a:lnTo>
                      <a:pt x="80" y="0"/>
                    </a:lnTo>
                    <a:lnTo>
                      <a:pt x="93" y="6"/>
                    </a:lnTo>
                    <a:lnTo>
                      <a:pt x="100" y="47"/>
                    </a:lnTo>
                    <a:lnTo>
                      <a:pt x="105" y="55"/>
                    </a:lnTo>
                    <a:lnTo>
                      <a:pt x="93" y="88"/>
                    </a:lnTo>
                    <a:lnTo>
                      <a:pt x="105" y="88"/>
                    </a:lnTo>
                    <a:lnTo>
                      <a:pt x="130" y="102"/>
                    </a:lnTo>
                    <a:lnTo>
                      <a:pt x="150" y="151"/>
                    </a:lnTo>
                    <a:lnTo>
                      <a:pt x="150" y="156"/>
                    </a:lnTo>
                    <a:lnTo>
                      <a:pt x="143" y="170"/>
                    </a:lnTo>
                    <a:lnTo>
                      <a:pt x="150" y="184"/>
                    </a:lnTo>
                    <a:lnTo>
                      <a:pt x="150" y="233"/>
                    </a:lnTo>
                    <a:lnTo>
                      <a:pt x="162" y="260"/>
                    </a:lnTo>
                    <a:lnTo>
                      <a:pt x="162" y="293"/>
                    </a:lnTo>
                    <a:lnTo>
                      <a:pt x="175" y="293"/>
                    </a:lnTo>
                    <a:lnTo>
                      <a:pt x="180" y="301"/>
                    </a:lnTo>
                    <a:lnTo>
                      <a:pt x="180" y="315"/>
                    </a:lnTo>
                    <a:lnTo>
                      <a:pt x="187" y="328"/>
                    </a:lnTo>
                    <a:lnTo>
                      <a:pt x="187" y="356"/>
                    </a:lnTo>
                    <a:lnTo>
                      <a:pt x="180" y="370"/>
                    </a:lnTo>
                    <a:lnTo>
                      <a:pt x="180" y="389"/>
                    </a:lnTo>
                    <a:lnTo>
                      <a:pt x="168" y="383"/>
                    </a:lnTo>
                    <a:lnTo>
                      <a:pt x="168" y="334"/>
                    </a:lnTo>
                    <a:lnTo>
                      <a:pt x="180" y="328"/>
                    </a:lnTo>
                    <a:lnTo>
                      <a:pt x="168" y="315"/>
                    </a:lnTo>
                    <a:lnTo>
                      <a:pt x="168" y="328"/>
                    </a:lnTo>
                    <a:lnTo>
                      <a:pt x="162" y="315"/>
                    </a:lnTo>
                    <a:lnTo>
                      <a:pt x="130" y="334"/>
                    </a:lnTo>
                    <a:lnTo>
                      <a:pt x="130" y="342"/>
                    </a:lnTo>
                    <a:lnTo>
                      <a:pt x="118" y="342"/>
                    </a:lnTo>
                    <a:lnTo>
                      <a:pt x="118" y="362"/>
                    </a:lnTo>
                    <a:lnTo>
                      <a:pt x="118" y="348"/>
                    </a:lnTo>
                    <a:lnTo>
                      <a:pt x="105" y="348"/>
                    </a:lnTo>
                    <a:lnTo>
                      <a:pt x="105" y="356"/>
                    </a:lnTo>
                    <a:lnTo>
                      <a:pt x="100" y="370"/>
                    </a:lnTo>
                    <a:lnTo>
                      <a:pt x="100" y="362"/>
                    </a:lnTo>
                    <a:lnTo>
                      <a:pt x="105" y="348"/>
                    </a:lnTo>
                    <a:lnTo>
                      <a:pt x="105" y="328"/>
                    </a:lnTo>
                    <a:lnTo>
                      <a:pt x="100" y="328"/>
                    </a:lnTo>
                    <a:lnTo>
                      <a:pt x="68" y="307"/>
                    </a:lnTo>
                    <a:lnTo>
                      <a:pt x="62" y="315"/>
                    </a:lnTo>
                    <a:lnTo>
                      <a:pt x="68" y="266"/>
                    </a:lnTo>
                    <a:lnTo>
                      <a:pt x="62" y="252"/>
                    </a:lnTo>
                    <a:lnTo>
                      <a:pt x="55" y="252"/>
                    </a:lnTo>
                    <a:lnTo>
                      <a:pt x="12" y="307"/>
                    </a:lnTo>
                    <a:lnTo>
                      <a:pt x="5" y="307"/>
                    </a:lnTo>
                    <a:lnTo>
                      <a:pt x="12" y="301"/>
                    </a:lnTo>
                    <a:lnTo>
                      <a:pt x="25" y="280"/>
                    </a:lnTo>
                    <a:lnTo>
                      <a:pt x="62" y="252"/>
                    </a:lnTo>
                    <a:lnTo>
                      <a:pt x="62" y="246"/>
                    </a:lnTo>
                    <a:lnTo>
                      <a:pt x="68" y="246"/>
                    </a:lnTo>
                    <a:lnTo>
                      <a:pt x="75" y="219"/>
                    </a:lnTo>
                    <a:lnTo>
                      <a:pt x="68" y="219"/>
                    </a:lnTo>
                    <a:lnTo>
                      <a:pt x="62" y="205"/>
                    </a:lnTo>
                    <a:lnTo>
                      <a:pt x="25" y="260"/>
                    </a:lnTo>
                    <a:lnTo>
                      <a:pt x="0" y="280"/>
                    </a:lnTo>
                    <a:lnTo>
                      <a:pt x="50" y="225"/>
                    </a:lnTo>
                    <a:lnTo>
                      <a:pt x="55" y="205"/>
                    </a:lnTo>
                    <a:lnTo>
                      <a:pt x="50" y="170"/>
                    </a:lnTo>
                    <a:lnTo>
                      <a:pt x="25" y="156"/>
                    </a:lnTo>
                    <a:lnTo>
                      <a:pt x="68" y="170"/>
                    </a:lnTo>
                    <a:lnTo>
                      <a:pt x="75" y="178"/>
                    </a:lnTo>
                    <a:lnTo>
                      <a:pt x="87" y="184"/>
                    </a:lnTo>
                    <a:lnTo>
                      <a:pt x="87" y="192"/>
                    </a:lnTo>
                    <a:lnTo>
                      <a:pt x="93" y="192"/>
                    </a:lnTo>
                    <a:lnTo>
                      <a:pt x="118" y="205"/>
                    </a:lnTo>
                    <a:lnTo>
                      <a:pt x="137" y="205"/>
                    </a:lnTo>
                    <a:lnTo>
                      <a:pt x="137" y="192"/>
                    </a:lnTo>
                    <a:lnTo>
                      <a:pt x="143" y="170"/>
                    </a:lnTo>
                    <a:lnTo>
                      <a:pt x="143" y="156"/>
                    </a:lnTo>
                    <a:lnTo>
                      <a:pt x="118" y="164"/>
                    </a:lnTo>
                    <a:lnTo>
                      <a:pt x="118" y="170"/>
                    </a:lnTo>
                    <a:lnTo>
                      <a:pt x="118" y="164"/>
                    </a:lnTo>
                    <a:lnTo>
                      <a:pt x="112" y="164"/>
                    </a:lnTo>
                    <a:lnTo>
                      <a:pt x="55" y="151"/>
                    </a:lnTo>
                    <a:lnTo>
                      <a:pt x="37" y="137"/>
                    </a:lnTo>
                    <a:lnTo>
                      <a:pt x="5" y="129"/>
                    </a:lnTo>
                    <a:lnTo>
                      <a:pt x="30" y="129"/>
                    </a:lnTo>
                    <a:lnTo>
                      <a:pt x="37" y="137"/>
                    </a:lnTo>
                    <a:lnTo>
                      <a:pt x="55" y="123"/>
                    </a:lnTo>
                    <a:lnTo>
                      <a:pt x="55" y="115"/>
                    </a:lnTo>
                    <a:lnTo>
                      <a:pt x="62" y="115"/>
                    </a:lnTo>
                    <a:lnTo>
                      <a:pt x="62" y="96"/>
                    </a:lnTo>
                    <a:lnTo>
                      <a:pt x="50" y="88"/>
                    </a:lnTo>
                    <a:lnTo>
                      <a:pt x="42" y="69"/>
                    </a:lnTo>
                    <a:lnTo>
                      <a:pt x="50" y="69"/>
                    </a:lnTo>
                    <a:lnTo>
                      <a:pt x="50" y="74"/>
                    </a:lnTo>
                    <a:lnTo>
                      <a:pt x="62" y="88"/>
                    </a:lnTo>
                    <a:lnTo>
                      <a:pt x="62" y="129"/>
                    </a:lnTo>
                    <a:lnTo>
                      <a:pt x="68" y="129"/>
                    </a:lnTo>
                    <a:lnTo>
                      <a:pt x="87" y="102"/>
                    </a:lnTo>
                    <a:lnTo>
                      <a:pt x="87" y="88"/>
                    </a:lnTo>
                    <a:lnTo>
                      <a:pt x="93" y="82"/>
                    </a:lnTo>
                    <a:lnTo>
                      <a:pt x="87" y="69"/>
                    </a:lnTo>
                    <a:lnTo>
                      <a:pt x="100" y="69"/>
                    </a:lnTo>
                    <a:lnTo>
                      <a:pt x="100" y="55"/>
                    </a:lnTo>
                    <a:lnTo>
                      <a:pt x="87" y="55"/>
                    </a:lnTo>
                    <a:lnTo>
                      <a:pt x="80" y="61"/>
                    </a:lnTo>
                    <a:lnTo>
                      <a:pt x="87" y="27"/>
                    </a:lnTo>
                    <a:lnTo>
                      <a:pt x="68" y="27"/>
                    </a:lnTo>
                    <a:lnTo>
                      <a:pt x="62" y="20"/>
                    </a:lnTo>
                    <a:lnTo>
                      <a:pt x="37" y="33"/>
                    </a:lnTo>
                    <a:lnTo>
                      <a:pt x="50" y="41"/>
                    </a:lnTo>
                    <a:lnTo>
                      <a:pt x="50" y="47"/>
                    </a:lnTo>
                    <a:lnTo>
                      <a:pt x="42" y="41"/>
                    </a:lnTo>
                    <a:lnTo>
                      <a:pt x="37" y="55"/>
                    </a:lnTo>
                    <a:lnTo>
                      <a:pt x="37" y="33"/>
                    </a:lnTo>
                    <a:lnTo>
                      <a:pt x="42" y="14"/>
                    </a:lnTo>
                    <a:lnTo>
                      <a:pt x="62"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85" name="Freeform 885"/>
              <p:cNvSpPr>
                <a:spLocks/>
              </p:cNvSpPr>
              <p:nvPr/>
            </p:nvSpPr>
            <p:spPr bwMode="auto">
              <a:xfrm>
                <a:off x="5549" y="1136"/>
                <a:ext cx="6" cy="6"/>
              </a:xfrm>
              <a:custGeom>
                <a:avLst/>
                <a:gdLst>
                  <a:gd name="T0" fmla="*/ 0 w 6"/>
                  <a:gd name="T1" fmla="*/ 6 h 6"/>
                  <a:gd name="T2" fmla="*/ 6 w 6"/>
                  <a:gd name="T3" fmla="*/ 6 h 6"/>
                  <a:gd name="T4" fmla="*/ 6 w 6"/>
                  <a:gd name="T5" fmla="*/ 0 h 6"/>
                  <a:gd name="T6" fmla="*/ 0 w 6"/>
                  <a:gd name="T7" fmla="*/ 6 h 6"/>
                  <a:gd name="T8" fmla="*/ 0 60000 65536"/>
                  <a:gd name="T9" fmla="*/ 0 60000 65536"/>
                  <a:gd name="T10" fmla="*/ 0 60000 65536"/>
                  <a:gd name="T11" fmla="*/ 0 60000 65536"/>
                  <a:gd name="T12" fmla="*/ 0 w 6"/>
                  <a:gd name="T13" fmla="*/ 0 h 6"/>
                  <a:gd name="T14" fmla="*/ 6 w 6"/>
                  <a:gd name="T15" fmla="*/ 6 h 6"/>
                </a:gdLst>
                <a:ahLst/>
                <a:cxnLst>
                  <a:cxn ang="T8">
                    <a:pos x="T0" y="T1"/>
                  </a:cxn>
                  <a:cxn ang="T9">
                    <a:pos x="T2" y="T3"/>
                  </a:cxn>
                  <a:cxn ang="T10">
                    <a:pos x="T4" y="T5"/>
                  </a:cxn>
                  <a:cxn ang="T11">
                    <a:pos x="T6" y="T7"/>
                  </a:cxn>
                </a:cxnLst>
                <a:rect l="T12" t="T13" r="T14" b="T15"/>
                <a:pathLst>
                  <a:path w="6" h="6">
                    <a:moveTo>
                      <a:pt x="0" y="6"/>
                    </a:moveTo>
                    <a:lnTo>
                      <a:pt x="6" y="6"/>
                    </a:lnTo>
                    <a:lnTo>
                      <a:pt x="6" y="0"/>
                    </a:lnTo>
                    <a:lnTo>
                      <a:pt x="0" y="6"/>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86" name="Freeform 886"/>
              <p:cNvSpPr>
                <a:spLocks/>
              </p:cNvSpPr>
              <p:nvPr/>
            </p:nvSpPr>
            <p:spPr bwMode="auto">
              <a:xfrm>
                <a:off x="5542" y="1136"/>
                <a:ext cx="13" cy="13"/>
              </a:xfrm>
              <a:custGeom>
                <a:avLst/>
                <a:gdLst>
                  <a:gd name="T0" fmla="*/ 0 w 13"/>
                  <a:gd name="T1" fmla="*/ 6 h 13"/>
                  <a:gd name="T2" fmla="*/ 7 w 13"/>
                  <a:gd name="T3" fmla="*/ 13 h 13"/>
                  <a:gd name="T4" fmla="*/ 13 w 13"/>
                  <a:gd name="T5" fmla="*/ 6 h 13"/>
                  <a:gd name="T6" fmla="*/ 7 w 13"/>
                  <a:gd name="T7" fmla="*/ 0 h 13"/>
                  <a:gd name="T8" fmla="*/ 0 w 13"/>
                  <a:gd name="T9" fmla="*/ 6 h 13"/>
                  <a:gd name="T10" fmla="*/ 0 60000 65536"/>
                  <a:gd name="T11" fmla="*/ 0 60000 65536"/>
                  <a:gd name="T12" fmla="*/ 0 60000 65536"/>
                  <a:gd name="T13" fmla="*/ 0 60000 65536"/>
                  <a:gd name="T14" fmla="*/ 0 60000 65536"/>
                  <a:gd name="T15" fmla="*/ 0 w 13"/>
                  <a:gd name="T16" fmla="*/ 0 h 13"/>
                  <a:gd name="T17" fmla="*/ 13 w 13"/>
                  <a:gd name="T18" fmla="*/ 13 h 13"/>
                </a:gdLst>
                <a:ahLst/>
                <a:cxnLst>
                  <a:cxn ang="T10">
                    <a:pos x="T0" y="T1"/>
                  </a:cxn>
                  <a:cxn ang="T11">
                    <a:pos x="T2" y="T3"/>
                  </a:cxn>
                  <a:cxn ang="T12">
                    <a:pos x="T4" y="T5"/>
                  </a:cxn>
                  <a:cxn ang="T13">
                    <a:pos x="T6" y="T7"/>
                  </a:cxn>
                  <a:cxn ang="T14">
                    <a:pos x="T8" y="T9"/>
                  </a:cxn>
                </a:cxnLst>
                <a:rect l="T15" t="T16" r="T17" b="T18"/>
                <a:pathLst>
                  <a:path w="13" h="13">
                    <a:moveTo>
                      <a:pt x="0" y="6"/>
                    </a:moveTo>
                    <a:lnTo>
                      <a:pt x="7" y="13"/>
                    </a:lnTo>
                    <a:lnTo>
                      <a:pt x="13" y="6"/>
                    </a:lnTo>
                    <a:lnTo>
                      <a:pt x="7" y="0"/>
                    </a:lnTo>
                    <a:lnTo>
                      <a:pt x="0" y="6"/>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87" name="Freeform 887"/>
              <p:cNvSpPr>
                <a:spLocks/>
              </p:cNvSpPr>
              <p:nvPr/>
            </p:nvSpPr>
            <p:spPr bwMode="auto">
              <a:xfrm>
                <a:off x="5542" y="1136"/>
                <a:ext cx="13" cy="13"/>
              </a:xfrm>
              <a:custGeom>
                <a:avLst/>
                <a:gdLst>
                  <a:gd name="T0" fmla="*/ 0 w 13"/>
                  <a:gd name="T1" fmla="*/ 6 h 13"/>
                  <a:gd name="T2" fmla="*/ 7 w 13"/>
                  <a:gd name="T3" fmla="*/ 13 h 13"/>
                  <a:gd name="T4" fmla="*/ 13 w 13"/>
                  <a:gd name="T5" fmla="*/ 6 h 13"/>
                  <a:gd name="T6" fmla="*/ 7 w 13"/>
                  <a:gd name="T7" fmla="*/ 0 h 13"/>
                  <a:gd name="T8" fmla="*/ 0 w 13"/>
                  <a:gd name="T9" fmla="*/ 6 h 13"/>
                  <a:gd name="T10" fmla="*/ 0 60000 65536"/>
                  <a:gd name="T11" fmla="*/ 0 60000 65536"/>
                  <a:gd name="T12" fmla="*/ 0 60000 65536"/>
                  <a:gd name="T13" fmla="*/ 0 60000 65536"/>
                  <a:gd name="T14" fmla="*/ 0 60000 65536"/>
                  <a:gd name="T15" fmla="*/ 0 w 13"/>
                  <a:gd name="T16" fmla="*/ 0 h 13"/>
                  <a:gd name="T17" fmla="*/ 13 w 13"/>
                  <a:gd name="T18" fmla="*/ 13 h 13"/>
                </a:gdLst>
                <a:ahLst/>
                <a:cxnLst>
                  <a:cxn ang="T10">
                    <a:pos x="T0" y="T1"/>
                  </a:cxn>
                  <a:cxn ang="T11">
                    <a:pos x="T2" y="T3"/>
                  </a:cxn>
                  <a:cxn ang="T12">
                    <a:pos x="T4" y="T5"/>
                  </a:cxn>
                  <a:cxn ang="T13">
                    <a:pos x="T6" y="T7"/>
                  </a:cxn>
                  <a:cxn ang="T14">
                    <a:pos x="T8" y="T9"/>
                  </a:cxn>
                </a:cxnLst>
                <a:rect l="T15" t="T16" r="T17" b="T18"/>
                <a:pathLst>
                  <a:path w="13" h="13">
                    <a:moveTo>
                      <a:pt x="0" y="6"/>
                    </a:moveTo>
                    <a:lnTo>
                      <a:pt x="7" y="13"/>
                    </a:lnTo>
                    <a:lnTo>
                      <a:pt x="13" y="6"/>
                    </a:lnTo>
                    <a:lnTo>
                      <a:pt x="7" y="0"/>
                    </a:lnTo>
                    <a:lnTo>
                      <a:pt x="0" y="6"/>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88" name="Freeform 888"/>
              <p:cNvSpPr>
                <a:spLocks/>
              </p:cNvSpPr>
              <p:nvPr/>
            </p:nvSpPr>
            <p:spPr bwMode="auto">
              <a:xfrm>
                <a:off x="5487" y="1142"/>
                <a:ext cx="50" cy="13"/>
              </a:xfrm>
              <a:custGeom>
                <a:avLst/>
                <a:gdLst>
                  <a:gd name="T0" fmla="*/ 0 w 50"/>
                  <a:gd name="T1" fmla="*/ 7 h 13"/>
                  <a:gd name="T2" fmla="*/ 30 w 50"/>
                  <a:gd name="T3" fmla="*/ 13 h 13"/>
                  <a:gd name="T4" fmla="*/ 43 w 50"/>
                  <a:gd name="T5" fmla="*/ 13 h 13"/>
                  <a:gd name="T6" fmla="*/ 50 w 50"/>
                  <a:gd name="T7" fmla="*/ 7 h 13"/>
                  <a:gd name="T8" fmla="*/ 25 w 50"/>
                  <a:gd name="T9" fmla="*/ 0 h 13"/>
                  <a:gd name="T10" fmla="*/ 5 w 50"/>
                  <a:gd name="T11" fmla="*/ 0 h 13"/>
                  <a:gd name="T12" fmla="*/ 0 w 50"/>
                  <a:gd name="T13" fmla="*/ 7 h 13"/>
                  <a:gd name="T14" fmla="*/ 0 60000 65536"/>
                  <a:gd name="T15" fmla="*/ 0 60000 65536"/>
                  <a:gd name="T16" fmla="*/ 0 60000 65536"/>
                  <a:gd name="T17" fmla="*/ 0 60000 65536"/>
                  <a:gd name="T18" fmla="*/ 0 60000 65536"/>
                  <a:gd name="T19" fmla="*/ 0 60000 65536"/>
                  <a:gd name="T20" fmla="*/ 0 60000 65536"/>
                  <a:gd name="T21" fmla="*/ 0 w 50"/>
                  <a:gd name="T22" fmla="*/ 0 h 13"/>
                  <a:gd name="T23" fmla="*/ 50 w 50"/>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13">
                    <a:moveTo>
                      <a:pt x="0" y="7"/>
                    </a:moveTo>
                    <a:lnTo>
                      <a:pt x="30" y="13"/>
                    </a:lnTo>
                    <a:lnTo>
                      <a:pt x="43" y="13"/>
                    </a:lnTo>
                    <a:lnTo>
                      <a:pt x="50" y="7"/>
                    </a:lnTo>
                    <a:lnTo>
                      <a:pt x="25" y="0"/>
                    </a:lnTo>
                    <a:lnTo>
                      <a:pt x="5" y="0"/>
                    </a:lnTo>
                    <a:lnTo>
                      <a:pt x="0" y="7"/>
                    </a:lnTo>
                    <a:close/>
                  </a:path>
                </a:pathLst>
              </a:custGeom>
              <a:solidFill>
                <a:srgbClr val="FFFFFF"/>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89" name="Freeform 889"/>
              <p:cNvSpPr>
                <a:spLocks/>
              </p:cNvSpPr>
              <p:nvPr/>
            </p:nvSpPr>
            <p:spPr bwMode="auto">
              <a:xfrm>
                <a:off x="5487" y="1142"/>
                <a:ext cx="50" cy="13"/>
              </a:xfrm>
              <a:custGeom>
                <a:avLst/>
                <a:gdLst>
                  <a:gd name="T0" fmla="*/ 0 w 50"/>
                  <a:gd name="T1" fmla="*/ 7 h 13"/>
                  <a:gd name="T2" fmla="*/ 30 w 50"/>
                  <a:gd name="T3" fmla="*/ 13 h 13"/>
                  <a:gd name="T4" fmla="*/ 43 w 50"/>
                  <a:gd name="T5" fmla="*/ 13 h 13"/>
                  <a:gd name="T6" fmla="*/ 50 w 50"/>
                  <a:gd name="T7" fmla="*/ 7 h 13"/>
                  <a:gd name="T8" fmla="*/ 25 w 50"/>
                  <a:gd name="T9" fmla="*/ 0 h 13"/>
                  <a:gd name="T10" fmla="*/ 5 w 50"/>
                  <a:gd name="T11" fmla="*/ 0 h 13"/>
                  <a:gd name="T12" fmla="*/ 0 w 50"/>
                  <a:gd name="T13" fmla="*/ 7 h 13"/>
                  <a:gd name="T14" fmla="*/ 0 60000 65536"/>
                  <a:gd name="T15" fmla="*/ 0 60000 65536"/>
                  <a:gd name="T16" fmla="*/ 0 60000 65536"/>
                  <a:gd name="T17" fmla="*/ 0 60000 65536"/>
                  <a:gd name="T18" fmla="*/ 0 60000 65536"/>
                  <a:gd name="T19" fmla="*/ 0 60000 65536"/>
                  <a:gd name="T20" fmla="*/ 0 60000 65536"/>
                  <a:gd name="T21" fmla="*/ 0 w 50"/>
                  <a:gd name="T22" fmla="*/ 0 h 13"/>
                  <a:gd name="T23" fmla="*/ 50 w 50"/>
                  <a:gd name="T24" fmla="*/ 13 h 1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0" h="13">
                    <a:moveTo>
                      <a:pt x="0" y="7"/>
                    </a:moveTo>
                    <a:lnTo>
                      <a:pt x="30" y="13"/>
                    </a:lnTo>
                    <a:lnTo>
                      <a:pt x="43" y="13"/>
                    </a:lnTo>
                    <a:lnTo>
                      <a:pt x="50" y="7"/>
                    </a:lnTo>
                    <a:lnTo>
                      <a:pt x="25" y="0"/>
                    </a:lnTo>
                    <a:lnTo>
                      <a:pt x="5" y="0"/>
                    </a:lnTo>
                    <a:lnTo>
                      <a:pt x="0" y="7"/>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90" name="Rectangle 890"/>
              <p:cNvSpPr>
                <a:spLocks noChangeArrowheads="1"/>
              </p:cNvSpPr>
              <p:nvPr/>
            </p:nvSpPr>
            <p:spPr bwMode="auto">
              <a:xfrm>
                <a:off x="5567" y="1183"/>
                <a:ext cx="7" cy="21"/>
              </a:xfrm>
              <a:prstGeom prst="rect">
                <a:avLst/>
              </a:prstGeom>
              <a:solidFill>
                <a:srgbClr val="FFFFFF"/>
              </a:solidFill>
              <a:ln w="9525">
                <a:noFill/>
                <a:miter lim="800000"/>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91" name="Rectangle 891"/>
              <p:cNvSpPr>
                <a:spLocks noChangeArrowheads="1"/>
              </p:cNvSpPr>
              <p:nvPr/>
            </p:nvSpPr>
            <p:spPr bwMode="auto">
              <a:xfrm>
                <a:off x="5567" y="1183"/>
                <a:ext cx="7" cy="21"/>
              </a:xfrm>
              <a:prstGeom prst="rect">
                <a:avLst/>
              </a:prstGeom>
              <a:noFill/>
              <a:ln w="0">
                <a:solidFill>
                  <a:srgbClr val="000000"/>
                </a:solidFill>
                <a:miter lim="800000"/>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92" name="Freeform 892"/>
              <p:cNvSpPr>
                <a:spLocks/>
              </p:cNvSpPr>
              <p:nvPr/>
            </p:nvSpPr>
            <p:spPr bwMode="auto">
              <a:xfrm>
                <a:off x="5474" y="944"/>
                <a:ext cx="13" cy="6"/>
              </a:xfrm>
              <a:custGeom>
                <a:avLst/>
                <a:gdLst>
                  <a:gd name="T0" fmla="*/ 0 w 13"/>
                  <a:gd name="T1" fmla="*/ 0 h 6"/>
                  <a:gd name="T2" fmla="*/ 6 w 13"/>
                  <a:gd name="T3" fmla="*/ 0 h 6"/>
                  <a:gd name="T4" fmla="*/ 13 w 13"/>
                  <a:gd name="T5" fmla="*/ 6 h 6"/>
                  <a:gd name="T6" fmla="*/ 0 w 13"/>
                  <a:gd name="T7" fmla="*/ 6 h 6"/>
                  <a:gd name="T8" fmla="*/ 0 w 13"/>
                  <a:gd name="T9" fmla="*/ 0 h 6"/>
                  <a:gd name="T10" fmla="*/ 0 60000 65536"/>
                  <a:gd name="T11" fmla="*/ 0 60000 65536"/>
                  <a:gd name="T12" fmla="*/ 0 60000 65536"/>
                  <a:gd name="T13" fmla="*/ 0 60000 65536"/>
                  <a:gd name="T14" fmla="*/ 0 60000 65536"/>
                  <a:gd name="T15" fmla="*/ 0 w 13"/>
                  <a:gd name="T16" fmla="*/ 0 h 6"/>
                  <a:gd name="T17" fmla="*/ 13 w 13"/>
                  <a:gd name="T18" fmla="*/ 6 h 6"/>
                </a:gdLst>
                <a:ahLst/>
                <a:cxnLst>
                  <a:cxn ang="T10">
                    <a:pos x="T0" y="T1"/>
                  </a:cxn>
                  <a:cxn ang="T11">
                    <a:pos x="T2" y="T3"/>
                  </a:cxn>
                  <a:cxn ang="T12">
                    <a:pos x="T4" y="T5"/>
                  </a:cxn>
                  <a:cxn ang="T13">
                    <a:pos x="T6" y="T7"/>
                  </a:cxn>
                  <a:cxn ang="T14">
                    <a:pos x="T8" y="T9"/>
                  </a:cxn>
                </a:cxnLst>
                <a:rect l="T15" t="T16" r="T17" b="T18"/>
                <a:pathLst>
                  <a:path w="13" h="6">
                    <a:moveTo>
                      <a:pt x="0" y="0"/>
                    </a:moveTo>
                    <a:lnTo>
                      <a:pt x="6" y="0"/>
                    </a:lnTo>
                    <a:lnTo>
                      <a:pt x="13" y="6"/>
                    </a:lnTo>
                    <a:lnTo>
                      <a:pt x="0" y="6"/>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93" name="Freeform 893"/>
              <p:cNvSpPr>
                <a:spLocks/>
              </p:cNvSpPr>
              <p:nvPr/>
            </p:nvSpPr>
            <p:spPr bwMode="auto">
              <a:xfrm>
                <a:off x="5474" y="944"/>
                <a:ext cx="13" cy="6"/>
              </a:xfrm>
              <a:custGeom>
                <a:avLst/>
                <a:gdLst>
                  <a:gd name="T0" fmla="*/ 0 w 13"/>
                  <a:gd name="T1" fmla="*/ 0 h 6"/>
                  <a:gd name="T2" fmla="*/ 6 w 13"/>
                  <a:gd name="T3" fmla="*/ 0 h 6"/>
                  <a:gd name="T4" fmla="*/ 13 w 13"/>
                  <a:gd name="T5" fmla="*/ 6 h 6"/>
                  <a:gd name="T6" fmla="*/ 0 w 13"/>
                  <a:gd name="T7" fmla="*/ 6 h 6"/>
                  <a:gd name="T8" fmla="*/ 0 w 13"/>
                  <a:gd name="T9" fmla="*/ 0 h 6"/>
                  <a:gd name="T10" fmla="*/ 0 60000 65536"/>
                  <a:gd name="T11" fmla="*/ 0 60000 65536"/>
                  <a:gd name="T12" fmla="*/ 0 60000 65536"/>
                  <a:gd name="T13" fmla="*/ 0 60000 65536"/>
                  <a:gd name="T14" fmla="*/ 0 60000 65536"/>
                  <a:gd name="T15" fmla="*/ 0 w 13"/>
                  <a:gd name="T16" fmla="*/ 0 h 6"/>
                  <a:gd name="T17" fmla="*/ 13 w 13"/>
                  <a:gd name="T18" fmla="*/ 6 h 6"/>
                </a:gdLst>
                <a:ahLst/>
                <a:cxnLst>
                  <a:cxn ang="T10">
                    <a:pos x="T0" y="T1"/>
                  </a:cxn>
                  <a:cxn ang="T11">
                    <a:pos x="T2" y="T3"/>
                  </a:cxn>
                  <a:cxn ang="T12">
                    <a:pos x="T4" y="T5"/>
                  </a:cxn>
                  <a:cxn ang="T13">
                    <a:pos x="T6" y="T7"/>
                  </a:cxn>
                  <a:cxn ang="T14">
                    <a:pos x="T8" y="T9"/>
                  </a:cxn>
                </a:cxnLst>
                <a:rect l="T15" t="T16" r="T17" b="T18"/>
                <a:pathLst>
                  <a:path w="13" h="6">
                    <a:moveTo>
                      <a:pt x="0" y="0"/>
                    </a:moveTo>
                    <a:lnTo>
                      <a:pt x="6" y="0"/>
                    </a:lnTo>
                    <a:lnTo>
                      <a:pt x="13" y="6"/>
                    </a:lnTo>
                    <a:lnTo>
                      <a:pt x="0" y="6"/>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94" name="Freeform 894"/>
              <p:cNvSpPr>
                <a:spLocks/>
              </p:cNvSpPr>
              <p:nvPr/>
            </p:nvSpPr>
            <p:spPr bwMode="auto">
              <a:xfrm>
                <a:off x="5467" y="964"/>
                <a:ext cx="7" cy="1"/>
              </a:xfrm>
              <a:custGeom>
                <a:avLst/>
                <a:gdLst>
                  <a:gd name="T0" fmla="*/ 0 w 7"/>
                  <a:gd name="T1" fmla="*/ 0 h 1"/>
                  <a:gd name="T2" fmla="*/ 7 w 7"/>
                  <a:gd name="T3" fmla="*/ 0 h 1"/>
                  <a:gd name="T4" fmla="*/ 0 w 7"/>
                  <a:gd name="T5" fmla="*/ 0 h 1"/>
                  <a:gd name="T6" fmla="*/ 0 60000 65536"/>
                  <a:gd name="T7" fmla="*/ 0 60000 65536"/>
                  <a:gd name="T8" fmla="*/ 0 60000 65536"/>
                  <a:gd name="T9" fmla="*/ 0 w 7"/>
                  <a:gd name="T10" fmla="*/ 0 h 1"/>
                  <a:gd name="T11" fmla="*/ 7 w 7"/>
                  <a:gd name="T12" fmla="*/ 1 h 1"/>
                </a:gdLst>
                <a:ahLst/>
                <a:cxnLst>
                  <a:cxn ang="T6">
                    <a:pos x="T0" y="T1"/>
                  </a:cxn>
                  <a:cxn ang="T7">
                    <a:pos x="T2" y="T3"/>
                  </a:cxn>
                  <a:cxn ang="T8">
                    <a:pos x="T4" y="T5"/>
                  </a:cxn>
                </a:cxnLst>
                <a:rect l="T9" t="T10" r="T11" b="T12"/>
                <a:pathLst>
                  <a:path w="7" h="1">
                    <a:moveTo>
                      <a:pt x="0" y="0"/>
                    </a:moveTo>
                    <a:lnTo>
                      <a:pt x="7" y="0"/>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95" name="Freeform 895"/>
              <p:cNvSpPr>
                <a:spLocks/>
              </p:cNvSpPr>
              <p:nvPr/>
            </p:nvSpPr>
            <p:spPr bwMode="auto">
              <a:xfrm>
                <a:off x="5467" y="964"/>
                <a:ext cx="7" cy="1"/>
              </a:xfrm>
              <a:custGeom>
                <a:avLst/>
                <a:gdLst>
                  <a:gd name="T0" fmla="*/ 0 w 7"/>
                  <a:gd name="T1" fmla="*/ 0 h 1"/>
                  <a:gd name="T2" fmla="*/ 7 w 7"/>
                  <a:gd name="T3" fmla="*/ 0 h 1"/>
                  <a:gd name="T4" fmla="*/ 0 w 7"/>
                  <a:gd name="T5" fmla="*/ 0 h 1"/>
                  <a:gd name="T6" fmla="*/ 0 60000 65536"/>
                  <a:gd name="T7" fmla="*/ 0 60000 65536"/>
                  <a:gd name="T8" fmla="*/ 0 60000 65536"/>
                  <a:gd name="T9" fmla="*/ 0 w 7"/>
                  <a:gd name="T10" fmla="*/ 0 h 1"/>
                  <a:gd name="T11" fmla="*/ 7 w 7"/>
                  <a:gd name="T12" fmla="*/ 1 h 1"/>
                </a:gdLst>
                <a:ahLst/>
                <a:cxnLst>
                  <a:cxn ang="T6">
                    <a:pos x="T0" y="T1"/>
                  </a:cxn>
                  <a:cxn ang="T7">
                    <a:pos x="T2" y="T3"/>
                  </a:cxn>
                  <a:cxn ang="T8">
                    <a:pos x="T4" y="T5"/>
                  </a:cxn>
                </a:cxnLst>
                <a:rect l="T9" t="T10" r="T11" b="T12"/>
                <a:pathLst>
                  <a:path w="7" h="1">
                    <a:moveTo>
                      <a:pt x="0" y="0"/>
                    </a:moveTo>
                    <a:lnTo>
                      <a:pt x="7" y="0"/>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96" name="Freeform 896"/>
              <p:cNvSpPr>
                <a:spLocks/>
              </p:cNvSpPr>
              <p:nvPr/>
            </p:nvSpPr>
            <p:spPr bwMode="auto">
              <a:xfrm>
                <a:off x="5104" y="972"/>
                <a:ext cx="7" cy="1"/>
              </a:xfrm>
              <a:custGeom>
                <a:avLst/>
                <a:gdLst>
                  <a:gd name="T0" fmla="*/ 0 w 7"/>
                  <a:gd name="T1" fmla="*/ 0 h 1"/>
                  <a:gd name="T2" fmla="*/ 7 w 7"/>
                  <a:gd name="T3" fmla="*/ 0 h 1"/>
                  <a:gd name="T4" fmla="*/ 0 w 7"/>
                  <a:gd name="T5" fmla="*/ 0 h 1"/>
                  <a:gd name="T6" fmla="*/ 0 60000 65536"/>
                  <a:gd name="T7" fmla="*/ 0 60000 65536"/>
                  <a:gd name="T8" fmla="*/ 0 60000 65536"/>
                  <a:gd name="T9" fmla="*/ 0 w 7"/>
                  <a:gd name="T10" fmla="*/ 0 h 1"/>
                  <a:gd name="T11" fmla="*/ 7 w 7"/>
                  <a:gd name="T12" fmla="*/ 1 h 1"/>
                </a:gdLst>
                <a:ahLst/>
                <a:cxnLst>
                  <a:cxn ang="T6">
                    <a:pos x="T0" y="T1"/>
                  </a:cxn>
                  <a:cxn ang="T7">
                    <a:pos x="T2" y="T3"/>
                  </a:cxn>
                  <a:cxn ang="T8">
                    <a:pos x="T4" y="T5"/>
                  </a:cxn>
                </a:cxnLst>
                <a:rect l="T9" t="T10" r="T11" b="T12"/>
                <a:pathLst>
                  <a:path w="7" h="1">
                    <a:moveTo>
                      <a:pt x="0" y="0"/>
                    </a:moveTo>
                    <a:lnTo>
                      <a:pt x="7" y="0"/>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97" name="Freeform 897"/>
              <p:cNvSpPr>
                <a:spLocks/>
              </p:cNvSpPr>
              <p:nvPr/>
            </p:nvSpPr>
            <p:spPr bwMode="auto">
              <a:xfrm>
                <a:off x="5104" y="972"/>
                <a:ext cx="7" cy="1"/>
              </a:xfrm>
              <a:custGeom>
                <a:avLst/>
                <a:gdLst>
                  <a:gd name="T0" fmla="*/ 0 w 7"/>
                  <a:gd name="T1" fmla="*/ 0 h 1"/>
                  <a:gd name="T2" fmla="*/ 7 w 7"/>
                  <a:gd name="T3" fmla="*/ 0 h 1"/>
                  <a:gd name="T4" fmla="*/ 0 w 7"/>
                  <a:gd name="T5" fmla="*/ 0 h 1"/>
                  <a:gd name="T6" fmla="*/ 0 60000 65536"/>
                  <a:gd name="T7" fmla="*/ 0 60000 65536"/>
                  <a:gd name="T8" fmla="*/ 0 60000 65536"/>
                  <a:gd name="T9" fmla="*/ 0 w 7"/>
                  <a:gd name="T10" fmla="*/ 0 h 1"/>
                  <a:gd name="T11" fmla="*/ 7 w 7"/>
                  <a:gd name="T12" fmla="*/ 1 h 1"/>
                </a:gdLst>
                <a:ahLst/>
                <a:cxnLst>
                  <a:cxn ang="T6">
                    <a:pos x="T0" y="T1"/>
                  </a:cxn>
                  <a:cxn ang="T7">
                    <a:pos x="T2" y="T3"/>
                  </a:cxn>
                  <a:cxn ang="T8">
                    <a:pos x="T4" y="T5"/>
                  </a:cxn>
                </a:cxnLst>
                <a:rect l="T9" t="T10" r="T11" b="T12"/>
                <a:pathLst>
                  <a:path w="7" h="1">
                    <a:moveTo>
                      <a:pt x="0" y="0"/>
                    </a:moveTo>
                    <a:lnTo>
                      <a:pt x="7" y="0"/>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98" name="Freeform 898"/>
              <p:cNvSpPr>
                <a:spLocks/>
              </p:cNvSpPr>
              <p:nvPr/>
            </p:nvSpPr>
            <p:spPr bwMode="auto">
              <a:xfrm>
                <a:off x="5467" y="977"/>
                <a:ext cx="7" cy="8"/>
              </a:xfrm>
              <a:custGeom>
                <a:avLst/>
                <a:gdLst>
                  <a:gd name="T0" fmla="*/ 0 w 7"/>
                  <a:gd name="T1" fmla="*/ 0 h 8"/>
                  <a:gd name="T2" fmla="*/ 7 w 7"/>
                  <a:gd name="T3" fmla="*/ 0 h 8"/>
                  <a:gd name="T4" fmla="*/ 0 w 7"/>
                  <a:gd name="T5" fmla="*/ 8 h 8"/>
                  <a:gd name="T6" fmla="*/ 0 w 7"/>
                  <a:gd name="T7" fmla="*/ 0 h 8"/>
                  <a:gd name="T8" fmla="*/ 0 60000 65536"/>
                  <a:gd name="T9" fmla="*/ 0 60000 65536"/>
                  <a:gd name="T10" fmla="*/ 0 60000 65536"/>
                  <a:gd name="T11" fmla="*/ 0 60000 65536"/>
                  <a:gd name="T12" fmla="*/ 0 w 7"/>
                  <a:gd name="T13" fmla="*/ 0 h 8"/>
                  <a:gd name="T14" fmla="*/ 7 w 7"/>
                  <a:gd name="T15" fmla="*/ 8 h 8"/>
                </a:gdLst>
                <a:ahLst/>
                <a:cxnLst>
                  <a:cxn ang="T8">
                    <a:pos x="T0" y="T1"/>
                  </a:cxn>
                  <a:cxn ang="T9">
                    <a:pos x="T2" y="T3"/>
                  </a:cxn>
                  <a:cxn ang="T10">
                    <a:pos x="T4" y="T5"/>
                  </a:cxn>
                  <a:cxn ang="T11">
                    <a:pos x="T6" y="T7"/>
                  </a:cxn>
                </a:cxnLst>
                <a:rect l="T12" t="T13" r="T14" b="T15"/>
                <a:pathLst>
                  <a:path w="7" h="8">
                    <a:moveTo>
                      <a:pt x="0" y="0"/>
                    </a:moveTo>
                    <a:lnTo>
                      <a:pt x="7" y="0"/>
                    </a:lnTo>
                    <a:lnTo>
                      <a:pt x="0" y="8"/>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499" name="Freeform 899"/>
              <p:cNvSpPr>
                <a:spLocks/>
              </p:cNvSpPr>
              <p:nvPr/>
            </p:nvSpPr>
            <p:spPr bwMode="auto">
              <a:xfrm>
                <a:off x="5467" y="977"/>
                <a:ext cx="7" cy="8"/>
              </a:xfrm>
              <a:custGeom>
                <a:avLst/>
                <a:gdLst>
                  <a:gd name="T0" fmla="*/ 0 w 7"/>
                  <a:gd name="T1" fmla="*/ 0 h 8"/>
                  <a:gd name="T2" fmla="*/ 7 w 7"/>
                  <a:gd name="T3" fmla="*/ 0 h 8"/>
                  <a:gd name="T4" fmla="*/ 0 w 7"/>
                  <a:gd name="T5" fmla="*/ 8 h 8"/>
                  <a:gd name="T6" fmla="*/ 0 w 7"/>
                  <a:gd name="T7" fmla="*/ 0 h 8"/>
                  <a:gd name="T8" fmla="*/ 0 60000 65536"/>
                  <a:gd name="T9" fmla="*/ 0 60000 65536"/>
                  <a:gd name="T10" fmla="*/ 0 60000 65536"/>
                  <a:gd name="T11" fmla="*/ 0 60000 65536"/>
                  <a:gd name="T12" fmla="*/ 0 w 7"/>
                  <a:gd name="T13" fmla="*/ 0 h 8"/>
                  <a:gd name="T14" fmla="*/ 7 w 7"/>
                  <a:gd name="T15" fmla="*/ 8 h 8"/>
                </a:gdLst>
                <a:ahLst/>
                <a:cxnLst>
                  <a:cxn ang="T8">
                    <a:pos x="T0" y="T1"/>
                  </a:cxn>
                  <a:cxn ang="T9">
                    <a:pos x="T2" y="T3"/>
                  </a:cxn>
                  <a:cxn ang="T10">
                    <a:pos x="T4" y="T5"/>
                  </a:cxn>
                  <a:cxn ang="T11">
                    <a:pos x="T6" y="T7"/>
                  </a:cxn>
                </a:cxnLst>
                <a:rect l="T12" t="T13" r="T14" b="T15"/>
                <a:pathLst>
                  <a:path w="7" h="8">
                    <a:moveTo>
                      <a:pt x="0" y="0"/>
                    </a:moveTo>
                    <a:lnTo>
                      <a:pt x="7" y="0"/>
                    </a:lnTo>
                    <a:lnTo>
                      <a:pt x="0" y="8"/>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00" name="Freeform 900"/>
              <p:cNvSpPr>
                <a:spLocks/>
              </p:cNvSpPr>
              <p:nvPr/>
            </p:nvSpPr>
            <p:spPr bwMode="auto">
              <a:xfrm>
                <a:off x="5086" y="977"/>
                <a:ext cx="6" cy="8"/>
              </a:xfrm>
              <a:custGeom>
                <a:avLst/>
                <a:gdLst>
                  <a:gd name="T0" fmla="*/ 6 w 6"/>
                  <a:gd name="T1" fmla="*/ 0 h 8"/>
                  <a:gd name="T2" fmla="*/ 0 w 6"/>
                  <a:gd name="T3" fmla="*/ 8 h 8"/>
                  <a:gd name="T4" fmla="*/ 0 w 6"/>
                  <a:gd name="T5" fmla="*/ 0 h 8"/>
                  <a:gd name="T6" fmla="*/ 6 w 6"/>
                  <a:gd name="T7" fmla="*/ 0 h 8"/>
                  <a:gd name="T8" fmla="*/ 0 60000 65536"/>
                  <a:gd name="T9" fmla="*/ 0 60000 65536"/>
                  <a:gd name="T10" fmla="*/ 0 60000 65536"/>
                  <a:gd name="T11" fmla="*/ 0 60000 65536"/>
                  <a:gd name="T12" fmla="*/ 0 w 6"/>
                  <a:gd name="T13" fmla="*/ 0 h 8"/>
                  <a:gd name="T14" fmla="*/ 6 w 6"/>
                  <a:gd name="T15" fmla="*/ 8 h 8"/>
                </a:gdLst>
                <a:ahLst/>
                <a:cxnLst>
                  <a:cxn ang="T8">
                    <a:pos x="T0" y="T1"/>
                  </a:cxn>
                  <a:cxn ang="T9">
                    <a:pos x="T2" y="T3"/>
                  </a:cxn>
                  <a:cxn ang="T10">
                    <a:pos x="T4" y="T5"/>
                  </a:cxn>
                  <a:cxn ang="T11">
                    <a:pos x="T6" y="T7"/>
                  </a:cxn>
                </a:cxnLst>
                <a:rect l="T12" t="T13" r="T14" b="T15"/>
                <a:pathLst>
                  <a:path w="6" h="8">
                    <a:moveTo>
                      <a:pt x="6" y="0"/>
                    </a:moveTo>
                    <a:lnTo>
                      <a:pt x="0" y="8"/>
                    </a:lnTo>
                    <a:lnTo>
                      <a:pt x="0" y="0"/>
                    </a:lnTo>
                    <a:lnTo>
                      <a:pt x="6"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01" name="Freeform 901"/>
              <p:cNvSpPr>
                <a:spLocks/>
              </p:cNvSpPr>
              <p:nvPr/>
            </p:nvSpPr>
            <p:spPr bwMode="auto">
              <a:xfrm>
                <a:off x="5086" y="977"/>
                <a:ext cx="6" cy="8"/>
              </a:xfrm>
              <a:custGeom>
                <a:avLst/>
                <a:gdLst>
                  <a:gd name="T0" fmla="*/ 6 w 6"/>
                  <a:gd name="T1" fmla="*/ 0 h 8"/>
                  <a:gd name="T2" fmla="*/ 0 w 6"/>
                  <a:gd name="T3" fmla="*/ 8 h 8"/>
                  <a:gd name="T4" fmla="*/ 0 w 6"/>
                  <a:gd name="T5" fmla="*/ 0 h 8"/>
                  <a:gd name="T6" fmla="*/ 6 w 6"/>
                  <a:gd name="T7" fmla="*/ 0 h 8"/>
                  <a:gd name="T8" fmla="*/ 0 60000 65536"/>
                  <a:gd name="T9" fmla="*/ 0 60000 65536"/>
                  <a:gd name="T10" fmla="*/ 0 60000 65536"/>
                  <a:gd name="T11" fmla="*/ 0 60000 65536"/>
                  <a:gd name="T12" fmla="*/ 0 w 6"/>
                  <a:gd name="T13" fmla="*/ 0 h 8"/>
                  <a:gd name="T14" fmla="*/ 6 w 6"/>
                  <a:gd name="T15" fmla="*/ 8 h 8"/>
                </a:gdLst>
                <a:ahLst/>
                <a:cxnLst>
                  <a:cxn ang="T8">
                    <a:pos x="T0" y="T1"/>
                  </a:cxn>
                  <a:cxn ang="T9">
                    <a:pos x="T2" y="T3"/>
                  </a:cxn>
                  <a:cxn ang="T10">
                    <a:pos x="T4" y="T5"/>
                  </a:cxn>
                  <a:cxn ang="T11">
                    <a:pos x="T6" y="T7"/>
                  </a:cxn>
                </a:cxnLst>
                <a:rect l="T12" t="T13" r="T14" b="T15"/>
                <a:pathLst>
                  <a:path w="6" h="8">
                    <a:moveTo>
                      <a:pt x="6" y="0"/>
                    </a:moveTo>
                    <a:lnTo>
                      <a:pt x="0" y="8"/>
                    </a:lnTo>
                    <a:lnTo>
                      <a:pt x="0" y="0"/>
                    </a:lnTo>
                    <a:lnTo>
                      <a:pt x="6"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02" name="Freeform 902"/>
              <p:cNvSpPr>
                <a:spLocks/>
              </p:cNvSpPr>
              <p:nvPr/>
            </p:nvSpPr>
            <p:spPr bwMode="auto">
              <a:xfrm>
                <a:off x="5480" y="991"/>
                <a:ext cx="7" cy="1"/>
              </a:xfrm>
              <a:custGeom>
                <a:avLst/>
                <a:gdLst>
                  <a:gd name="T0" fmla="*/ 0 w 7"/>
                  <a:gd name="T1" fmla="*/ 0 h 1"/>
                  <a:gd name="T2" fmla="*/ 7 w 7"/>
                  <a:gd name="T3" fmla="*/ 0 h 1"/>
                  <a:gd name="T4" fmla="*/ 0 w 7"/>
                  <a:gd name="T5" fmla="*/ 0 h 1"/>
                  <a:gd name="T6" fmla="*/ 0 60000 65536"/>
                  <a:gd name="T7" fmla="*/ 0 60000 65536"/>
                  <a:gd name="T8" fmla="*/ 0 60000 65536"/>
                  <a:gd name="T9" fmla="*/ 0 w 7"/>
                  <a:gd name="T10" fmla="*/ 0 h 1"/>
                  <a:gd name="T11" fmla="*/ 7 w 7"/>
                  <a:gd name="T12" fmla="*/ 1 h 1"/>
                </a:gdLst>
                <a:ahLst/>
                <a:cxnLst>
                  <a:cxn ang="T6">
                    <a:pos x="T0" y="T1"/>
                  </a:cxn>
                  <a:cxn ang="T7">
                    <a:pos x="T2" y="T3"/>
                  </a:cxn>
                  <a:cxn ang="T8">
                    <a:pos x="T4" y="T5"/>
                  </a:cxn>
                </a:cxnLst>
                <a:rect l="T9" t="T10" r="T11" b="T12"/>
                <a:pathLst>
                  <a:path w="7" h="1">
                    <a:moveTo>
                      <a:pt x="0" y="0"/>
                    </a:moveTo>
                    <a:lnTo>
                      <a:pt x="7" y="0"/>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03" name="Freeform 903"/>
              <p:cNvSpPr>
                <a:spLocks/>
              </p:cNvSpPr>
              <p:nvPr/>
            </p:nvSpPr>
            <p:spPr bwMode="auto">
              <a:xfrm>
                <a:off x="5480" y="991"/>
                <a:ext cx="7" cy="1"/>
              </a:xfrm>
              <a:custGeom>
                <a:avLst/>
                <a:gdLst>
                  <a:gd name="T0" fmla="*/ 0 w 7"/>
                  <a:gd name="T1" fmla="*/ 0 h 1"/>
                  <a:gd name="T2" fmla="*/ 7 w 7"/>
                  <a:gd name="T3" fmla="*/ 0 h 1"/>
                  <a:gd name="T4" fmla="*/ 0 w 7"/>
                  <a:gd name="T5" fmla="*/ 0 h 1"/>
                  <a:gd name="T6" fmla="*/ 0 60000 65536"/>
                  <a:gd name="T7" fmla="*/ 0 60000 65536"/>
                  <a:gd name="T8" fmla="*/ 0 60000 65536"/>
                  <a:gd name="T9" fmla="*/ 0 w 7"/>
                  <a:gd name="T10" fmla="*/ 0 h 1"/>
                  <a:gd name="T11" fmla="*/ 7 w 7"/>
                  <a:gd name="T12" fmla="*/ 1 h 1"/>
                </a:gdLst>
                <a:ahLst/>
                <a:cxnLst>
                  <a:cxn ang="T6">
                    <a:pos x="T0" y="T1"/>
                  </a:cxn>
                  <a:cxn ang="T7">
                    <a:pos x="T2" y="T3"/>
                  </a:cxn>
                  <a:cxn ang="T8">
                    <a:pos x="T4" y="T5"/>
                  </a:cxn>
                </a:cxnLst>
                <a:rect l="T9" t="T10" r="T11" b="T12"/>
                <a:pathLst>
                  <a:path w="7" h="1">
                    <a:moveTo>
                      <a:pt x="0" y="0"/>
                    </a:moveTo>
                    <a:lnTo>
                      <a:pt x="7" y="0"/>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04" name="Freeform 904"/>
              <p:cNvSpPr>
                <a:spLocks/>
              </p:cNvSpPr>
              <p:nvPr/>
            </p:nvSpPr>
            <p:spPr bwMode="auto">
              <a:xfrm>
                <a:off x="5412" y="1046"/>
                <a:ext cx="12" cy="13"/>
              </a:xfrm>
              <a:custGeom>
                <a:avLst/>
                <a:gdLst>
                  <a:gd name="T0" fmla="*/ 0 w 12"/>
                  <a:gd name="T1" fmla="*/ 0 h 13"/>
                  <a:gd name="T2" fmla="*/ 0 w 12"/>
                  <a:gd name="T3" fmla="*/ 8 h 13"/>
                  <a:gd name="T4" fmla="*/ 12 w 12"/>
                  <a:gd name="T5" fmla="*/ 8 h 13"/>
                  <a:gd name="T6" fmla="*/ 12 w 12"/>
                  <a:gd name="T7" fmla="*/ 13 h 13"/>
                  <a:gd name="T8" fmla="*/ 0 w 12"/>
                  <a:gd name="T9" fmla="*/ 8 h 13"/>
                  <a:gd name="T10" fmla="*/ 0 w 12"/>
                  <a:gd name="T11" fmla="*/ 0 h 13"/>
                  <a:gd name="T12" fmla="*/ 0 60000 65536"/>
                  <a:gd name="T13" fmla="*/ 0 60000 65536"/>
                  <a:gd name="T14" fmla="*/ 0 60000 65536"/>
                  <a:gd name="T15" fmla="*/ 0 60000 65536"/>
                  <a:gd name="T16" fmla="*/ 0 60000 65536"/>
                  <a:gd name="T17" fmla="*/ 0 60000 65536"/>
                  <a:gd name="T18" fmla="*/ 0 w 12"/>
                  <a:gd name="T19" fmla="*/ 0 h 13"/>
                  <a:gd name="T20" fmla="*/ 12 w 12"/>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2" h="13">
                    <a:moveTo>
                      <a:pt x="0" y="0"/>
                    </a:moveTo>
                    <a:lnTo>
                      <a:pt x="0" y="8"/>
                    </a:lnTo>
                    <a:lnTo>
                      <a:pt x="12" y="8"/>
                    </a:lnTo>
                    <a:lnTo>
                      <a:pt x="12" y="13"/>
                    </a:lnTo>
                    <a:lnTo>
                      <a:pt x="0" y="8"/>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05" name="Freeform 905"/>
              <p:cNvSpPr>
                <a:spLocks/>
              </p:cNvSpPr>
              <p:nvPr/>
            </p:nvSpPr>
            <p:spPr bwMode="auto">
              <a:xfrm>
                <a:off x="5412" y="1046"/>
                <a:ext cx="12" cy="13"/>
              </a:xfrm>
              <a:custGeom>
                <a:avLst/>
                <a:gdLst>
                  <a:gd name="T0" fmla="*/ 0 w 12"/>
                  <a:gd name="T1" fmla="*/ 0 h 13"/>
                  <a:gd name="T2" fmla="*/ 0 w 12"/>
                  <a:gd name="T3" fmla="*/ 8 h 13"/>
                  <a:gd name="T4" fmla="*/ 12 w 12"/>
                  <a:gd name="T5" fmla="*/ 8 h 13"/>
                  <a:gd name="T6" fmla="*/ 12 w 12"/>
                  <a:gd name="T7" fmla="*/ 13 h 13"/>
                  <a:gd name="T8" fmla="*/ 0 w 12"/>
                  <a:gd name="T9" fmla="*/ 8 h 13"/>
                  <a:gd name="T10" fmla="*/ 0 w 12"/>
                  <a:gd name="T11" fmla="*/ 0 h 13"/>
                  <a:gd name="T12" fmla="*/ 0 60000 65536"/>
                  <a:gd name="T13" fmla="*/ 0 60000 65536"/>
                  <a:gd name="T14" fmla="*/ 0 60000 65536"/>
                  <a:gd name="T15" fmla="*/ 0 60000 65536"/>
                  <a:gd name="T16" fmla="*/ 0 60000 65536"/>
                  <a:gd name="T17" fmla="*/ 0 60000 65536"/>
                  <a:gd name="T18" fmla="*/ 0 w 12"/>
                  <a:gd name="T19" fmla="*/ 0 h 13"/>
                  <a:gd name="T20" fmla="*/ 12 w 12"/>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2" h="13">
                    <a:moveTo>
                      <a:pt x="0" y="0"/>
                    </a:moveTo>
                    <a:lnTo>
                      <a:pt x="0" y="8"/>
                    </a:lnTo>
                    <a:lnTo>
                      <a:pt x="12" y="8"/>
                    </a:lnTo>
                    <a:lnTo>
                      <a:pt x="12" y="13"/>
                    </a:lnTo>
                    <a:lnTo>
                      <a:pt x="0" y="8"/>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06" name="Freeform 906"/>
              <p:cNvSpPr>
                <a:spLocks/>
              </p:cNvSpPr>
              <p:nvPr/>
            </p:nvSpPr>
            <p:spPr bwMode="auto">
              <a:xfrm>
                <a:off x="5424" y="1046"/>
                <a:ext cx="5" cy="8"/>
              </a:xfrm>
              <a:custGeom>
                <a:avLst/>
                <a:gdLst>
                  <a:gd name="T0" fmla="*/ 0 w 5"/>
                  <a:gd name="T1" fmla="*/ 0 h 8"/>
                  <a:gd name="T2" fmla="*/ 5 w 5"/>
                  <a:gd name="T3" fmla="*/ 0 h 8"/>
                  <a:gd name="T4" fmla="*/ 5 w 5"/>
                  <a:gd name="T5" fmla="*/ 8 h 8"/>
                  <a:gd name="T6" fmla="*/ 0 w 5"/>
                  <a:gd name="T7" fmla="*/ 0 h 8"/>
                  <a:gd name="T8" fmla="*/ 0 60000 65536"/>
                  <a:gd name="T9" fmla="*/ 0 60000 65536"/>
                  <a:gd name="T10" fmla="*/ 0 60000 65536"/>
                  <a:gd name="T11" fmla="*/ 0 60000 65536"/>
                  <a:gd name="T12" fmla="*/ 0 w 5"/>
                  <a:gd name="T13" fmla="*/ 0 h 8"/>
                  <a:gd name="T14" fmla="*/ 5 w 5"/>
                  <a:gd name="T15" fmla="*/ 8 h 8"/>
                </a:gdLst>
                <a:ahLst/>
                <a:cxnLst>
                  <a:cxn ang="T8">
                    <a:pos x="T0" y="T1"/>
                  </a:cxn>
                  <a:cxn ang="T9">
                    <a:pos x="T2" y="T3"/>
                  </a:cxn>
                  <a:cxn ang="T10">
                    <a:pos x="T4" y="T5"/>
                  </a:cxn>
                  <a:cxn ang="T11">
                    <a:pos x="T6" y="T7"/>
                  </a:cxn>
                </a:cxnLst>
                <a:rect l="T12" t="T13" r="T14" b="T15"/>
                <a:pathLst>
                  <a:path w="5" h="8">
                    <a:moveTo>
                      <a:pt x="0" y="0"/>
                    </a:moveTo>
                    <a:lnTo>
                      <a:pt x="5" y="0"/>
                    </a:lnTo>
                    <a:lnTo>
                      <a:pt x="5" y="8"/>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07" name="Freeform 907"/>
              <p:cNvSpPr>
                <a:spLocks/>
              </p:cNvSpPr>
              <p:nvPr/>
            </p:nvSpPr>
            <p:spPr bwMode="auto">
              <a:xfrm>
                <a:off x="5424" y="1046"/>
                <a:ext cx="5" cy="8"/>
              </a:xfrm>
              <a:custGeom>
                <a:avLst/>
                <a:gdLst>
                  <a:gd name="T0" fmla="*/ 0 w 5"/>
                  <a:gd name="T1" fmla="*/ 0 h 8"/>
                  <a:gd name="T2" fmla="*/ 5 w 5"/>
                  <a:gd name="T3" fmla="*/ 0 h 8"/>
                  <a:gd name="T4" fmla="*/ 5 w 5"/>
                  <a:gd name="T5" fmla="*/ 8 h 8"/>
                  <a:gd name="T6" fmla="*/ 0 w 5"/>
                  <a:gd name="T7" fmla="*/ 0 h 8"/>
                  <a:gd name="T8" fmla="*/ 0 60000 65536"/>
                  <a:gd name="T9" fmla="*/ 0 60000 65536"/>
                  <a:gd name="T10" fmla="*/ 0 60000 65536"/>
                  <a:gd name="T11" fmla="*/ 0 60000 65536"/>
                  <a:gd name="T12" fmla="*/ 0 w 5"/>
                  <a:gd name="T13" fmla="*/ 0 h 8"/>
                  <a:gd name="T14" fmla="*/ 5 w 5"/>
                  <a:gd name="T15" fmla="*/ 8 h 8"/>
                </a:gdLst>
                <a:ahLst/>
                <a:cxnLst>
                  <a:cxn ang="T8">
                    <a:pos x="T0" y="T1"/>
                  </a:cxn>
                  <a:cxn ang="T9">
                    <a:pos x="T2" y="T3"/>
                  </a:cxn>
                  <a:cxn ang="T10">
                    <a:pos x="T4" y="T5"/>
                  </a:cxn>
                  <a:cxn ang="T11">
                    <a:pos x="T6" y="T7"/>
                  </a:cxn>
                </a:cxnLst>
                <a:rect l="T12" t="T13" r="T14" b="T15"/>
                <a:pathLst>
                  <a:path w="5" h="8">
                    <a:moveTo>
                      <a:pt x="0" y="0"/>
                    </a:moveTo>
                    <a:lnTo>
                      <a:pt x="5" y="0"/>
                    </a:lnTo>
                    <a:lnTo>
                      <a:pt x="5" y="8"/>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08" name="Freeform 908"/>
              <p:cNvSpPr>
                <a:spLocks/>
              </p:cNvSpPr>
              <p:nvPr/>
            </p:nvSpPr>
            <p:spPr bwMode="auto">
              <a:xfrm>
                <a:off x="5279" y="1101"/>
                <a:ext cx="8" cy="7"/>
              </a:xfrm>
              <a:custGeom>
                <a:avLst/>
                <a:gdLst>
                  <a:gd name="T0" fmla="*/ 8 w 8"/>
                  <a:gd name="T1" fmla="*/ 0 h 7"/>
                  <a:gd name="T2" fmla="*/ 0 w 8"/>
                  <a:gd name="T3" fmla="*/ 7 h 7"/>
                  <a:gd name="T4" fmla="*/ 8 w 8"/>
                  <a:gd name="T5" fmla="*/ 0 h 7"/>
                  <a:gd name="T6" fmla="*/ 0 60000 65536"/>
                  <a:gd name="T7" fmla="*/ 0 60000 65536"/>
                  <a:gd name="T8" fmla="*/ 0 60000 65536"/>
                  <a:gd name="T9" fmla="*/ 0 w 8"/>
                  <a:gd name="T10" fmla="*/ 0 h 7"/>
                  <a:gd name="T11" fmla="*/ 8 w 8"/>
                  <a:gd name="T12" fmla="*/ 7 h 7"/>
                </a:gdLst>
                <a:ahLst/>
                <a:cxnLst>
                  <a:cxn ang="T6">
                    <a:pos x="T0" y="T1"/>
                  </a:cxn>
                  <a:cxn ang="T7">
                    <a:pos x="T2" y="T3"/>
                  </a:cxn>
                  <a:cxn ang="T8">
                    <a:pos x="T4" y="T5"/>
                  </a:cxn>
                </a:cxnLst>
                <a:rect l="T9" t="T10" r="T11" b="T12"/>
                <a:pathLst>
                  <a:path w="8" h="7">
                    <a:moveTo>
                      <a:pt x="8" y="0"/>
                    </a:moveTo>
                    <a:lnTo>
                      <a:pt x="0" y="7"/>
                    </a:lnTo>
                    <a:lnTo>
                      <a:pt x="8"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09" name="Freeform 909"/>
              <p:cNvSpPr>
                <a:spLocks/>
              </p:cNvSpPr>
              <p:nvPr/>
            </p:nvSpPr>
            <p:spPr bwMode="auto">
              <a:xfrm>
                <a:off x="5279" y="1101"/>
                <a:ext cx="8" cy="7"/>
              </a:xfrm>
              <a:custGeom>
                <a:avLst/>
                <a:gdLst>
                  <a:gd name="T0" fmla="*/ 8 w 8"/>
                  <a:gd name="T1" fmla="*/ 0 h 7"/>
                  <a:gd name="T2" fmla="*/ 0 w 8"/>
                  <a:gd name="T3" fmla="*/ 7 h 7"/>
                  <a:gd name="T4" fmla="*/ 8 w 8"/>
                  <a:gd name="T5" fmla="*/ 0 h 7"/>
                  <a:gd name="T6" fmla="*/ 0 60000 65536"/>
                  <a:gd name="T7" fmla="*/ 0 60000 65536"/>
                  <a:gd name="T8" fmla="*/ 0 60000 65536"/>
                  <a:gd name="T9" fmla="*/ 0 w 8"/>
                  <a:gd name="T10" fmla="*/ 0 h 7"/>
                  <a:gd name="T11" fmla="*/ 8 w 8"/>
                  <a:gd name="T12" fmla="*/ 7 h 7"/>
                </a:gdLst>
                <a:ahLst/>
                <a:cxnLst>
                  <a:cxn ang="T6">
                    <a:pos x="T0" y="T1"/>
                  </a:cxn>
                  <a:cxn ang="T7">
                    <a:pos x="T2" y="T3"/>
                  </a:cxn>
                  <a:cxn ang="T8">
                    <a:pos x="T4" y="T5"/>
                  </a:cxn>
                </a:cxnLst>
                <a:rect l="T9" t="T10" r="T11" b="T12"/>
                <a:pathLst>
                  <a:path w="8" h="7">
                    <a:moveTo>
                      <a:pt x="8" y="0"/>
                    </a:moveTo>
                    <a:lnTo>
                      <a:pt x="0" y="7"/>
                    </a:lnTo>
                    <a:lnTo>
                      <a:pt x="8"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10" name="Freeform 910"/>
              <p:cNvSpPr>
                <a:spLocks/>
              </p:cNvSpPr>
              <p:nvPr/>
            </p:nvSpPr>
            <p:spPr bwMode="auto">
              <a:xfrm>
                <a:off x="5086" y="1163"/>
                <a:ext cx="6" cy="14"/>
              </a:xfrm>
              <a:custGeom>
                <a:avLst/>
                <a:gdLst>
                  <a:gd name="T0" fmla="*/ 6 w 6"/>
                  <a:gd name="T1" fmla="*/ 0 h 14"/>
                  <a:gd name="T2" fmla="*/ 0 w 6"/>
                  <a:gd name="T3" fmla="*/ 14 h 14"/>
                  <a:gd name="T4" fmla="*/ 6 w 6"/>
                  <a:gd name="T5" fmla="*/ 0 h 14"/>
                  <a:gd name="T6" fmla="*/ 0 60000 65536"/>
                  <a:gd name="T7" fmla="*/ 0 60000 65536"/>
                  <a:gd name="T8" fmla="*/ 0 60000 65536"/>
                  <a:gd name="T9" fmla="*/ 0 w 6"/>
                  <a:gd name="T10" fmla="*/ 0 h 14"/>
                  <a:gd name="T11" fmla="*/ 6 w 6"/>
                  <a:gd name="T12" fmla="*/ 14 h 14"/>
                </a:gdLst>
                <a:ahLst/>
                <a:cxnLst>
                  <a:cxn ang="T6">
                    <a:pos x="T0" y="T1"/>
                  </a:cxn>
                  <a:cxn ang="T7">
                    <a:pos x="T2" y="T3"/>
                  </a:cxn>
                  <a:cxn ang="T8">
                    <a:pos x="T4" y="T5"/>
                  </a:cxn>
                </a:cxnLst>
                <a:rect l="T9" t="T10" r="T11" b="T12"/>
                <a:pathLst>
                  <a:path w="6" h="14">
                    <a:moveTo>
                      <a:pt x="6" y="0"/>
                    </a:moveTo>
                    <a:lnTo>
                      <a:pt x="0" y="14"/>
                    </a:lnTo>
                    <a:lnTo>
                      <a:pt x="6"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11" name="Freeform 911"/>
              <p:cNvSpPr>
                <a:spLocks/>
              </p:cNvSpPr>
              <p:nvPr/>
            </p:nvSpPr>
            <p:spPr bwMode="auto">
              <a:xfrm>
                <a:off x="5086" y="1163"/>
                <a:ext cx="6" cy="14"/>
              </a:xfrm>
              <a:custGeom>
                <a:avLst/>
                <a:gdLst>
                  <a:gd name="T0" fmla="*/ 6 w 6"/>
                  <a:gd name="T1" fmla="*/ 0 h 14"/>
                  <a:gd name="T2" fmla="*/ 0 w 6"/>
                  <a:gd name="T3" fmla="*/ 14 h 14"/>
                  <a:gd name="T4" fmla="*/ 6 w 6"/>
                  <a:gd name="T5" fmla="*/ 0 h 14"/>
                  <a:gd name="T6" fmla="*/ 0 60000 65536"/>
                  <a:gd name="T7" fmla="*/ 0 60000 65536"/>
                  <a:gd name="T8" fmla="*/ 0 60000 65536"/>
                  <a:gd name="T9" fmla="*/ 0 w 6"/>
                  <a:gd name="T10" fmla="*/ 0 h 14"/>
                  <a:gd name="T11" fmla="*/ 6 w 6"/>
                  <a:gd name="T12" fmla="*/ 14 h 14"/>
                </a:gdLst>
                <a:ahLst/>
                <a:cxnLst>
                  <a:cxn ang="T6">
                    <a:pos x="T0" y="T1"/>
                  </a:cxn>
                  <a:cxn ang="T7">
                    <a:pos x="T2" y="T3"/>
                  </a:cxn>
                  <a:cxn ang="T8">
                    <a:pos x="T4" y="T5"/>
                  </a:cxn>
                </a:cxnLst>
                <a:rect l="T9" t="T10" r="T11" b="T12"/>
                <a:pathLst>
                  <a:path w="6" h="14">
                    <a:moveTo>
                      <a:pt x="6" y="0"/>
                    </a:moveTo>
                    <a:lnTo>
                      <a:pt x="0" y="14"/>
                    </a:lnTo>
                    <a:lnTo>
                      <a:pt x="6"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12" name="Freeform 913"/>
              <p:cNvSpPr>
                <a:spLocks/>
              </p:cNvSpPr>
              <p:nvPr/>
            </p:nvSpPr>
            <p:spPr bwMode="auto">
              <a:xfrm>
                <a:off x="5192" y="1177"/>
                <a:ext cx="7" cy="6"/>
              </a:xfrm>
              <a:custGeom>
                <a:avLst/>
                <a:gdLst>
                  <a:gd name="T0" fmla="*/ 7 w 7"/>
                  <a:gd name="T1" fmla="*/ 0 h 6"/>
                  <a:gd name="T2" fmla="*/ 7 w 7"/>
                  <a:gd name="T3" fmla="*/ 6 h 6"/>
                  <a:gd name="T4" fmla="*/ 0 w 7"/>
                  <a:gd name="T5" fmla="*/ 6 h 6"/>
                  <a:gd name="T6" fmla="*/ 7 w 7"/>
                  <a:gd name="T7" fmla="*/ 0 h 6"/>
                  <a:gd name="T8" fmla="*/ 0 60000 65536"/>
                  <a:gd name="T9" fmla="*/ 0 60000 65536"/>
                  <a:gd name="T10" fmla="*/ 0 60000 65536"/>
                  <a:gd name="T11" fmla="*/ 0 60000 65536"/>
                  <a:gd name="T12" fmla="*/ 0 w 7"/>
                  <a:gd name="T13" fmla="*/ 0 h 6"/>
                  <a:gd name="T14" fmla="*/ 7 w 7"/>
                  <a:gd name="T15" fmla="*/ 6 h 6"/>
                </a:gdLst>
                <a:ahLst/>
                <a:cxnLst>
                  <a:cxn ang="T8">
                    <a:pos x="T0" y="T1"/>
                  </a:cxn>
                  <a:cxn ang="T9">
                    <a:pos x="T2" y="T3"/>
                  </a:cxn>
                  <a:cxn ang="T10">
                    <a:pos x="T4" y="T5"/>
                  </a:cxn>
                  <a:cxn ang="T11">
                    <a:pos x="T6" y="T7"/>
                  </a:cxn>
                </a:cxnLst>
                <a:rect l="T12" t="T13" r="T14" b="T15"/>
                <a:pathLst>
                  <a:path w="7" h="6">
                    <a:moveTo>
                      <a:pt x="7" y="0"/>
                    </a:moveTo>
                    <a:lnTo>
                      <a:pt x="7" y="6"/>
                    </a:lnTo>
                    <a:lnTo>
                      <a:pt x="0" y="6"/>
                    </a:lnTo>
                    <a:lnTo>
                      <a:pt x="7"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13" name="Freeform 914"/>
              <p:cNvSpPr>
                <a:spLocks/>
              </p:cNvSpPr>
              <p:nvPr/>
            </p:nvSpPr>
            <p:spPr bwMode="auto">
              <a:xfrm>
                <a:off x="5392" y="1183"/>
                <a:ext cx="32" cy="27"/>
              </a:xfrm>
              <a:custGeom>
                <a:avLst/>
                <a:gdLst>
                  <a:gd name="T0" fmla="*/ 7 w 32"/>
                  <a:gd name="T1" fmla="*/ 0 h 27"/>
                  <a:gd name="T2" fmla="*/ 7 w 32"/>
                  <a:gd name="T3" fmla="*/ 21 h 27"/>
                  <a:gd name="T4" fmla="*/ 32 w 32"/>
                  <a:gd name="T5" fmla="*/ 7 h 27"/>
                  <a:gd name="T6" fmla="*/ 7 w 32"/>
                  <a:gd name="T7" fmla="*/ 21 h 27"/>
                  <a:gd name="T8" fmla="*/ 12 w 32"/>
                  <a:gd name="T9" fmla="*/ 27 h 27"/>
                  <a:gd name="T10" fmla="*/ 0 w 32"/>
                  <a:gd name="T11" fmla="*/ 21 h 27"/>
                  <a:gd name="T12" fmla="*/ 7 w 32"/>
                  <a:gd name="T13" fmla="*/ 0 h 27"/>
                  <a:gd name="T14" fmla="*/ 0 60000 65536"/>
                  <a:gd name="T15" fmla="*/ 0 60000 65536"/>
                  <a:gd name="T16" fmla="*/ 0 60000 65536"/>
                  <a:gd name="T17" fmla="*/ 0 60000 65536"/>
                  <a:gd name="T18" fmla="*/ 0 60000 65536"/>
                  <a:gd name="T19" fmla="*/ 0 60000 65536"/>
                  <a:gd name="T20" fmla="*/ 0 60000 65536"/>
                  <a:gd name="T21" fmla="*/ 0 w 32"/>
                  <a:gd name="T22" fmla="*/ 0 h 27"/>
                  <a:gd name="T23" fmla="*/ 32 w 32"/>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7">
                    <a:moveTo>
                      <a:pt x="7" y="0"/>
                    </a:moveTo>
                    <a:lnTo>
                      <a:pt x="7" y="21"/>
                    </a:lnTo>
                    <a:lnTo>
                      <a:pt x="32" y="7"/>
                    </a:lnTo>
                    <a:lnTo>
                      <a:pt x="7" y="21"/>
                    </a:lnTo>
                    <a:lnTo>
                      <a:pt x="12" y="27"/>
                    </a:lnTo>
                    <a:lnTo>
                      <a:pt x="0" y="21"/>
                    </a:lnTo>
                    <a:lnTo>
                      <a:pt x="7"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14" name="Freeform 915"/>
              <p:cNvSpPr>
                <a:spLocks/>
              </p:cNvSpPr>
              <p:nvPr/>
            </p:nvSpPr>
            <p:spPr bwMode="auto">
              <a:xfrm>
                <a:off x="5392" y="1183"/>
                <a:ext cx="32" cy="27"/>
              </a:xfrm>
              <a:custGeom>
                <a:avLst/>
                <a:gdLst>
                  <a:gd name="T0" fmla="*/ 7 w 32"/>
                  <a:gd name="T1" fmla="*/ 0 h 27"/>
                  <a:gd name="T2" fmla="*/ 7 w 32"/>
                  <a:gd name="T3" fmla="*/ 21 h 27"/>
                  <a:gd name="T4" fmla="*/ 32 w 32"/>
                  <a:gd name="T5" fmla="*/ 7 h 27"/>
                  <a:gd name="T6" fmla="*/ 7 w 32"/>
                  <a:gd name="T7" fmla="*/ 21 h 27"/>
                  <a:gd name="T8" fmla="*/ 12 w 32"/>
                  <a:gd name="T9" fmla="*/ 27 h 27"/>
                  <a:gd name="T10" fmla="*/ 0 w 32"/>
                  <a:gd name="T11" fmla="*/ 21 h 27"/>
                  <a:gd name="T12" fmla="*/ 7 w 32"/>
                  <a:gd name="T13" fmla="*/ 0 h 27"/>
                  <a:gd name="T14" fmla="*/ 0 60000 65536"/>
                  <a:gd name="T15" fmla="*/ 0 60000 65536"/>
                  <a:gd name="T16" fmla="*/ 0 60000 65536"/>
                  <a:gd name="T17" fmla="*/ 0 60000 65536"/>
                  <a:gd name="T18" fmla="*/ 0 60000 65536"/>
                  <a:gd name="T19" fmla="*/ 0 60000 65536"/>
                  <a:gd name="T20" fmla="*/ 0 60000 65536"/>
                  <a:gd name="T21" fmla="*/ 0 w 32"/>
                  <a:gd name="T22" fmla="*/ 0 h 27"/>
                  <a:gd name="T23" fmla="*/ 32 w 32"/>
                  <a:gd name="T24" fmla="*/ 27 h 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 h="27">
                    <a:moveTo>
                      <a:pt x="7" y="0"/>
                    </a:moveTo>
                    <a:lnTo>
                      <a:pt x="7" y="21"/>
                    </a:lnTo>
                    <a:lnTo>
                      <a:pt x="32" y="7"/>
                    </a:lnTo>
                    <a:lnTo>
                      <a:pt x="7" y="21"/>
                    </a:lnTo>
                    <a:lnTo>
                      <a:pt x="12" y="27"/>
                    </a:lnTo>
                    <a:lnTo>
                      <a:pt x="0" y="21"/>
                    </a:lnTo>
                    <a:lnTo>
                      <a:pt x="7"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15" name="Freeform 916"/>
              <p:cNvSpPr>
                <a:spLocks/>
              </p:cNvSpPr>
              <p:nvPr/>
            </p:nvSpPr>
            <p:spPr bwMode="auto">
              <a:xfrm>
                <a:off x="5079" y="1190"/>
                <a:ext cx="1" cy="6"/>
              </a:xfrm>
              <a:custGeom>
                <a:avLst/>
                <a:gdLst>
                  <a:gd name="T0" fmla="*/ 0 w 1"/>
                  <a:gd name="T1" fmla="*/ 0 h 6"/>
                  <a:gd name="T2" fmla="*/ 0 w 1"/>
                  <a:gd name="T3" fmla="*/ 6 h 6"/>
                  <a:gd name="T4" fmla="*/ 0 w 1"/>
                  <a:gd name="T5" fmla="*/ 0 h 6"/>
                  <a:gd name="T6" fmla="*/ 0 60000 65536"/>
                  <a:gd name="T7" fmla="*/ 0 60000 65536"/>
                  <a:gd name="T8" fmla="*/ 0 60000 65536"/>
                  <a:gd name="T9" fmla="*/ 0 w 1"/>
                  <a:gd name="T10" fmla="*/ 0 h 6"/>
                  <a:gd name="T11" fmla="*/ 1 w 1"/>
                  <a:gd name="T12" fmla="*/ 6 h 6"/>
                </a:gdLst>
                <a:ahLst/>
                <a:cxnLst>
                  <a:cxn ang="T6">
                    <a:pos x="T0" y="T1"/>
                  </a:cxn>
                  <a:cxn ang="T7">
                    <a:pos x="T2" y="T3"/>
                  </a:cxn>
                  <a:cxn ang="T8">
                    <a:pos x="T4" y="T5"/>
                  </a:cxn>
                </a:cxnLst>
                <a:rect l="T9" t="T10" r="T11" b="T12"/>
                <a:pathLst>
                  <a:path w="1" h="6">
                    <a:moveTo>
                      <a:pt x="0" y="0"/>
                    </a:moveTo>
                    <a:lnTo>
                      <a:pt x="0" y="6"/>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16" name="Freeform 917"/>
              <p:cNvSpPr>
                <a:spLocks/>
              </p:cNvSpPr>
              <p:nvPr/>
            </p:nvSpPr>
            <p:spPr bwMode="auto">
              <a:xfrm>
                <a:off x="5079" y="1190"/>
                <a:ext cx="1" cy="6"/>
              </a:xfrm>
              <a:custGeom>
                <a:avLst/>
                <a:gdLst>
                  <a:gd name="T0" fmla="*/ 0 w 1"/>
                  <a:gd name="T1" fmla="*/ 0 h 6"/>
                  <a:gd name="T2" fmla="*/ 0 w 1"/>
                  <a:gd name="T3" fmla="*/ 6 h 6"/>
                  <a:gd name="T4" fmla="*/ 0 w 1"/>
                  <a:gd name="T5" fmla="*/ 0 h 6"/>
                  <a:gd name="T6" fmla="*/ 0 60000 65536"/>
                  <a:gd name="T7" fmla="*/ 0 60000 65536"/>
                  <a:gd name="T8" fmla="*/ 0 60000 65536"/>
                  <a:gd name="T9" fmla="*/ 0 w 1"/>
                  <a:gd name="T10" fmla="*/ 0 h 6"/>
                  <a:gd name="T11" fmla="*/ 1 w 1"/>
                  <a:gd name="T12" fmla="*/ 6 h 6"/>
                </a:gdLst>
                <a:ahLst/>
                <a:cxnLst>
                  <a:cxn ang="T6">
                    <a:pos x="T0" y="T1"/>
                  </a:cxn>
                  <a:cxn ang="T7">
                    <a:pos x="T2" y="T3"/>
                  </a:cxn>
                  <a:cxn ang="T8">
                    <a:pos x="T4" y="T5"/>
                  </a:cxn>
                </a:cxnLst>
                <a:rect l="T9" t="T10" r="T11" b="T12"/>
                <a:pathLst>
                  <a:path w="1" h="6">
                    <a:moveTo>
                      <a:pt x="0" y="0"/>
                    </a:moveTo>
                    <a:lnTo>
                      <a:pt x="0" y="6"/>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17" name="Freeform 918"/>
              <p:cNvSpPr>
                <a:spLocks/>
              </p:cNvSpPr>
              <p:nvPr/>
            </p:nvSpPr>
            <p:spPr bwMode="auto">
              <a:xfrm>
                <a:off x="5174" y="1190"/>
                <a:ext cx="1" cy="6"/>
              </a:xfrm>
              <a:custGeom>
                <a:avLst/>
                <a:gdLst>
                  <a:gd name="T0" fmla="*/ 0 w 1"/>
                  <a:gd name="T1" fmla="*/ 0 h 6"/>
                  <a:gd name="T2" fmla="*/ 0 w 1"/>
                  <a:gd name="T3" fmla="*/ 6 h 6"/>
                  <a:gd name="T4" fmla="*/ 0 w 1"/>
                  <a:gd name="T5" fmla="*/ 0 h 6"/>
                  <a:gd name="T6" fmla="*/ 0 60000 65536"/>
                  <a:gd name="T7" fmla="*/ 0 60000 65536"/>
                  <a:gd name="T8" fmla="*/ 0 60000 65536"/>
                  <a:gd name="T9" fmla="*/ 0 w 1"/>
                  <a:gd name="T10" fmla="*/ 0 h 6"/>
                  <a:gd name="T11" fmla="*/ 1 w 1"/>
                  <a:gd name="T12" fmla="*/ 6 h 6"/>
                </a:gdLst>
                <a:ahLst/>
                <a:cxnLst>
                  <a:cxn ang="T6">
                    <a:pos x="T0" y="T1"/>
                  </a:cxn>
                  <a:cxn ang="T7">
                    <a:pos x="T2" y="T3"/>
                  </a:cxn>
                  <a:cxn ang="T8">
                    <a:pos x="T4" y="T5"/>
                  </a:cxn>
                </a:cxnLst>
                <a:rect l="T9" t="T10" r="T11" b="T12"/>
                <a:pathLst>
                  <a:path w="1" h="6">
                    <a:moveTo>
                      <a:pt x="0" y="0"/>
                    </a:moveTo>
                    <a:lnTo>
                      <a:pt x="0" y="6"/>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18" name="Freeform 919"/>
              <p:cNvSpPr>
                <a:spLocks/>
              </p:cNvSpPr>
              <p:nvPr/>
            </p:nvSpPr>
            <p:spPr bwMode="auto">
              <a:xfrm>
                <a:off x="5174" y="1190"/>
                <a:ext cx="1" cy="6"/>
              </a:xfrm>
              <a:custGeom>
                <a:avLst/>
                <a:gdLst>
                  <a:gd name="T0" fmla="*/ 0 w 1"/>
                  <a:gd name="T1" fmla="*/ 0 h 6"/>
                  <a:gd name="T2" fmla="*/ 0 w 1"/>
                  <a:gd name="T3" fmla="*/ 6 h 6"/>
                  <a:gd name="T4" fmla="*/ 0 w 1"/>
                  <a:gd name="T5" fmla="*/ 0 h 6"/>
                  <a:gd name="T6" fmla="*/ 0 60000 65536"/>
                  <a:gd name="T7" fmla="*/ 0 60000 65536"/>
                  <a:gd name="T8" fmla="*/ 0 60000 65536"/>
                  <a:gd name="T9" fmla="*/ 0 w 1"/>
                  <a:gd name="T10" fmla="*/ 0 h 6"/>
                  <a:gd name="T11" fmla="*/ 1 w 1"/>
                  <a:gd name="T12" fmla="*/ 6 h 6"/>
                </a:gdLst>
                <a:ahLst/>
                <a:cxnLst>
                  <a:cxn ang="T6">
                    <a:pos x="T0" y="T1"/>
                  </a:cxn>
                  <a:cxn ang="T7">
                    <a:pos x="T2" y="T3"/>
                  </a:cxn>
                  <a:cxn ang="T8">
                    <a:pos x="T4" y="T5"/>
                  </a:cxn>
                </a:cxnLst>
                <a:rect l="T9" t="T10" r="T11" b="T12"/>
                <a:pathLst>
                  <a:path w="1" h="6">
                    <a:moveTo>
                      <a:pt x="0" y="0"/>
                    </a:moveTo>
                    <a:lnTo>
                      <a:pt x="0" y="6"/>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19" name="Freeform 920"/>
              <p:cNvSpPr>
                <a:spLocks/>
              </p:cNvSpPr>
              <p:nvPr/>
            </p:nvSpPr>
            <p:spPr bwMode="auto">
              <a:xfrm>
                <a:off x="5129" y="1210"/>
                <a:ext cx="7" cy="8"/>
              </a:xfrm>
              <a:custGeom>
                <a:avLst/>
                <a:gdLst>
                  <a:gd name="T0" fmla="*/ 0 w 7"/>
                  <a:gd name="T1" fmla="*/ 0 h 8"/>
                  <a:gd name="T2" fmla="*/ 7 w 7"/>
                  <a:gd name="T3" fmla="*/ 8 h 8"/>
                  <a:gd name="T4" fmla="*/ 0 w 7"/>
                  <a:gd name="T5" fmla="*/ 0 h 8"/>
                  <a:gd name="T6" fmla="*/ 0 60000 65536"/>
                  <a:gd name="T7" fmla="*/ 0 60000 65536"/>
                  <a:gd name="T8" fmla="*/ 0 60000 65536"/>
                  <a:gd name="T9" fmla="*/ 0 w 7"/>
                  <a:gd name="T10" fmla="*/ 0 h 8"/>
                  <a:gd name="T11" fmla="*/ 7 w 7"/>
                  <a:gd name="T12" fmla="*/ 8 h 8"/>
                </a:gdLst>
                <a:ahLst/>
                <a:cxnLst>
                  <a:cxn ang="T6">
                    <a:pos x="T0" y="T1"/>
                  </a:cxn>
                  <a:cxn ang="T7">
                    <a:pos x="T2" y="T3"/>
                  </a:cxn>
                  <a:cxn ang="T8">
                    <a:pos x="T4" y="T5"/>
                  </a:cxn>
                </a:cxnLst>
                <a:rect l="T9" t="T10" r="T11" b="T12"/>
                <a:pathLst>
                  <a:path w="7" h="8">
                    <a:moveTo>
                      <a:pt x="0" y="0"/>
                    </a:moveTo>
                    <a:lnTo>
                      <a:pt x="7" y="8"/>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20" name="Freeform 921"/>
              <p:cNvSpPr>
                <a:spLocks/>
              </p:cNvSpPr>
              <p:nvPr/>
            </p:nvSpPr>
            <p:spPr bwMode="auto">
              <a:xfrm>
                <a:off x="5129" y="1210"/>
                <a:ext cx="7" cy="8"/>
              </a:xfrm>
              <a:custGeom>
                <a:avLst/>
                <a:gdLst>
                  <a:gd name="T0" fmla="*/ 0 w 7"/>
                  <a:gd name="T1" fmla="*/ 0 h 8"/>
                  <a:gd name="T2" fmla="*/ 7 w 7"/>
                  <a:gd name="T3" fmla="*/ 8 h 8"/>
                  <a:gd name="T4" fmla="*/ 0 w 7"/>
                  <a:gd name="T5" fmla="*/ 0 h 8"/>
                  <a:gd name="T6" fmla="*/ 0 60000 65536"/>
                  <a:gd name="T7" fmla="*/ 0 60000 65536"/>
                  <a:gd name="T8" fmla="*/ 0 60000 65536"/>
                  <a:gd name="T9" fmla="*/ 0 w 7"/>
                  <a:gd name="T10" fmla="*/ 0 h 8"/>
                  <a:gd name="T11" fmla="*/ 7 w 7"/>
                  <a:gd name="T12" fmla="*/ 8 h 8"/>
                </a:gdLst>
                <a:ahLst/>
                <a:cxnLst>
                  <a:cxn ang="T6">
                    <a:pos x="T0" y="T1"/>
                  </a:cxn>
                  <a:cxn ang="T7">
                    <a:pos x="T2" y="T3"/>
                  </a:cxn>
                  <a:cxn ang="T8">
                    <a:pos x="T4" y="T5"/>
                  </a:cxn>
                </a:cxnLst>
                <a:rect l="T9" t="T10" r="T11" b="T12"/>
                <a:pathLst>
                  <a:path w="7" h="8">
                    <a:moveTo>
                      <a:pt x="0" y="0"/>
                    </a:moveTo>
                    <a:lnTo>
                      <a:pt x="7" y="8"/>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21" name="Freeform 922"/>
              <p:cNvSpPr>
                <a:spLocks/>
              </p:cNvSpPr>
              <p:nvPr/>
            </p:nvSpPr>
            <p:spPr bwMode="auto">
              <a:xfrm>
                <a:off x="5467" y="1224"/>
                <a:ext cx="7" cy="49"/>
              </a:xfrm>
              <a:custGeom>
                <a:avLst/>
                <a:gdLst>
                  <a:gd name="T0" fmla="*/ 7 w 7"/>
                  <a:gd name="T1" fmla="*/ 0 h 49"/>
                  <a:gd name="T2" fmla="*/ 0 w 7"/>
                  <a:gd name="T3" fmla="*/ 49 h 49"/>
                  <a:gd name="T4" fmla="*/ 0 w 7"/>
                  <a:gd name="T5" fmla="*/ 13 h 49"/>
                  <a:gd name="T6" fmla="*/ 7 w 7"/>
                  <a:gd name="T7" fmla="*/ 0 h 49"/>
                  <a:gd name="T8" fmla="*/ 0 60000 65536"/>
                  <a:gd name="T9" fmla="*/ 0 60000 65536"/>
                  <a:gd name="T10" fmla="*/ 0 60000 65536"/>
                  <a:gd name="T11" fmla="*/ 0 60000 65536"/>
                  <a:gd name="T12" fmla="*/ 0 w 7"/>
                  <a:gd name="T13" fmla="*/ 0 h 49"/>
                  <a:gd name="T14" fmla="*/ 7 w 7"/>
                  <a:gd name="T15" fmla="*/ 49 h 49"/>
                </a:gdLst>
                <a:ahLst/>
                <a:cxnLst>
                  <a:cxn ang="T8">
                    <a:pos x="T0" y="T1"/>
                  </a:cxn>
                  <a:cxn ang="T9">
                    <a:pos x="T2" y="T3"/>
                  </a:cxn>
                  <a:cxn ang="T10">
                    <a:pos x="T4" y="T5"/>
                  </a:cxn>
                  <a:cxn ang="T11">
                    <a:pos x="T6" y="T7"/>
                  </a:cxn>
                </a:cxnLst>
                <a:rect l="T12" t="T13" r="T14" b="T15"/>
                <a:pathLst>
                  <a:path w="7" h="49">
                    <a:moveTo>
                      <a:pt x="7" y="0"/>
                    </a:moveTo>
                    <a:lnTo>
                      <a:pt x="0" y="49"/>
                    </a:lnTo>
                    <a:lnTo>
                      <a:pt x="0" y="13"/>
                    </a:lnTo>
                    <a:lnTo>
                      <a:pt x="7"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22" name="Freeform 923"/>
              <p:cNvSpPr>
                <a:spLocks/>
              </p:cNvSpPr>
              <p:nvPr/>
            </p:nvSpPr>
            <p:spPr bwMode="auto">
              <a:xfrm>
                <a:off x="5467" y="1224"/>
                <a:ext cx="7" cy="49"/>
              </a:xfrm>
              <a:custGeom>
                <a:avLst/>
                <a:gdLst>
                  <a:gd name="T0" fmla="*/ 7 w 7"/>
                  <a:gd name="T1" fmla="*/ 0 h 49"/>
                  <a:gd name="T2" fmla="*/ 0 w 7"/>
                  <a:gd name="T3" fmla="*/ 49 h 49"/>
                  <a:gd name="T4" fmla="*/ 0 w 7"/>
                  <a:gd name="T5" fmla="*/ 13 h 49"/>
                  <a:gd name="T6" fmla="*/ 7 w 7"/>
                  <a:gd name="T7" fmla="*/ 0 h 49"/>
                  <a:gd name="T8" fmla="*/ 0 60000 65536"/>
                  <a:gd name="T9" fmla="*/ 0 60000 65536"/>
                  <a:gd name="T10" fmla="*/ 0 60000 65536"/>
                  <a:gd name="T11" fmla="*/ 0 60000 65536"/>
                  <a:gd name="T12" fmla="*/ 0 w 7"/>
                  <a:gd name="T13" fmla="*/ 0 h 49"/>
                  <a:gd name="T14" fmla="*/ 7 w 7"/>
                  <a:gd name="T15" fmla="*/ 49 h 49"/>
                </a:gdLst>
                <a:ahLst/>
                <a:cxnLst>
                  <a:cxn ang="T8">
                    <a:pos x="T0" y="T1"/>
                  </a:cxn>
                  <a:cxn ang="T9">
                    <a:pos x="T2" y="T3"/>
                  </a:cxn>
                  <a:cxn ang="T10">
                    <a:pos x="T4" y="T5"/>
                  </a:cxn>
                  <a:cxn ang="T11">
                    <a:pos x="T6" y="T7"/>
                  </a:cxn>
                </a:cxnLst>
                <a:rect l="T12" t="T13" r="T14" b="T15"/>
                <a:pathLst>
                  <a:path w="7" h="49">
                    <a:moveTo>
                      <a:pt x="7" y="0"/>
                    </a:moveTo>
                    <a:lnTo>
                      <a:pt x="0" y="49"/>
                    </a:lnTo>
                    <a:lnTo>
                      <a:pt x="0" y="13"/>
                    </a:lnTo>
                    <a:lnTo>
                      <a:pt x="7"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23" name="Freeform 924"/>
              <p:cNvSpPr>
                <a:spLocks/>
              </p:cNvSpPr>
              <p:nvPr/>
            </p:nvSpPr>
            <p:spPr bwMode="auto">
              <a:xfrm>
                <a:off x="5349" y="1251"/>
                <a:ext cx="1" cy="14"/>
              </a:xfrm>
              <a:custGeom>
                <a:avLst/>
                <a:gdLst>
                  <a:gd name="T0" fmla="*/ 0 w 1"/>
                  <a:gd name="T1" fmla="*/ 0 h 14"/>
                  <a:gd name="T2" fmla="*/ 0 w 1"/>
                  <a:gd name="T3" fmla="*/ 14 h 14"/>
                  <a:gd name="T4" fmla="*/ 0 w 1"/>
                  <a:gd name="T5" fmla="*/ 0 h 14"/>
                  <a:gd name="T6" fmla="*/ 0 60000 65536"/>
                  <a:gd name="T7" fmla="*/ 0 60000 65536"/>
                  <a:gd name="T8" fmla="*/ 0 60000 65536"/>
                  <a:gd name="T9" fmla="*/ 0 w 1"/>
                  <a:gd name="T10" fmla="*/ 0 h 14"/>
                  <a:gd name="T11" fmla="*/ 1 w 1"/>
                  <a:gd name="T12" fmla="*/ 14 h 14"/>
                </a:gdLst>
                <a:ahLst/>
                <a:cxnLst>
                  <a:cxn ang="T6">
                    <a:pos x="T0" y="T1"/>
                  </a:cxn>
                  <a:cxn ang="T7">
                    <a:pos x="T2" y="T3"/>
                  </a:cxn>
                  <a:cxn ang="T8">
                    <a:pos x="T4" y="T5"/>
                  </a:cxn>
                </a:cxnLst>
                <a:rect l="T9" t="T10" r="T11" b="T12"/>
                <a:pathLst>
                  <a:path w="1" h="14">
                    <a:moveTo>
                      <a:pt x="0" y="0"/>
                    </a:moveTo>
                    <a:lnTo>
                      <a:pt x="0" y="14"/>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24" name="Freeform 925"/>
              <p:cNvSpPr>
                <a:spLocks/>
              </p:cNvSpPr>
              <p:nvPr/>
            </p:nvSpPr>
            <p:spPr bwMode="auto">
              <a:xfrm>
                <a:off x="5349" y="1251"/>
                <a:ext cx="1" cy="14"/>
              </a:xfrm>
              <a:custGeom>
                <a:avLst/>
                <a:gdLst>
                  <a:gd name="T0" fmla="*/ 0 w 1"/>
                  <a:gd name="T1" fmla="*/ 0 h 14"/>
                  <a:gd name="T2" fmla="*/ 0 w 1"/>
                  <a:gd name="T3" fmla="*/ 14 h 14"/>
                  <a:gd name="T4" fmla="*/ 0 w 1"/>
                  <a:gd name="T5" fmla="*/ 0 h 14"/>
                  <a:gd name="T6" fmla="*/ 0 60000 65536"/>
                  <a:gd name="T7" fmla="*/ 0 60000 65536"/>
                  <a:gd name="T8" fmla="*/ 0 60000 65536"/>
                  <a:gd name="T9" fmla="*/ 0 w 1"/>
                  <a:gd name="T10" fmla="*/ 0 h 14"/>
                  <a:gd name="T11" fmla="*/ 1 w 1"/>
                  <a:gd name="T12" fmla="*/ 14 h 14"/>
                </a:gdLst>
                <a:ahLst/>
                <a:cxnLst>
                  <a:cxn ang="T6">
                    <a:pos x="T0" y="T1"/>
                  </a:cxn>
                  <a:cxn ang="T7">
                    <a:pos x="T2" y="T3"/>
                  </a:cxn>
                  <a:cxn ang="T8">
                    <a:pos x="T4" y="T5"/>
                  </a:cxn>
                </a:cxnLst>
                <a:rect l="T9" t="T10" r="T11" b="T12"/>
                <a:pathLst>
                  <a:path w="1" h="14">
                    <a:moveTo>
                      <a:pt x="0" y="0"/>
                    </a:moveTo>
                    <a:lnTo>
                      <a:pt x="0" y="14"/>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25" name="Freeform 926"/>
              <p:cNvSpPr>
                <a:spLocks/>
              </p:cNvSpPr>
              <p:nvPr/>
            </p:nvSpPr>
            <p:spPr bwMode="auto">
              <a:xfrm>
                <a:off x="5537" y="1278"/>
                <a:ext cx="18" cy="49"/>
              </a:xfrm>
              <a:custGeom>
                <a:avLst/>
                <a:gdLst>
                  <a:gd name="T0" fmla="*/ 0 w 18"/>
                  <a:gd name="T1" fmla="*/ 0 h 49"/>
                  <a:gd name="T2" fmla="*/ 12 w 18"/>
                  <a:gd name="T3" fmla="*/ 36 h 49"/>
                  <a:gd name="T4" fmla="*/ 18 w 18"/>
                  <a:gd name="T5" fmla="*/ 49 h 49"/>
                  <a:gd name="T6" fmla="*/ 5 w 18"/>
                  <a:gd name="T7" fmla="*/ 36 h 49"/>
                  <a:gd name="T8" fmla="*/ 0 w 18"/>
                  <a:gd name="T9" fmla="*/ 0 h 49"/>
                  <a:gd name="T10" fmla="*/ 0 60000 65536"/>
                  <a:gd name="T11" fmla="*/ 0 60000 65536"/>
                  <a:gd name="T12" fmla="*/ 0 60000 65536"/>
                  <a:gd name="T13" fmla="*/ 0 60000 65536"/>
                  <a:gd name="T14" fmla="*/ 0 60000 65536"/>
                  <a:gd name="T15" fmla="*/ 0 w 18"/>
                  <a:gd name="T16" fmla="*/ 0 h 49"/>
                  <a:gd name="T17" fmla="*/ 18 w 18"/>
                  <a:gd name="T18" fmla="*/ 49 h 49"/>
                </a:gdLst>
                <a:ahLst/>
                <a:cxnLst>
                  <a:cxn ang="T10">
                    <a:pos x="T0" y="T1"/>
                  </a:cxn>
                  <a:cxn ang="T11">
                    <a:pos x="T2" y="T3"/>
                  </a:cxn>
                  <a:cxn ang="T12">
                    <a:pos x="T4" y="T5"/>
                  </a:cxn>
                  <a:cxn ang="T13">
                    <a:pos x="T6" y="T7"/>
                  </a:cxn>
                  <a:cxn ang="T14">
                    <a:pos x="T8" y="T9"/>
                  </a:cxn>
                </a:cxnLst>
                <a:rect l="T15" t="T16" r="T17" b="T18"/>
                <a:pathLst>
                  <a:path w="18" h="49">
                    <a:moveTo>
                      <a:pt x="0" y="0"/>
                    </a:moveTo>
                    <a:lnTo>
                      <a:pt x="12" y="36"/>
                    </a:lnTo>
                    <a:lnTo>
                      <a:pt x="18" y="49"/>
                    </a:lnTo>
                    <a:lnTo>
                      <a:pt x="5" y="36"/>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26" name="Freeform 927"/>
              <p:cNvSpPr>
                <a:spLocks/>
              </p:cNvSpPr>
              <p:nvPr/>
            </p:nvSpPr>
            <p:spPr bwMode="auto">
              <a:xfrm>
                <a:off x="5537" y="1278"/>
                <a:ext cx="18" cy="49"/>
              </a:xfrm>
              <a:custGeom>
                <a:avLst/>
                <a:gdLst>
                  <a:gd name="T0" fmla="*/ 0 w 18"/>
                  <a:gd name="T1" fmla="*/ 0 h 49"/>
                  <a:gd name="T2" fmla="*/ 12 w 18"/>
                  <a:gd name="T3" fmla="*/ 36 h 49"/>
                  <a:gd name="T4" fmla="*/ 18 w 18"/>
                  <a:gd name="T5" fmla="*/ 49 h 49"/>
                  <a:gd name="T6" fmla="*/ 5 w 18"/>
                  <a:gd name="T7" fmla="*/ 36 h 49"/>
                  <a:gd name="T8" fmla="*/ 0 w 18"/>
                  <a:gd name="T9" fmla="*/ 0 h 49"/>
                  <a:gd name="T10" fmla="*/ 0 60000 65536"/>
                  <a:gd name="T11" fmla="*/ 0 60000 65536"/>
                  <a:gd name="T12" fmla="*/ 0 60000 65536"/>
                  <a:gd name="T13" fmla="*/ 0 60000 65536"/>
                  <a:gd name="T14" fmla="*/ 0 60000 65536"/>
                  <a:gd name="T15" fmla="*/ 0 w 18"/>
                  <a:gd name="T16" fmla="*/ 0 h 49"/>
                  <a:gd name="T17" fmla="*/ 18 w 18"/>
                  <a:gd name="T18" fmla="*/ 49 h 49"/>
                </a:gdLst>
                <a:ahLst/>
                <a:cxnLst>
                  <a:cxn ang="T10">
                    <a:pos x="T0" y="T1"/>
                  </a:cxn>
                  <a:cxn ang="T11">
                    <a:pos x="T2" y="T3"/>
                  </a:cxn>
                  <a:cxn ang="T12">
                    <a:pos x="T4" y="T5"/>
                  </a:cxn>
                  <a:cxn ang="T13">
                    <a:pos x="T6" y="T7"/>
                  </a:cxn>
                  <a:cxn ang="T14">
                    <a:pos x="T8" y="T9"/>
                  </a:cxn>
                </a:cxnLst>
                <a:rect l="T15" t="T16" r="T17" b="T18"/>
                <a:pathLst>
                  <a:path w="18" h="49">
                    <a:moveTo>
                      <a:pt x="0" y="0"/>
                    </a:moveTo>
                    <a:lnTo>
                      <a:pt x="12" y="36"/>
                    </a:lnTo>
                    <a:lnTo>
                      <a:pt x="18" y="49"/>
                    </a:lnTo>
                    <a:lnTo>
                      <a:pt x="5" y="36"/>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27" name="Freeform 928"/>
              <p:cNvSpPr>
                <a:spLocks/>
              </p:cNvSpPr>
              <p:nvPr/>
            </p:nvSpPr>
            <p:spPr bwMode="auto">
              <a:xfrm>
                <a:off x="5349" y="1278"/>
                <a:ext cx="1" cy="8"/>
              </a:xfrm>
              <a:custGeom>
                <a:avLst/>
                <a:gdLst>
                  <a:gd name="T0" fmla="*/ 0 w 1"/>
                  <a:gd name="T1" fmla="*/ 0 h 8"/>
                  <a:gd name="T2" fmla="*/ 0 w 1"/>
                  <a:gd name="T3" fmla="*/ 8 h 8"/>
                  <a:gd name="T4" fmla="*/ 0 w 1"/>
                  <a:gd name="T5" fmla="*/ 0 h 8"/>
                  <a:gd name="T6" fmla="*/ 0 60000 65536"/>
                  <a:gd name="T7" fmla="*/ 0 60000 65536"/>
                  <a:gd name="T8" fmla="*/ 0 60000 65536"/>
                  <a:gd name="T9" fmla="*/ 0 w 1"/>
                  <a:gd name="T10" fmla="*/ 0 h 8"/>
                  <a:gd name="T11" fmla="*/ 1 w 1"/>
                  <a:gd name="T12" fmla="*/ 8 h 8"/>
                </a:gdLst>
                <a:ahLst/>
                <a:cxnLst>
                  <a:cxn ang="T6">
                    <a:pos x="T0" y="T1"/>
                  </a:cxn>
                  <a:cxn ang="T7">
                    <a:pos x="T2" y="T3"/>
                  </a:cxn>
                  <a:cxn ang="T8">
                    <a:pos x="T4" y="T5"/>
                  </a:cxn>
                </a:cxnLst>
                <a:rect l="T9" t="T10" r="T11" b="T12"/>
                <a:pathLst>
                  <a:path w="1" h="8">
                    <a:moveTo>
                      <a:pt x="0" y="0"/>
                    </a:moveTo>
                    <a:lnTo>
                      <a:pt x="0" y="8"/>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28" name="Freeform 929"/>
              <p:cNvSpPr>
                <a:spLocks/>
              </p:cNvSpPr>
              <p:nvPr/>
            </p:nvSpPr>
            <p:spPr bwMode="auto">
              <a:xfrm>
                <a:off x="5349" y="1278"/>
                <a:ext cx="1" cy="8"/>
              </a:xfrm>
              <a:custGeom>
                <a:avLst/>
                <a:gdLst>
                  <a:gd name="T0" fmla="*/ 0 w 1"/>
                  <a:gd name="T1" fmla="*/ 0 h 8"/>
                  <a:gd name="T2" fmla="*/ 0 w 1"/>
                  <a:gd name="T3" fmla="*/ 8 h 8"/>
                  <a:gd name="T4" fmla="*/ 0 w 1"/>
                  <a:gd name="T5" fmla="*/ 0 h 8"/>
                  <a:gd name="T6" fmla="*/ 0 60000 65536"/>
                  <a:gd name="T7" fmla="*/ 0 60000 65536"/>
                  <a:gd name="T8" fmla="*/ 0 60000 65536"/>
                  <a:gd name="T9" fmla="*/ 0 w 1"/>
                  <a:gd name="T10" fmla="*/ 0 h 8"/>
                  <a:gd name="T11" fmla="*/ 1 w 1"/>
                  <a:gd name="T12" fmla="*/ 8 h 8"/>
                </a:gdLst>
                <a:ahLst/>
                <a:cxnLst>
                  <a:cxn ang="T6">
                    <a:pos x="T0" y="T1"/>
                  </a:cxn>
                  <a:cxn ang="T7">
                    <a:pos x="T2" y="T3"/>
                  </a:cxn>
                  <a:cxn ang="T8">
                    <a:pos x="T4" y="T5"/>
                  </a:cxn>
                </a:cxnLst>
                <a:rect l="T9" t="T10" r="T11" b="T12"/>
                <a:pathLst>
                  <a:path w="1" h="8">
                    <a:moveTo>
                      <a:pt x="0" y="0"/>
                    </a:moveTo>
                    <a:lnTo>
                      <a:pt x="0" y="8"/>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29" name="Freeform 930"/>
              <p:cNvSpPr>
                <a:spLocks/>
              </p:cNvSpPr>
              <p:nvPr/>
            </p:nvSpPr>
            <p:spPr bwMode="auto">
              <a:xfrm>
                <a:off x="5262" y="1286"/>
                <a:ext cx="1" cy="6"/>
              </a:xfrm>
              <a:custGeom>
                <a:avLst/>
                <a:gdLst>
                  <a:gd name="T0" fmla="*/ 0 w 1"/>
                  <a:gd name="T1" fmla="*/ 0 h 6"/>
                  <a:gd name="T2" fmla="*/ 0 w 1"/>
                  <a:gd name="T3" fmla="*/ 6 h 6"/>
                  <a:gd name="T4" fmla="*/ 0 w 1"/>
                  <a:gd name="T5" fmla="*/ 0 h 6"/>
                  <a:gd name="T6" fmla="*/ 0 60000 65536"/>
                  <a:gd name="T7" fmla="*/ 0 60000 65536"/>
                  <a:gd name="T8" fmla="*/ 0 60000 65536"/>
                  <a:gd name="T9" fmla="*/ 0 w 1"/>
                  <a:gd name="T10" fmla="*/ 0 h 6"/>
                  <a:gd name="T11" fmla="*/ 1 w 1"/>
                  <a:gd name="T12" fmla="*/ 6 h 6"/>
                </a:gdLst>
                <a:ahLst/>
                <a:cxnLst>
                  <a:cxn ang="T6">
                    <a:pos x="T0" y="T1"/>
                  </a:cxn>
                  <a:cxn ang="T7">
                    <a:pos x="T2" y="T3"/>
                  </a:cxn>
                  <a:cxn ang="T8">
                    <a:pos x="T4" y="T5"/>
                  </a:cxn>
                </a:cxnLst>
                <a:rect l="T9" t="T10" r="T11" b="T12"/>
                <a:pathLst>
                  <a:path w="1" h="6">
                    <a:moveTo>
                      <a:pt x="0" y="0"/>
                    </a:moveTo>
                    <a:lnTo>
                      <a:pt x="0" y="6"/>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30" name="Freeform 931"/>
              <p:cNvSpPr>
                <a:spLocks/>
              </p:cNvSpPr>
              <p:nvPr/>
            </p:nvSpPr>
            <p:spPr bwMode="auto">
              <a:xfrm>
                <a:off x="5262" y="1286"/>
                <a:ext cx="1" cy="6"/>
              </a:xfrm>
              <a:custGeom>
                <a:avLst/>
                <a:gdLst>
                  <a:gd name="T0" fmla="*/ 0 w 1"/>
                  <a:gd name="T1" fmla="*/ 0 h 6"/>
                  <a:gd name="T2" fmla="*/ 0 w 1"/>
                  <a:gd name="T3" fmla="*/ 6 h 6"/>
                  <a:gd name="T4" fmla="*/ 0 w 1"/>
                  <a:gd name="T5" fmla="*/ 0 h 6"/>
                  <a:gd name="T6" fmla="*/ 0 60000 65536"/>
                  <a:gd name="T7" fmla="*/ 0 60000 65536"/>
                  <a:gd name="T8" fmla="*/ 0 60000 65536"/>
                  <a:gd name="T9" fmla="*/ 0 w 1"/>
                  <a:gd name="T10" fmla="*/ 0 h 6"/>
                  <a:gd name="T11" fmla="*/ 1 w 1"/>
                  <a:gd name="T12" fmla="*/ 6 h 6"/>
                </a:gdLst>
                <a:ahLst/>
                <a:cxnLst>
                  <a:cxn ang="T6">
                    <a:pos x="T0" y="T1"/>
                  </a:cxn>
                  <a:cxn ang="T7">
                    <a:pos x="T2" y="T3"/>
                  </a:cxn>
                  <a:cxn ang="T8">
                    <a:pos x="T4" y="T5"/>
                  </a:cxn>
                </a:cxnLst>
                <a:rect l="T9" t="T10" r="T11" b="T12"/>
                <a:pathLst>
                  <a:path w="1" h="6">
                    <a:moveTo>
                      <a:pt x="0" y="0"/>
                    </a:moveTo>
                    <a:lnTo>
                      <a:pt x="0" y="6"/>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31" name="Freeform 932"/>
              <p:cNvSpPr>
                <a:spLocks/>
              </p:cNvSpPr>
              <p:nvPr/>
            </p:nvSpPr>
            <p:spPr bwMode="auto">
              <a:xfrm>
                <a:off x="5499" y="1286"/>
                <a:ext cx="6" cy="33"/>
              </a:xfrm>
              <a:custGeom>
                <a:avLst/>
                <a:gdLst>
                  <a:gd name="T0" fmla="*/ 6 w 6"/>
                  <a:gd name="T1" fmla="*/ 0 h 33"/>
                  <a:gd name="T2" fmla="*/ 0 w 6"/>
                  <a:gd name="T3" fmla="*/ 14 h 33"/>
                  <a:gd name="T4" fmla="*/ 0 w 6"/>
                  <a:gd name="T5" fmla="*/ 33 h 33"/>
                  <a:gd name="T6" fmla="*/ 0 w 6"/>
                  <a:gd name="T7" fmla="*/ 6 h 33"/>
                  <a:gd name="T8" fmla="*/ 6 w 6"/>
                  <a:gd name="T9" fmla="*/ 0 h 33"/>
                  <a:gd name="T10" fmla="*/ 0 60000 65536"/>
                  <a:gd name="T11" fmla="*/ 0 60000 65536"/>
                  <a:gd name="T12" fmla="*/ 0 60000 65536"/>
                  <a:gd name="T13" fmla="*/ 0 60000 65536"/>
                  <a:gd name="T14" fmla="*/ 0 60000 65536"/>
                  <a:gd name="T15" fmla="*/ 0 w 6"/>
                  <a:gd name="T16" fmla="*/ 0 h 33"/>
                  <a:gd name="T17" fmla="*/ 6 w 6"/>
                  <a:gd name="T18" fmla="*/ 33 h 33"/>
                </a:gdLst>
                <a:ahLst/>
                <a:cxnLst>
                  <a:cxn ang="T10">
                    <a:pos x="T0" y="T1"/>
                  </a:cxn>
                  <a:cxn ang="T11">
                    <a:pos x="T2" y="T3"/>
                  </a:cxn>
                  <a:cxn ang="T12">
                    <a:pos x="T4" y="T5"/>
                  </a:cxn>
                  <a:cxn ang="T13">
                    <a:pos x="T6" y="T7"/>
                  </a:cxn>
                  <a:cxn ang="T14">
                    <a:pos x="T8" y="T9"/>
                  </a:cxn>
                </a:cxnLst>
                <a:rect l="T15" t="T16" r="T17" b="T18"/>
                <a:pathLst>
                  <a:path w="6" h="33">
                    <a:moveTo>
                      <a:pt x="6" y="0"/>
                    </a:moveTo>
                    <a:lnTo>
                      <a:pt x="0" y="14"/>
                    </a:lnTo>
                    <a:lnTo>
                      <a:pt x="0" y="33"/>
                    </a:lnTo>
                    <a:lnTo>
                      <a:pt x="0" y="6"/>
                    </a:lnTo>
                    <a:lnTo>
                      <a:pt x="6"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32" name="Freeform 933"/>
              <p:cNvSpPr>
                <a:spLocks/>
              </p:cNvSpPr>
              <p:nvPr/>
            </p:nvSpPr>
            <p:spPr bwMode="auto">
              <a:xfrm>
                <a:off x="5499" y="1286"/>
                <a:ext cx="6" cy="33"/>
              </a:xfrm>
              <a:custGeom>
                <a:avLst/>
                <a:gdLst>
                  <a:gd name="T0" fmla="*/ 6 w 6"/>
                  <a:gd name="T1" fmla="*/ 0 h 33"/>
                  <a:gd name="T2" fmla="*/ 0 w 6"/>
                  <a:gd name="T3" fmla="*/ 14 h 33"/>
                  <a:gd name="T4" fmla="*/ 0 w 6"/>
                  <a:gd name="T5" fmla="*/ 33 h 33"/>
                  <a:gd name="T6" fmla="*/ 0 w 6"/>
                  <a:gd name="T7" fmla="*/ 6 h 33"/>
                  <a:gd name="T8" fmla="*/ 6 w 6"/>
                  <a:gd name="T9" fmla="*/ 0 h 33"/>
                  <a:gd name="T10" fmla="*/ 0 60000 65536"/>
                  <a:gd name="T11" fmla="*/ 0 60000 65536"/>
                  <a:gd name="T12" fmla="*/ 0 60000 65536"/>
                  <a:gd name="T13" fmla="*/ 0 60000 65536"/>
                  <a:gd name="T14" fmla="*/ 0 60000 65536"/>
                  <a:gd name="T15" fmla="*/ 0 w 6"/>
                  <a:gd name="T16" fmla="*/ 0 h 33"/>
                  <a:gd name="T17" fmla="*/ 6 w 6"/>
                  <a:gd name="T18" fmla="*/ 33 h 33"/>
                </a:gdLst>
                <a:ahLst/>
                <a:cxnLst>
                  <a:cxn ang="T10">
                    <a:pos x="T0" y="T1"/>
                  </a:cxn>
                  <a:cxn ang="T11">
                    <a:pos x="T2" y="T3"/>
                  </a:cxn>
                  <a:cxn ang="T12">
                    <a:pos x="T4" y="T5"/>
                  </a:cxn>
                  <a:cxn ang="T13">
                    <a:pos x="T6" y="T7"/>
                  </a:cxn>
                  <a:cxn ang="T14">
                    <a:pos x="T8" y="T9"/>
                  </a:cxn>
                </a:cxnLst>
                <a:rect l="T15" t="T16" r="T17" b="T18"/>
                <a:pathLst>
                  <a:path w="6" h="33">
                    <a:moveTo>
                      <a:pt x="6" y="0"/>
                    </a:moveTo>
                    <a:lnTo>
                      <a:pt x="0" y="14"/>
                    </a:lnTo>
                    <a:lnTo>
                      <a:pt x="0" y="33"/>
                    </a:lnTo>
                    <a:lnTo>
                      <a:pt x="0" y="6"/>
                    </a:lnTo>
                    <a:lnTo>
                      <a:pt x="6"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33" name="Freeform 934"/>
              <p:cNvSpPr>
                <a:spLocks/>
              </p:cNvSpPr>
              <p:nvPr/>
            </p:nvSpPr>
            <p:spPr bwMode="auto">
              <a:xfrm>
                <a:off x="5467" y="1300"/>
                <a:ext cx="1" cy="14"/>
              </a:xfrm>
              <a:custGeom>
                <a:avLst/>
                <a:gdLst>
                  <a:gd name="T0" fmla="*/ 0 w 1"/>
                  <a:gd name="T1" fmla="*/ 0 h 14"/>
                  <a:gd name="T2" fmla="*/ 0 w 1"/>
                  <a:gd name="T3" fmla="*/ 14 h 14"/>
                  <a:gd name="T4" fmla="*/ 0 w 1"/>
                  <a:gd name="T5" fmla="*/ 0 h 14"/>
                  <a:gd name="T6" fmla="*/ 0 60000 65536"/>
                  <a:gd name="T7" fmla="*/ 0 60000 65536"/>
                  <a:gd name="T8" fmla="*/ 0 60000 65536"/>
                  <a:gd name="T9" fmla="*/ 0 w 1"/>
                  <a:gd name="T10" fmla="*/ 0 h 14"/>
                  <a:gd name="T11" fmla="*/ 1 w 1"/>
                  <a:gd name="T12" fmla="*/ 14 h 14"/>
                </a:gdLst>
                <a:ahLst/>
                <a:cxnLst>
                  <a:cxn ang="T6">
                    <a:pos x="T0" y="T1"/>
                  </a:cxn>
                  <a:cxn ang="T7">
                    <a:pos x="T2" y="T3"/>
                  </a:cxn>
                  <a:cxn ang="T8">
                    <a:pos x="T4" y="T5"/>
                  </a:cxn>
                </a:cxnLst>
                <a:rect l="T9" t="T10" r="T11" b="T12"/>
                <a:pathLst>
                  <a:path w="1" h="14">
                    <a:moveTo>
                      <a:pt x="0" y="0"/>
                    </a:moveTo>
                    <a:lnTo>
                      <a:pt x="0" y="14"/>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34" name="Freeform 935"/>
              <p:cNvSpPr>
                <a:spLocks/>
              </p:cNvSpPr>
              <p:nvPr/>
            </p:nvSpPr>
            <p:spPr bwMode="auto">
              <a:xfrm>
                <a:off x="5467" y="1300"/>
                <a:ext cx="1" cy="14"/>
              </a:xfrm>
              <a:custGeom>
                <a:avLst/>
                <a:gdLst>
                  <a:gd name="T0" fmla="*/ 0 w 1"/>
                  <a:gd name="T1" fmla="*/ 0 h 14"/>
                  <a:gd name="T2" fmla="*/ 0 w 1"/>
                  <a:gd name="T3" fmla="*/ 14 h 14"/>
                  <a:gd name="T4" fmla="*/ 0 w 1"/>
                  <a:gd name="T5" fmla="*/ 0 h 14"/>
                  <a:gd name="T6" fmla="*/ 0 60000 65536"/>
                  <a:gd name="T7" fmla="*/ 0 60000 65536"/>
                  <a:gd name="T8" fmla="*/ 0 60000 65536"/>
                  <a:gd name="T9" fmla="*/ 0 w 1"/>
                  <a:gd name="T10" fmla="*/ 0 h 14"/>
                  <a:gd name="T11" fmla="*/ 1 w 1"/>
                  <a:gd name="T12" fmla="*/ 14 h 14"/>
                </a:gdLst>
                <a:ahLst/>
                <a:cxnLst>
                  <a:cxn ang="T6">
                    <a:pos x="T0" y="T1"/>
                  </a:cxn>
                  <a:cxn ang="T7">
                    <a:pos x="T2" y="T3"/>
                  </a:cxn>
                  <a:cxn ang="T8">
                    <a:pos x="T4" y="T5"/>
                  </a:cxn>
                </a:cxnLst>
                <a:rect l="T9" t="T10" r="T11" b="T12"/>
                <a:pathLst>
                  <a:path w="1" h="14">
                    <a:moveTo>
                      <a:pt x="0" y="0"/>
                    </a:moveTo>
                    <a:lnTo>
                      <a:pt x="0" y="14"/>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35" name="Freeform 936"/>
              <p:cNvSpPr>
                <a:spLocks/>
              </p:cNvSpPr>
              <p:nvPr/>
            </p:nvSpPr>
            <p:spPr bwMode="auto">
              <a:xfrm>
                <a:off x="5580" y="1300"/>
                <a:ext cx="7" cy="14"/>
              </a:xfrm>
              <a:custGeom>
                <a:avLst/>
                <a:gdLst>
                  <a:gd name="T0" fmla="*/ 7 w 7"/>
                  <a:gd name="T1" fmla="*/ 0 h 14"/>
                  <a:gd name="T2" fmla="*/ 7 w 7"/>
                  <a:gd name="T3" fmla="*/ 6 h 14"/>
                  <a:gd name="T4" fmla="*/ 0 w 7"/>
                  <a:gd name="T5" fmla="*/ 14 h 14"/>
                  <a:gd name="T6" fmla="*/ 7 w 7"/>
                  <a:gd name="T7" fmla="*/ 0 h 14"/>
                  <a:gd name="T8" fmla="*/ 0 60000 65536"/>
                  <a:gd name="T9" fmla="*/ 0 60000 65536"/>
                  <a:gd name="T10" fmla="*/ 0 60000 65536"/>
                  <a:gd name="T11" fmla="*/ 0 60000 65536"/>
                  <a:gd name="T12" fmla="*/ 0 w 7"/>
                  <a:gd name="T13" fmla="*/ 0 h 14"/>
                  <a:gd name="T14" fmla="*/ 7 w 7"/>
                  <a:gd name="T15" fmla="*/ 14 h 14"/>
                </a:gdLst>
                <a:ahLst/>
                <a:cxnLst>
                  <a:cxn ang="T8">
                    <a:pos x="T0" y="T1"/>
                  </a:cxn>
                  <a:cxn ang="T9">
                    <a:pos x="T2" y="T3"/>
                  </a:cxn>
                  <a:cxn ang="T10">
                    <a:pos x="T4" y="T5"/>
                  </a:cxn>
                  <a:cxn ang="T11">
                    <a:pos x="T6" y="T7"/>
                  </a:cxn>
                </a:cxnLst>
                <a:rect l="T12" t="T13" r="T14" b="T15"/>
                <a:pathLst>
                  <a:path w="7" h="14">
                    <a:moveTo>
                      <a:pt x="7" y="0"/>
                    </a:moveTo>
                    <a:lnTo>
                      <a:pt x="7" y="6"/>
                    </a:lnTo>
                    <a:lnTo>
                      <a:pt x="0" y="14"/>
                    </a:lnTo>
                    <a:lnTo>
                      <a:pt x="7"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36" name="Freeform 937"/>
              <p:cNvSpPr>
                <a:spLocks/>
              </p:cNvSpPr>
              <p:nvPr/>
            </p:nvSpPr>
            <p:spPr bwMode="auto">
              <a:xfrm>
                <a:off x="5580" y="1300"/>
                <a:ext cx="7" cy="14"/>
              </a:xfrm>
              <a:custGeom>
                <a:avLst/>
                <a:gdLst>
                  <a:gd name="T0" fmla="*/ 7 w 7"/>
                  <a:gd name="T1" fmla="*/ 0 h 14"/>
                  <a:gd name="T2" fmla="*/ 7 w 7"/>
                  <a:gd name="T3" fmla="*/ 6 h 14"/>
                  <a:gd name="T4" fmla="*/ 0 w 7"/>
                  <a:gd name="T5" fmla="*/ 14 h 14"/>
                  <a:gd name="T6" fmla="*/ 7 w 7"/>
                  <a:gd name="T7" fmla="*/ 0 h 14"/>
                  <a:gd name="T8" fmla="*/ 0 60000 65536"/>
                  <a:gd name="T9" fmla="*/ 0 60000 65536"/>
                  <a:gd name="T10" fmla="*/ 0 60000 65536"/>
                  <a:gd name="T11" fmla="*/ 0 60000 65536"/>
                  <a:gd name="T12" fmla="*/ 0 w 7"/>
                  <a:gd name="T13" fmla="*/ 0 h 14"/>
                  <a:gd name="T14" fmla="*/ 7 w 7"/>
                  <a:gd name="T15" fmla="*/ 14 h 14"/>
                </a:gdLst>
                <a:ahLst/>
                <a:cxnLst>
                  <a:cxn ang="T8">
                    <a:pos x="T0" y="T1"/>
                  </a:cxn>
                  <a:cxn ang="T9">
                    <a:pos x="T2" y="T3"/>
                  </a:cxn>
                  <a:cxn ang="T10">
                    <a:pos x="T4" y="T5"/>
                  </a:cxn>
                  <a:cxn ang="T11">
                    <a:pos x="T6" y="T7"/>
                  </a:cxn>
                </a:cxnLst>
                <a:rect l="T12" t="T13" r="T14" b="T15"/>
                <a:pathLst>
                  <a:path w="7" h="14">
                    <a:moveTo>
                      <a:pt x="7" y="0"/>
                    </a:moveTo>
                    <a:lnTo>
                      <a:pt x="7" y="6"/>
                    </a:lnTo>
                    <a:lnTo>
                      <a:pt x="0" y="14"/>
                    </a:lnTo>
                    <a:lnTo>
                      <a:pt x="7"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37" name="Freeform 938"/>
              <p:cNvSpPr>
                <a:spLocks/>
              </p:cNvSpPr>
              <p:nvPr/>
            </p:nvSpPr>
            <p:spPr bwMode="auto">
              <a:xfrm>
                <a:off x="5104" y="1306"/>
                <a:ext cx="1" cy="8"/>
              </a:xfrm>
              <a:custGeom>
                <a:avLst/>
                <a:gdLst>
                  <a:gd name="T0" fmla="*/ 0 w 1"/>
                  <a:gd name="T1" fmla="*/ 0 h 8"/>
                  <a:gd name="T2" fmla="*/ 0 w 1"/>
                  <a:gd name="T3" fmla="*/ 8 h 8"/>
                  <a:gd name="T4" fmla="*/ 0 w 1"/>
                  <a:gd name="T5" fmla="*/ 0 h 8"/>
                  <a:gd name="T6" fmla="*/ 0 60000 65536"/>
                  <a:gd name="T7" fmla="*/ 0 60000 65536"/>
                  <a:gd name="T8" fmla="*/ 0 60000 65536"/>
                  <a:gd name="T9" fmla="*/ 0 w 1"/>
                  <a:gd name="T10" fmla="*/ 0 h 8"/>
                  <a:gd name="T11" fmla="*/ 1 w 1"/>
                  <a:gd name="T12" fmla="*/ 8 h 8"/>
                </a:gdLst>
                <a:ahLst/>
                <a:cxnLst>
                  <a:cxn ang="T6">
                    <a:pos x="T0" y="T1"/>
                  </a:cxn>
                  <a:cxn ang="T7">
                    <a:pos x="T2" y="T3"/>
                  </a:cxn>
                  <a:cxn ang="T8">
                    <a:pos x="T4" y="T5"/>
                  </a:cxn>
                </a:cxnLst>
                <a:rect l="T9" t="T10" r="T11" b="T12"/>
                <a:pathLst>
                  <a:path w="1" h="8">
                    <a:moveTo>
                      <a:pt x="0" y="0"/>
                    </a:moveTo>
                    <a:lnTo>
                      <a:pt x="0" y="8"/>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38" name="Freeform 939"/>
              <p:cNvSpPr>
                <a:spLocks/>
              </p:cNvSpPr>
              <p:nvPr/>
            </p:nvSpPr>
            <p:spPr bwMode="auto">
              <a:xfrm>
                <a:off x="5104" y="1306"/>
                <a:ext cx="1" cy="8"/>
              </a:xfrm>
              <a:custGeom>
                <a:avLst/>
                <a:gdLst>
                  <a:gd name="T0" fmla="*/ 0 w 1"/>
                  <a:gd name="T1" fmla="*/ 0 h 8"/>
                  <a:gd name="T2" fmla="*/ 0 w 1"/>
                  <a:gd name="T3" fmla="*/ 8 h 8"/>
                  <a:gd name="T4" fmla="*/ 0 w 1"/>
                  <a:gd name="T5" fmla="*/ 0 h 8"/>
                  <a:gd name="T6" fmla="*/ 0 60000 65536"/>
                  <a:gd name="T7" fmla="*/ 0 60000 65536"/>
                  <a:gd name="T8" fmla="*/ 0 60000 65536"/>
                  <a:gd name="T9" fmla="*/ 0 w 1"/>
                  <a:gd name="T10" fmla="*/ 0 h 8"/>
                  <a:gd name="T11" fmla="*/ 1 w 1"/>
                  <a:gd name="T12" fmla="*/ 8 h 8"/>
                </a:gdLst>
                <a:ahLst/>
                <a:cxnLst>
                  <a:cxn ang="T6">
                    <a:pos x="T0" y="T1"/>
                  </a:cxn>
                  <a:cxn ang="T7">
                    <a:pos x="T2" y="T3"/>
                  </a:cxn>
                  <a:cxn ang="T8">
                    <a:pos x="T4" y="T5"/>
                  </a:cxn>
                </a:cxnLst>
                <a:rect l="T9" t="T10" r="T11" b="T12"/>
                <a:pathLst>
                  <a:path w="1" h="8">
                    <a:moveTo>
                      <a:pt x="0" y="0"/>
                    </a:moveTo>
                    <a:lnTo>
                      <a:pt x="0" y="8"/>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39" name="Freeform 940"/>
              <p:cNvSpPr>
                <a:spLocks/>
              </p:cNvSpPr>
              <p:nvPr/>
            </p:nvSpPr>
            <p:spPr bwMode="auto">
              <a:xfrm>
                <a:off x="5337" y="1319"/>
                <a:ext cx="5" cy="22"/>
              </a:xfrm>
              <a:custGeom>
                <a:avLst/>
                <a:gdLst>
                  <a:gd name="T0" fmla="*/ 5 w 5"/>
                  <a:gd name="T1" fmla="*/ 0 h 22"/>
                  <a:gd name="T2" fmla="*/ 5 w 5"/>
                  <a:gd name="T3" fmla="*/ 14 h 22"/>
                  <a:gd name="T4" fmla="*/ 0 w 5"/>
                  <a:gd name="T5" fmla="*/ 22 h 22"/>
                  <a:gd name="T6" fmla="*/ 5 w 5"/>
                  <a:gd name="T7" fmla="*/ 0 h 22"/>
                  <a:gd name="T8" fmla="*/ 0 60000 65536"/>
                  <a:gd name="T9" fmla="*/ 0 60000 65536"/>
                  <a:gd name="T10" fmla="*/ 0 60000 65536"/>
                  <a:gd name="T11" fmla="*/ 0 60000 65536"/>
                  <a:gd name="T12" fmla="*/ 0 w 5"/>
                  <a:gd name="T13" fmla="*/ 0 h 22"/>
                  <a:gd name="T14" fmla="*/ 5 w 5"/>
                  <a:gd name="T15" fmla="*/ 22 h 22"/>
                </a:gdLst>
                <a:ahLst/>
                <a:cxnLst>
                  <a:cxn ang="T8">
                    <a:pos x="T0" y="T1"/>
                  </a:cxn>
                  <a:cxn ang="T9">
                    <a:pos x="T2" y="T3"/>
                  </a:cxn>
                  <a:cxn ang="T10">
                    <a:pos x="T4" y="T5"/>
                  </a:cxn>
                  <a:cxn ang="T11">
                    <a:pos x="T6" y="T7"/>
                  </a:cxn>
                </a:cxnLst>
                <a:rect l="T12" t="T13" r="T14" b="T15"/>
                <a:pathLst>
                  <a:path w="5" h="22">
                    <a:moveTo>
                      <a:pt x="5" y="0"/>
                    </a:moveTo>
                    <a:lnTo>
                      <a:pt x="5" y="14"/>
                    </a:lnTo>
                    <a:lnTo>
                      <a:pt x="0" y="22"/>
                    </a:lnTo>
                    <a:lnTo>
                      <a:pt x="5"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40" name="Freeform 941"/>
              <p:cNvSpPr>
                <a:spLocks/>
              </p:cNvSpPr>
              <p:nvPr/>
            </p:nvSpPr>
            <p:spPr bwMode="auto">
              <a:xfrm>
                <a:off x="5337" y="1319"/>
                <a:ext cx="5" cy="22"/>
              </a:xfrm>
              <a:custGeom>
                <a:avLst/>
                <a:gdLst>
                  <a:gd name="T0" fmla="*/ 5 w 5"/>
                  <a:gd name="T1" fmla="*/ 0 h 22"/>
                  <a:gd name="T2" fmla="*/ 5 w 5"/>
                  <a:gd name="T3" fmla="*/ 14 h 22"/>
                  <a:gd name="T4" fmla="*/ 0 w 5"/>
                  <a:gd name="T5" fmla="*/ 22 h 22"/>
                  <a:gd name="T6" fmla="*/ 5 w 5"/>
                  <a:gd name="T7" fmla="*/ 0 h 22"/>
                  <a:gd name="T8" fmla="*/ 0 60000 65536"/>
                  <a:gd name="T9" fmla="*/ 0 60000 65536"/>
                  <a:gd name="T10" fmla="*/ 0 60000 65536"/>
                  <a:gd name="T11" fmla="*/ 0 60000 65536"/>
                  <a:gd name="T12" fmla="*/ 0 w 5"/>
                  <a:gd name="T13" fmla="*/ 0 h 22"/>
                  <a:gd name="T14" fmla="*/ 5 w 5"/>
                  <a:gd name="T15" fmla="*/ 22 h 22"/>
                </a:gdLst>
                <a:ahLst/>
                <a:cxnLst>
                  <a:cxn ang="T8">
                    <a:pos x="T0" y="T1"/>
                  </a:cxn>
                  <a:cxn ang="T9">
                    <a:pos x="T2" y="T3"/>
                  </a:cxn>
                  <a:cxn ang="T10">
                    <a:pos x="T4" y="T5"/>
                  </a:cxn>
                  <a:cxn ang="T11">
                    <a:pos x="T6" y="T7"/>
                  </a:cxn>
                </a:cxnLst>
                <a:rect l="T12" t="T13" r="T14" b="T15"/>
                <a:pathLst>
                  <a:path w="5" h="22">
                    <a:moveTo>
                      <a:pt x="5" y="0"/>
                    </a:moveTo>
                    <a:lnTo>
                      <a:pt x="5" y="14"/>
                    </a:lnTo>
                    <a:lnTo>
                      <a:pt x="0" y="22"/>
                    </a:lnTo>
                    <a:lnTo>
                      <a:pt x="5"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41" name="Freeform 942"/>
              <p:cNvSpPr>
                <a:spLocks/>
              </p:cNvSpPr>
              <p:nvPr/>
            </p:nvSpPr>
            <p:spPr bwMode="auto">
              <a:xfrm>
                <a:off x="5567" y="1319"/>
                <a:ext cx="13" cy="14"/>
              </a:xfrm>
              <a:custGeom>
                <a:avLst/>
                <a:gdLst>
                  <a:gd name="T0" fmla="*/ 13 w 13"/>
                  <a:gd name="T1" fmla="*/ 0 h 14"/>
                  <a:gd name="T2" fmla="*/ 13 w 13"/>
                  <a:gd name="T3" fmla="*/ 8 h 14"/>
                  <a:gd name="T4" fmla="*/ 0 w 13"/>
                  <a:gd name="T5" fmla="*/ 14 h 14"/>
                  <a:gd name="T6" fmla="*/ 13 w 13"/>
                  <a:gd name="T7" fmla="*/ 0 h 14"/>
                  <a:gd name="T8" fmla="*/ 0 60000 65536"/>
                  <a:gd name="T9" fmla="*/ 0 60000 65536"/>
                  <a:gd name="T10" fmla="*/ 0 60000 65536"/>
                  <a:gd name="T11" fmla="*/ 0 60000 65536"/>
                  <a:gd name="T12" fmla="*/ 0 w 13"/>
                  <a:gd name="T13" fmla="*/ 0 h 14"/>
                  <a:gd name="T14" fmla="*/ 13 w 13"/>
                  <a:gd name="T15" fmla="*/ 14 h 14"/>
                </a:gdLst>
                <a:ahLst/>
                <a:cxnLst>
                  <a:cxn ang="T8">
                    <a:pos x="T0" y="T1"/>
                  </a:cxn>
                  <a:cxn ang="T9">
                    <a:pos x="T2" y="T3"/>
                  </a:cxn>
                  <a:cxn ang="T10">
                    <a:pos x="T4" y="T5"/>
                  </a:cxn>
                  <a:cxn ang="T11">
                    <a:pos x="T6" y="T7"/>
                  </a:cxn>
                </a:cxnLst>
                <a:rect l="T12" t="T13" r="T14" b="T15"/>
                <a:pathLst>
                  <a:path w="13" h="14">
                    <a:moveTo>
                      <a:pt x="13" y="0"/>
                    </a:moveTo>
                    <a:lnTo>
                      <a:pt x="13" y="8"/>
                    </a:lnTo>
                    <a:lnTo>
                      <a:pt x="0" y="14"/>
                    </a:lnTo>
                    <a:lnTo>
                      <a:pt x="13"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42" name="Freeform 943"/>
              <p:cNvSpPr>
                <a:spLocks/>
              </p:cNvSpPr>
              <p:nvPr/>
            </p:nvSpPr>
            <p:spPr bwMode="auto">
              <a:xfrm>
                <a:off x="5567" y="1319"/>
                <a:ext cx="13" cy="14"/>
              </a:xfrm>
              <a:custGeom>
                <a:avLst/>
                <a:gdLst>
                  <a:gd name="T0" fmla="*/ 13 w 13"/>
                  <a:gd name="T1" fmla="*/ 0 h 14"/>
                  <a:gd name="T2" fmla="*/ 13 w 13"/>
                  <a:gd name="T3" fmla="*/ 8 h 14"/>
                  <a:gd name="T4" fmla="*/ 0 w 13"/>
                  <a:gd name="T5" fmla="*/ 14 h 14"/>
                  <a:gd name="T6" fmla="*/ 13 w 13"/>
                  <a:gd name="T7" fmla="*/ 0 h 14"/>
                  <a:gd name="T8" fmla="*/ 0 60000 65536"/>
                  <a:gd name="T9" fmla="*/ 0 60000 65536"/>
                  <a:gd name="T10" fmla="*/ 0 60000 65536"/>
                  <a:gd name="T11" fmla="*/ 0 60000 65536"/>
                  <a:gd name="T12" fmla="*/ 0 w 13"/>
                  <a:gd name="T13" fmla="*/ 0 h 14"/>
                  <a:gd name="T14" fmla="*/ 13 w 13"/>
                  <a:gd name="T15" fmla="*/ 14 h 14"/>
                </a:gdLst>
                <a:ahLst/>
                <a:cxnLst>
                  <a:cxn ang="T8">
                    <a:pos x="T0" y="T1"/>
                  </a:cxn>
                  <a:cxn ang="T9">
                    <a:pos x="T2" y="T3"/>
                  </a:cxn>
                  <a:cxn ang="T10">
                    <a:pos x="T4" y="T5"/>
                  </a:cxn>
                  <a:cxn ang="T11">
                    <a:pos x="T6" y="T7"/>
                  </a:cxn>
                </a:cxnLst>
                <a:rect l="T12" t="T13" r="T14" b="T15"/>
                <a:pathLst>
                  <a:path w="13" h="14">
                    <a:moveTo>
                      <a:pt x="13" y="0"/>
                    </a:moveTo>
                    <a:lnTo>
                      <a:pt x="13" y="8"/>
                    </a:lnTo>
                    <a:lnTo>
                      <a:pt x="0" y="14"/>
                    </a:lnTo>
                    <a:lnTo>
                      <a:pt x="13"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43" name="Freeform 945"/>
              <p:cNvSpPr>
                <a:spLocks/>
              </p:cNvSpPr>
              <p:nvPr/>
            </p:nvSpPr>
            <p:spPr bwMode="auto">
              <a:xfrm>
                <a:off x="5467" y="1327"/>
                <a:ext cx="7" cy="20"/>
              </a:xfrm>
              <a:custGeom>
                <a:avLst/>
                <a:gdLst>
                  <a:gd name="T0" fmla="*/ 0 w 7"/>
                  <a:gd name="T1" fmla="*/ 0 h 20"/>
                  <a:gd name="T2" fmla="*/ 7 w 7"/>
                  <a:gd name="T3" fmla="*/ 14 h 20"/>
                  <a:gd name="T4" fmla="*/ 0 w 7"/>
                  <a:gd name="T5" fmla="*/ 20 h 20"/>
                  <a:gd name="T6" fmla="*/ 0 w 7"/>
                  <a:gd name="T7" fmla="*/ 0 h 20"/>
                  <a:gd name="T8" fmla="*/ 0 60000 65536"/>
                  <a:gd name="T9" fmla="*/ 0 60000 65536"/>
                  <a:gd name="T10" fmla="*/ 0 60000 65536"/>
                  <a:gd name="T11" fmla="*/ 0 60000 65536"/>
                  <a:gd name="T12" fmla="*/ 0 w 7"/>
                  <a:gd name="T13" fmla="*/ 0 h 20"/>
                  <a:gd name="T14" fmla="*/ 7 w 7"/>
                  <a:gd name="T15" fmla="*/ 20 h 20"/>
                </a:gdLst>
                <a:ahLst/>
                <a:cxnLst>
                  <a:cxn ang="T8">
                    <a:pos x="T0" y="T1"/>
                  </a:cxn>
                  <a:cxn ang="T9">
                    <a:pos x="T2" y="T3"/>
                  </a:cxn>
                  <a:cxn ang="T10">
                    <a:pos x="T4" y="T5"/>
                  </a:cxn>
                  <a:cxn ang="T11">
                    <a:pos x="T6" y="T7"/>
                  </a:cxn>
                </a:cxnLst>
                <a:rect l="T12" t="T13" r="T14" b="T15"/>
                <a:pathLst>
                  <a:path w="7" h="20">
                    <a:moveTo>
                      <a:pt x="0" y="0"/>
                    </a:moveTo>
                    <a:lnTo>
                      <a:pt x="7" y="14"/>
                    </a:lnTo>
                    <a:lnTo>
                      <a:pt x="0" y="20"/>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44" name="Freeform 946"/>
              <p:cNvSpPr>
                <a:spLocks/>
              </p:cNvSpPr>
              <p:nvPr/>
            </p:nvSpPr>
            <p:spPr bwMode="auto">
              <a:xfrm>
                <a:off x="5492" y="1333"/>
                <a:ext cx="1" cy="8"/>
              </a:xfrm>
              <a:custGeom>
                <a:avLst/>
                <a:gdLst>
                  <a:gd name="T0" fmla="*/ 0 w 1"/>
                  <a:gd name="T1" fmla="*/ 0 h 8"/>
                  <a:gd name="T2" fmla="*/ 0 w 1"/>
                  <a:gd name="T3" fmla="*/ 8 h 8"/>
                  <a:gd name="T4" fmla="*/ 0 w 1"/>
                  <a:gd name="T5" fmla="*/ 0 h 8"/>
                  <a:gd name="T6" fmla="*/ 0 60000 65536"/>
                  <a:gd name="T7" fmla="*/ 0 60000 65536"/>
                  <a:gd name="T8" fmla="*/ 0 60000 65536"/>
                  <a:gd name="T9" fmla="*/ 0 w 1"/>
                  <a:gd name="T10" fmla="*/ 0 h 8"/>
                  <a:gd name="T11" fmla="*/ 1 w 1"/>
                  <a:gd name="T12" fmla="*/ 8 h 8"/>
                </a:gdLst>
                <a:ahLst/>
                <a:cxnLst>
                  <a:cxn ang="T6">
                    <a:pos x="T0" y="T1"/>
                  </a:cxn>
                  <a:cxn ang="T7">
                    <a:pos x="T2" y="T3"/>
                  </a:cxn>
                  <a:cxn ang="T8">
                    <a:pos x="T4" y="T5"/>
                  </a:cxn>
                </a:cxnLst>
                <a:rect l="T9" t="T10" r="T11" b="T12"/>
                <a:pathLst>
                  <a:path w="1" h="8">
                    <a:moveTo>
                      <a:pt x="0" y="0"/>
                    </a:moveTo>
                    <a:lnTo>
                      <a:pt x="0" y="8"/>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45" name="Freeform 947"/>
              <p:cNvSpPr>
                <a:spLocks/>
              </p:cNvSpPr>
              <p:nvPr/>
            </p:nvSpPr>
            <p:spPr bwMode="auto">
              <a:xfrm>
                <a:off x="5492" y="1333"/>
                <a:ext cx="1" cy="8"/>
              </a:xfrm>
              <a:custGeom>
                <a:avLst/>
                <a:gdLst>
                  <a:gd name="T0" fmla="*/ 0 w 1"/>
                  <a:gd name="T1" fmla="*/ 0 h 8"/>
                  <a:gd name="T2" fmla="*/ 0 w 1"/>
                  <a:gd name="T3" fmla="*/ 8 h 8"/>
                  <a:gd name="T4" fmla="*/ 0 w 1"/>
                  <a:gd name="T5" fmla="*/ 0 h 8"/>
                  <a:gd name="T6" fmla="*/ 0 60000 65536"/>
                  <a:gd name="T7" fmla="*/ 0 60000 65536"/>
                  <a:gd name="T8" fmla="*/ 0 60000 65536"/>
                  <a:gd name="T9" fmla="*/ 0 w 1"/>
                  <a:gd name="T10" fmla="*/ 0 h 8"/>
                  <a:gd name="T11" fmla="*/ 1 w 1"/>
                  <a:gd name="T12" fmla="*/ 8 h 8"/>
                </a:gdLst>
                <a:ahLst/>
                <a:cxnLst>
                  <a:cxn ang="T6">
                    <a:pos x="T0" y="T1"/>
                  </a:cxn>
                  <a:cxn ang="T7">
                    <a:pos x="T2" y="T3"/>
                  </a:cxn>
                  <a:cxn ang="T8">
                    <a:pos x="T4" y="T5"/>
                  </a:cxn>
                </a:cxnLst>
                <a:rect l="T9" t="T10" r="T11" b="T12"/>
                <a:pathLst>
                  <a:path w="1" h="8">
                    <a:moveTo>
                      <a:pt x="0" y="0"/>
                    </a:moveTo>
                    <a:lnTo>
                      <a:pt x="0" y="8"/>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46" name="Freeform 948"/>
              <p:cNvSpPr>
                <a:spLocks/>
              </p:cNvSpPr>
              <p:nvPr/>
            </p:nvSpPr>
            <p:spPr bwMode="auto">
              <a:xfrm>
                <a:off x="5274" y="1333"/>
                <a:ext cx="5" cy="8"/>
              </a:xfrm>
              <a:custGeom>
                <a:avLst/>
                <a:gdLst>
                  <a:gd name="T0" fmla="*/ 0 w 5"/>
                  <a:gd name="T1" fmla="*/ 0 h 8"/>
                  <a:gd name="T2" fmla="*/ 5 w 5"/>
                  <a:gd name="T3" fmla="*/ 8 h 8"/>
                  <a:gd name="T4" fmla="*/ 0 w 5"/>
                  <a:gd name="T5" fmla="*/ 0 h 8"/>
                  <a:gd name="T6" fmla="*/ 0 60000 65536"/>
                  <a:gd name="T7" fmla="*/ 0 60000 65536"/>
                  <a:gd name="T8" fmla="*/ 0 60000 65536"/>
                  <a:gd name="T9" fmla="*/ 0 w 5"/>
                  <a:gd name="T10" fmla="*/ 0 h 8"/>
                  <a:gd name="T11" fmla="*/ 5 w 5"/>
                  <a:gd name="T12" fmla="*/ 8 h 8"/>
                </a:gdLst>
                <a:ahLst/>
                <a:cxnLst>
                  <a:cxn ang="T6">
                    <a:pos x="T0" y="T1"/>
                  </a:cxn>
                  <a:cxn ang="T7">
                    <a:pos x="T2" y="T3"/>
                  </a:cxn>
                  <a:cxn ang="T8">
                    <a:pos x="T4" y="T5"/>
                  </a:cxn>
                </a:cxnLst>
                <a:rect l="T9" t="T10" r="T11" b="T12"/>
                <a:pathLst>
                  <a:path w="5" h="8">
                    <a:moveTo>
                      <a:pt x="0" y="0"/>
                    </a:moveTo>
                    <a:lnTo>
                      <a:pt x="5" y="8"/>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47" name="Freeform 949"/>
              <p:cNvSpPr>
                <a:spLocks/>
              </p:cNvSpPr>
              <p:nvPr/>
            </p:nvSpPr>
            <p:spPr bwMode="auto">
              <a:xfrm>
                <a:off x="5274" y="1333"/>
                <a:ext cx="5" cy="8"/>
              </a:xfrm>
              <a:custGeom>
                <a:avLst/>
                <a:gdLst>
                  <a:gd name="T0" fmla="*/ 0 w 5"/>
                  <a:gd name="T1" fmla="*/ 0 h 8"/>
                  <a:gd name="T2" fmla="*/ 5 w 5"/>
                  <a:gd name="T3" fmla="*/ 8 h 8"/>
                  <a:gd name="T4" fmla="*/ 0 w 5"/>
                  <a:gd name="T5" fmla="*/ 0 h 8"/>
                  <a:gd name="T6" fmla="*/ 0 60000 65536"/>
                  <a:gd name="T7" fmla="*/ 0 60000 65536"/>
                  <a:gd name="T8" fmla="*/ 0 60000 65536"/>
                  <a:gd name="T9" fmla="*/ 0 w 5"/>
                  <a:gd name="T10" fmla="*/ 0 h 8"/>
                  <a:gd name="T11" fmla="*/ 5 w 5"/>
                  <a:gd name="T12" fmla="*/ 8 h 8"/>
                </a:gdLst>
                <a:ahLst/>
                <a:cxnLst>
                  <a:cxn ang="T6">
                    <a:pos x="T0" y="T1"/>
                  </a:cxn>
                  <a:cxn ang="T7">
                    <a:pos x="T2" y="T3"/>
                  </a:cxn>
                  <a:cxn ang="T8">
                    <a:pos x="T4" y="T5"/>
                  </a:cxn>
                </a:cxnLst>
                <a:rect l="T9" t="T10" r="T11" b="T12"/>
                <a:pathLst>
                  <a:path w="5" h="8">
                    <a:moveTo>
                      <a:pt x="0" y="0"/>
                    </a:moveTo>
                    <a:lnTo>
                      <a:pt x="5" y="8"/>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48" name="Freeform 950"/>
              <p:cNvSpPr>
                <a:spLocks/>
              </p:cNvSpPr>
              <p:nvPr/>
            </p:nvSpPr>
            <p:spPr bwMode="auto">
              <a:xfrm>
                <a:off x="5124" y="1347"/>
                <a:ext cx="1" cy="8"/>
              </a:xfrm>
              <a:custGeom>
                <a:avLst/>
                <a:gdLst>
                  <a:gd name="T0" fmla="*/ 0 w 1"/>
                  <a:gd name="T1" fmla="*/ 0 h 8"/>
                  <a:gd name="T2" fmla="*/ 0 w 1"/>
                  <a:gd name="T3" fmla="*/ 8 h 8"/>
                  <a:gd name="T4" fmla="*/ 0 w 1"/>
                  <a:gd name="T5" fmla="*/ 0 h 8"/>
                  <a:gd name="T6" fmla="*/ 0 60000 65536"/>
                  <a:gd name="T7" fmla="*/ 0 60000 65536"/>
                  <a:gd name="T8" fmla="*/ 0 60000 65536"/>
                  <a:gd name="T9" fmla="*/ 0 w 1"/>
                  <a:gd name="T10" fmla="*/ 0 h 8"/>
                  <a:gd name="T11" fmla="*/ 1 w 1"/>
                  <a:gd name="T12" fmla="*/ 8 h 8"/>
                </a:gdLst>
                <a:ahLst/>
                <a:cxnLst>
                  <a:cxn ang="T6">
                    <a:pos x="T0" y="T1"/>
                  </a:cxn>
                  <a:cxn ang="T7">
                    <a:pos x="T2" y="T3"/>
                  </a:cxn>
                  <a:cxn ang="T8">
                    <a:pos x="T4" y="T5"/>
                  </a:cxn>
                </a:cxnLst>
                <a:rect l="T9" t="T10" r="T11" b="T12"/>
                <a:pathLst>
                  <a:path w="1" h="8">
                    <a:moveTo>
                      <a:pt x="0" y="0"/>
                    </a:moveTo>
                    <a:lnTo>
                      <a:pt x="0" y="8"/>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49" name="Freeform 951"/>
              <p:cNvSpPr>
                <a:spLocks/>
              </p:cNvSpPr>
              <p:nvPr/>
            </p:nvSpPr>
            <p:spPr bwMode="auto">
              <a:xfrm>
                <a:off x="5124" y="1347"/>
                <a:ext cx="1" cy="8"/>
              </a:xfrm>
              <a:custGeom>
                <a:avLst/>
                <a:gdLst>
                  <a:gd name="T0" fmla="*/ 0 w 1"/>
                  <a:gd name="T1" fmla="*/ 0 h 8"/>
                  <a:gd name="T2" fmla="*/ 0 w 1"/>
                  <a:gd name="T3" fmla="*/ 8 h 8"/>
                  <a:gd name="T4" fmla="*/ 0 w 1"/>
                  <a:gd name="T5" fmla="*/ 0 h 8"/>
                  <a:gd name="T6" fmla="*/ 0 60000 65536"/>
                  <a:gd name="T7" fmla="*/ 0 60000 65536"/>
                  <a:gd name="T8" fmla="*/ 0 60000 65536"/>
                  <a:gd name="T9" fmla="*/ 0 w 1"/>
                  <a:gd name="T10" fmla="*/ 0 h 8"/>
                  <a:gd name="T11" fmla="*/ 1 w 1"/>
                  <a:gd name="T12" fmla="*/ 8 h 8"/>
                </a:gdLst>
                <a:ahLst/>
                <a:cxnLst>
                  <a:cxn ang="T6">
                    <a:pos x="T0" y="T1"/>
                  </a:cxn>
                  <a:cxn ang="T7">
                    <a:pos x="T2" y="T3"/>
                  </a:cxn>
                  <a:cxn ang="T8">
                    <a:pos x="T4" y="T5"/>
                  </a:cxn>
                </a:cxnLst>
                <a:rect l="T9" t="T10" r="T11" b="T12"/>
                <a:pathLst>
                  <a:path w="1" h="8">
                    <a:moveTo>
                      <a:pt x="0" y="0"/>
                    </a:moveTo>
                    <a:lnTo>
                      <a:pt x="0" y="8"/>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50" name="Freeform 952"/>
              <p:cNvSpPr>
                <a:spLocks/>
              </p:cNvSpPr>
              <p:nvPr/>
            </p:nvSpPr>
            <p:spPr bwMode="auto">
              <a:xfrm>
                <a:off x="5287" y="1347"/>
                <a:ext cx="1" cy="14"/>
              </a:xfrm>
              <a:custGeom>
                <a:avLst/>
                <a:gdLst>
                  <a:gd name="T0" fmla="*/ 0 w 1"/>
                  <a:gd name="T1" fmla="*/ 0 h 14"/>
                  <a:gd name="T2" fmla="*/ 0 w 1"/>
                  <a:gd name="T3" fmla="*/ 14 h 14"/>
                  <a:gd name="T4" fmla="*/ 0 w 1"/>
                  <a:gd name="T5" fmla="*/ 0 h 14"/>
                  <a:gd name="T6" fmla="*/ 0 60000 65536"/>
                  <a:gd name="T7" fmla="*/ 0 60000 65536"/>
                  <a:gd name="T8" fmla="*/ 0 60000 65536"/>
                  <a:gd name="T9" fmla="*/ 0 w 1"/>
                  <a:gd name="T10" fmla="*/ 0 h 14"/>
                  <a:gd name="T11" fmla="*/ 1 w 1"/>
                  <a:gd name="T12" fmla="*/ 14 h 14"/>
                </a:gdLst>
                <a:ahLst/>
                <a:cxnLst>
                  <a:cxn ang="T6">
                    <a:pos x="T0" y="T1"/>
                  </a:cxn>
                  <a:cxn ang="T7">
                    <a:pos x="T2" y="T3"/>
                  </a:cxn>
                  <a:cxn ang="T8">
                    <a:pos x="T4" y="T5"/>
                  </a:cxn>
                </a:cxnLst>
                <a:rect l="T9" t="T10" r="T11" b="T12"/>
                <a:pathLst>
                  <a:path w="1" h="14">
                    <a:moveTo>
                      <a:pt x="0" y="0"/>
                    </a:moveTo>
                    <a:lnTo>
                      <a:pt x="0" y="14"/>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51" name="Freeform 953"/>
              <p:cNvSpPr>
                <a:spLocks/>
              </p:cNvSpPr>
              <p:nvPr/>
            </p:nvSpPr>
            <p:spPr bwMode="auto">
              <a:xfrm>
                <a:off x="5287" y="1347"/>
                <a:ext cx="1" cy="14"/>
              </a:xfrm>
              <a:custGeom>
                <a:avLst/>
                <a:gdLst>
                  <a:gd name="T0" fmla="*/ 0 w 1"/>
                  <a:gd name="T1" fmla="*/ 0 h 14"/>
                  <a:gd name="T2" fmla="*/ 0 w 1"/>
                  <a:gd name="T3" fmla="*/ 14 h 14"/>
                  <a:gd name="T4" fmla="*/ 0 w 1"/>
                  <a:gd name="T5" fmla="*/ 0 h 14"/>
                  <a:gd name="T6" fmla="*/ 0 60000 65536"/>
                  <a:gd name="T7" fmla="*/ 0 60000 65536"/>
                  <a:gd name="T8" fmla="*/ 0 60000 65536"/>
                  <a:gd name="T9" fmla="*/ 0 w 1"/>
                  <a:gd name="T10" fmla="*/ 0 h 14"/>
                  <a:gd name="T11" fmla="*/ 1 w 1"/>
                  <a:gd name="T12" fmla="*/ 14 h 14"/>
                </a:gdLst>
                <a:ahLst/>
                <a:cxnLst>
                  <a:cxn ang="T6">
                    <a:pos x="T0" y="T1"/>
                  </a:cxn>
                  <a:cxn ang="T7">
                    <a:pos x="T2" y="T3"/>
                  </a:cxn>
                  <a:cxn ang="T8">
                    <a:pos x="T4" y="T5"/>
                  </a:cxn>
                </a:cxnLst>
                <a:rect l="T9" t="T10" r="T11" b="T12"/>
                <a:pathLst>
                  <a:path w="1" h="14">
                    <a:moveTo>
                      <a:pt x="0" y="0"/>
                    </a:moveTo>
                    <a:lnTo>
                      <a:pt x="0" y="14"/>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52" name="Freeform 954"/>
              <p:cNvSpPr>
                <a:spLocks/>
              </p:cNvSpPr>
              <p:nvPr/>
            </p:nvSpPr>
            <p:spPr bwMode="auto">
              <a:xfrm>
                <a:off x="5487" y="1347"/>
                <a:ext cx="5" cy="14"/>
              </a:xfrm>
              <a:custGeom>
                <a:avLst/>
                <a:gdLst>
                  <a:gd name="T0" fmla="*/ 5 w 5"/>
                  <a:gd name="T1" fmla="*/ 0 h 14"/>
                  <a:gd name="T2" fmla="*/ 5 w 5"/>
                  <a:gd name="T3" fmla="*/ 14 h 14"/>
                  <a:gd name="T4" fmla="*/ 0 w 5"/>
                  <a:gd name="T5" fmla="*/ 14 h 14"/>
                  <a:gd name="T6" fmla="*/ 5 w 5"/>
                  <a:gd name="T7" fmla="*/ 0 h 14"/>
                  <a:gd name="T8" fmla="*/ 0 60000 65536"/>
                  <a:gd name="T9" fmla="*/ 0 60000 65536"/>
                  <a:gd name="T10" fmla="*/ 0 60000 65536"/>
                  <a:gd name="T11" fmla="*/ 0 60000 65536"/>
                  <a:gd name="T12" fmla="*/ 0 w 5"/>
                  <a:gd name="T13" fmla="*/ 0 h 14"/>
                  <a:gd name="T14" fmla="*/ 5 w 5"/>
                  <a:gd name="T15" fmla="*/ 14 h 14"/>
                </a:gdLst>
                <a:ahLst/>
                <a:cxnLst>
                  <a:cxn ang="T8">
                    <a:pos x="T0" y="T1"/>
                  </a:cxn>
                  <a:cxn ang="T9">
                    <a:pos x="T2" y="T3"/>
                  </a:cxn>
                  <a:cxn ang="T10">
                    <a:pos x="T4" y="T5"/>
                  </a:cxn>
                  <a:cxn ang="T11">
                    <a:pos x="T6" y="T7"/>
                  </a:cxn>
                </a:cxnLst>
                <a:rect l="T12" t="T13" r="T14" b="T15"/>
                <a:pathLst>
                  <a:path w="5" h="14">
                    <a:moveTo>
                      <a:pt x="5" y="0"/>
                    </a:moveTo>
                    <a:lnTo>
                      <a:pt x="5" y="14"/>
                    </a:lnTo>
                    <a:lnTo>
                      <a:pt x="0" y="14"/>
                    </a:lnTo>
                    <a:lnTo>
                      <a:pt x="5"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53" name="Freeform 955"/>
              <p:cNvSpPr>
                <a:spLocks/>
              </p:cNvSpPr>
              <p:nvPr/>
            </p:nvSpPr>
            <p:spPr bwMode="auto">
              <a:xfrm>
                <a:off x="5487" y="1347"/>
                <a:ext cx="5" cy="14"/>
              </a:xfrm>
              <a:custGeom>
                <a:avLst/>
                <a:gdLst>
                  <a:gd name="T0" fmla="*/ 5 w 5"/>
                  <a:gd name="T1" fmla="*/ 0 h 14"/>
                  <a:gd name="T2" fmla="*/ 5 w 5"/>
                  <a:gd name="T3" fmla="*/ 14 h 14"/>
                  <a:gd name="T4" fmla="*/ 0 w 5"/>
                  <a:gd name="T5" fmla="*/ 14 h 14"/>
                  <a:gd name="T6" fmla="*/ 5 w 5"/>
                  <a:gd name="T7" fmla="*/ 0 h 14"/>
                  <a:gd name="T8" fmla="*/ 0 60000 65536"/>
                  <a:gd name="T9" fmla="*/ 0 60000 65536"/>
                  <a:gd name="T10" fmla="*/ 0 60000 65536"/>
                  <a:gd name="T11" fmla="*/ 0 60000 65536"/>
                  <a:gd name="T12" fmla="*/ 0 w 5"/>
                  <a:gd name="T13" fmla="*/ 0 h 14"/>
                  <a:gd name="T14" fmla="*/ 5 w 5"/>
                  <a:gd name="T15" fmla="*/ 14 h 14"/>
                </a:gdLst>
                <a:ahLst/>
                <a:cxnLst>
                  <a:cxn ang="T8">
                    <a:pos x="T0" y="T1"/>
                  </a:cxn>
                  <a:cxn ang="T9">
                    <a:pos x="T2" y="T3"/>
                  </a:cxn>
                  <a:cxn ang="T10">
                    <a:pos x="T4" y="T5"/>
                  </a:cxn>
                  <a:cxn ang="T11">
                    <a:pos x="T6" y="T7"/>
                  </a:cxn>
                </a:cxnLst>
                <a:rect l="T12" t="T13" r="T14" b="T15"/>
                <a:pathLst>
                  <a:path w="5" h="14">
                    <a:moveTo>
                      <a:pt x="5" y="0"/>
                    </a:moveTo>
                    <a:lnTo>
                      <a:pt x="5" y="14"/>
                    </a:lnTo>
                    <a:lnTo>
                      <a:pt x="0" y="14"/>
                    </a:lnTo>
                    <a:lnTo>
                      <a:pt x="5"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54" name="Freeform 956"/>
              <p:cNvSpPr>
                <a:spLocks/>
              </p:cNvSpPr>
              <p:nvPr/>
            </p:nvSpPr>
            <p:spPr bwMode="auto">
              <a:xfrm>
                <a:off x="5292" y="1355"/>
                <a:ext cx="1" cy="6"/>
              </a:xfrm>
              <a:custGeom>
                <a:avLst/>
                <a:gdLst>
                  <a:gd name="T0" fmla="*/ 0 w 1"/>
                  <a:gd name="T1" fmla="*/ 0 h 6"/>
                  <a:gd name="T2" fmla="*/ 0 w 1"/>
                  <a:gd name="T3" fmla="*/ 6 h 6"/>
                  <a:gd name="T4" fmla="*/ 0 w 1"/>
                  <a:gd name="T5" fmla="*/ 0 h 6"/>
                  <a:gd name="T6" fmla="*/ 0 60000 65536"/>
                  <a:gd name="T7" fmla="*/ 0 60000 65536"/>
                  <a:gd name="T8" fmla="*/ 0 60000 65536"/>
                  <a:gd name="T9" fmla="*/ 0 w 1"/>
                  <a:gd name="T10" fmla="*/ 0 h 6"/>
                  <a:gd name="T11" fmla="*/ 1 w 1"/>
                  <a:gd name="T12" fmla="*/ 6 h 6"/>
                </a:gdLst>
                <a:ahLst/>
                <a:cxnLst>
                  <a:cxn ang="T6">
                    <a:pos x="T0" y="T1"/>
                  </a:cxn>
                  <a:cxn ang="T7">
                    <a:pos x="T2" y="T3"/>
                  </a:cxn>
                  <a:cxn ang="T8">
                    <a:pos x="T4" y="T5"/>
                  </a:cxn>
                </a:cxnLst>
                <a:rect l="T9" t="T10" r="T11" b="T12"/>
                <a:pathLst>
                  <a:path w="1" h="6">
                    <a:moveTo>
                      <a:pt x="0" y="0"/>
                    </a:moveTo>
                    <a:lnTo>
                      <a:pt x="0" y="6"/>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55" name="Freeform 957"/>
              <p:cNvSpPr>
                <a:spLocks/>
              </p:cNvSpPr>
              <p:nvPr/>
            </p:nvSpPr>
            <p:spPr bwMode="auto">
              <a:xfrm>
                <a:off x="5292" y="1355"/>
                <a:ext cx="1" cy="6"/>
              </a:xfrm>
              <a:custGeom>
                <a:avLst/>
                <a:gdLst>
                  <a:gd name="T0" fmla="*/ 0 w 1"/>
                  <a:gd name="T1" fmla="*/ 0 h 6"/>
                  <a:gd name="T2" fmla="*/ 0 w 1"/>
                  <a:gd name="T3" fmla="*/ 6 h 6"/>
                  <a:gd name="T4" fmla="*/ 0 w 1"/>
                  <a:gd name="T5" fmla="*/ 0 h 6"/>
                  <a:gd name="T6" fmla="*/ 0 60000 65536"/>
                  <a:gd name="T7" fmla="*/ 0 60000 65536"/>
                  <a:gd name="T8" fmla="*/ 0 60000 65536"/>
                  <a:gd name="T9" fmla="*/ 0 w 1"/>
                  <a:gd name="T10" fmla="*/ 0 h 6"/>
                  <a:gd name="T11" fmla="*/ 1 w 1"/>
                  <a:gd name="T12" fmla="*/ 6 h 6"/>
                </a:gdLst>
                <a:ahLst/>
                <a:cxnLst>
                  <a:cxn ang="T6">
                    <a:pos x="T0" y="T1"/>
                  </a:cxn>
                  <a:cxn ang="T7">
                    <a:pos x="T2" y="T3"/>
                  </a:cxn>
                  <a:cxn ang="T8">
                    <a:pos x="T4" y="T5"/>
                  </a:cxn>
                </a:cxnLst>
                <a:rect l="T9" t="T10" r="T11" b="T12"/>
                <a:pathLst>
                  <a:path w="1" h="6">
                    <a:moveTo>
                      <a:pt x="0" y="0"/>
                    </a:moveTo>
                    <a:lnTo>
                      <a:pt x="0" y="6"/>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56" name="Freeform 958"/>
              <p:cNvSpPr>
                <a:spLocks/>
              </p:cNvSpPr>
              <p:nvPr/>
            </p:nvSpPr>
            <p:spPr bwMode="auto">
              <a:xfrm>
                <a:off x="5337" y="1355"/>
                <a:ext cx="5" cy="13"/>
              </a:xfrm>
              <a:custGeom>
                <a:avLst/>
                <a:gdLst>
                  <a:gd name="T0" fmla="*/ 0 w 5"/>
                  <a:gd name="T1" fmla="*/ 0 h 13"/>
                  <a:gd name="T2" fmla="*/ 5 w 5"/>
                  <a:gd name="T3" fmla="*/ 13 h 13"/>
                  <a:gd name="T4" fmla="*/ 0 w 5"/>
                  <a:gd name="T5" fmla="*/ 0 h 13"/>
                  <a:gd name="T6" fmla="*/ 0 60000 65536"/>
                  <a:gd name="T7" fmla="*/ 0 60000 65536"/>
                  <a:gd name="T8" fmla="*/ 0 60000 65536"/>
                  <a:gd name="T9" fmla="*/ 0 w 5"/>
                  <a:gd name="T10" fmla="*/ 0 h 13"/>
                  <a:gd name="T11" fmla="*/ 5 w 5"/>
                  <a:gd name="T12" fmla="*/ 13 h 13"/>
                </a:gdLst>
                <a:ahLst/>
                <a:cxnLst>
                  <a:cxn ang="T6">
                    <a:pos x="T0" y="T1"/>
                  </a:cxn>
                  <a:cxn ang="T7">
                    <a:pos x="T2" y="T3"/>
                  </a:cxn>
                  <a:cxn ang="T8">
                    <a:pos x="T4" y="T5"/>
                  </a:cxn>
                </a:cxnLst>
                <a:rect l="T9" t="T10" r="T11" b="T12"/>
                <a:pathLst>
                  <a:path w="5" h="13">
                    <a:moveTo>
                      <a:pt x="0" y="0"/>
                    </a:moveTo>
                    <a:lnTo>
                      <a:pt x="5" y="13"/>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57" name="Freeform 959"/>
              <p:cNvSpPr>
                <a:spLocks/>
              </p:cNvSpPr>
              <p:nvPr/>
            </p:nvSpPr>
            <p:spPr bwMode="auto">
              <a:xfrm>
                <a:off x="5337" y="1355"/>
                <a:ext cx="5" cy="13"/>
              </a:xfrm>
              <a:custGeom>
                <a:avLst/>
                <a:gdLst>
                  <a:gd name="T0" fmla="*/ 0 w 5"/>
                  <a:gd name="T1" fmla="*/ 0 h 13"/>
                  <a:gd name="T2" fmla="*/ 5 w 5"/>
                  <a:gd name="T3" fmla="*/ 13 h 13"/>
                  <a:gd name="T4" fmla="*/ 0 w 5"/>
                  <a:gd name="T5" fmla="*/ 0 h 13"/>
                  <a:gd name="T6" fmla="*/ 0 60000 65536"/>
                  <a:gd name="T7" fmla="*/ 0 60000 65536"/>
                  <a:gd name="T8" fmla="*/ 0 60000 65536"/>
                  <a:gd name="T9" fmla="*/ 0 w 5"/>
                  <a:gd name="T10" fmla="*/ 0 h 13"/>
                  <a:gd name="T11" fmla="*/ 5 w 5"/>
                  <a:gd name="T12" fmla="*/ 13 h 13"/>
                </a:gdLst>
                <a:ahLst/>
                <a:cxnLst>
                  <a:cxn ang="T6">
                    <a:pos x="T0" y="T1"/>
                  </a:cxn>
                  <a:cxn ang="T7">
                    <a:pos x="T2" y="T3"/>
                  </a:cxn>
                  <a:cxn ang="T8">
                    <a:pos x="T4" y="T5"/>
                  </a:cxn>
                </a:cxnLst>
                <a:rect l="T9" t="T10" r="T11" b="T12"/>
                <a:pathLst>
                  <a:path w="5" h="13">
                    <a:moveTo>
                      <a:pt x="0" y="0"/>
                    </a:moveTo>
                    <a:lnTo>
                      <a:pt x="5" y="13"/>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58" name="Freeform 960"/>
              <p:cNvSpPr>
                <a:spLocks/>
              </p:cNvSpPr>
              <p:nvPr/>
            </p:nvSpPr>
            <p:spPr bwMode="auto">
              <a:xfrm>
                <a:off x="5462" y="1361"/>
                <a:ext cx="1" cy="7"/>
              </a:xfrm>
              <a:custGeom>
                <a:avLst/>
                <a:gdLst>
                  <a:gd name="T0" fmla="*/ 0 w 1"/>
                  <a:gd name="T1" fmla="*/ 0 h 7"/>
                  <a:gd name="T2" fmla="*/ 0 w 1"/>
                  <a:gd name="T3" fmla="*/ 7 h 7"/>
                  <a:gd name="T4" fmla="*/ 0 w 1"/>
                  <a:gd name="T5" fmla="*/ 0 h 7"/>
                  <a:gd name="T6" fmla="*/ 0 60000 65536"/>
                  <a:gd name="T7" fmla="*/ 0 60000 65536"/>
                  <a:gd name="T8" fmla="*/ 0 60000 65536"/>
                  <a:gd name="T9" fmla="*/ 0 w 1"/>
                  <a:gd name="T10" fmla="*/ 0 h 7"/>
                  <a:gd name="T11" fmla="*/ 1 w 1"/>
                  <a:gd name="T12" fmla="*/ 7 h 7"/>
                </a:gdLst>
                <a:ahLst/>
                <a:cxnLst>
                  <a:cxn ang="T6">
                    <a:pos x="T0" y="T1"/>
                  </a:cxn>
                  <a:cxn ang="T7">
                    <a:pos x="T2" y="T3"/>
                  </a:cxn>
                  <a:cxn ang="T8">
                    <a:pos x="T4" y="T5"/>
                  </a:cxn>
                </a:cxnLst>
                <a:rect l="T9" t="T10" r="T11" b="T12"/>
                <a:pathLst>
                  <a:path w="1" h="7">
                    <a:moveTo>
                      <a:pt x="0" y="0"/>
                    </a:moveTo>
                    <a:lnTo>
                      <a:pt x="0" y="7"/>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59" name="Freeform 961"/>
              <p:cNvSpPr>
                <a:spLocks/>
              </p:cNvSpPr>
              <p:nvPr/>
            </p:nvSpPr>
            <p:spPr bwMode="auto">
              <a:xfrm>
                <a:off x="5462" y="1361"/>
                <a:ext cx="1" cy="7"/>
              </a:xfrm>
              <a:custGeom>
                <a:avLst/>
                <a:gdLst>
                  <a:gd name="T0" fmla="*/ 0 w 1"/>
                  <a:gd name="T1" fmla="*/ 0 h 7"/>
                  <a:gd name="T2" fmla="*/ 0 w 1"/>
                  <a:gd name="T3" fmla="*/ 7 h 7"/>
                  <a:gd name="T4" fmla="*/ 0 w 1"/>
                  <a:gd name="T5" fmla="*/ 0 h 7"/>
                  <a:gd name="T6" fmla="*/ 0 60000 65536"/>
                  <a:gd name="T7" fmla="*/ 0 60000 65536"/>
                  <a:gd name="T8" fmla="*/ 0 60000 65536"/>
                  <a:gd name="T9" fmla="*/ 0 w 1"/>
                  <a:gd name="T10" fmla="*/ 0 h 7"/>
                  <a:gd name="T11" fmla="*/ 1 w 1"/>
                  <a:gd name="T12" fmla="*/ 7 h 7"/>
                </a:gdLst>
                <a:ahLst/>
                <a:cxnLst>
                  <a:cxn ang="T6">
                    <a:pos x="T0" y="T1"/>
                  </a:cxn>
                  <a:cxn ang="T7">
                    <a:pos x="T2" y="T3"/>
                  </a:cxn>
                  <a:cxn ang="T8">
                    <a:pos x="T4" y="T5"/>
                  </a:cxn>
                </a:cxnLst>
                <a:rect l="T9" t="T10" r="T11" b="T12"/>
                <a:pathLst>
                  <a:path w="1" h="7">
                    <a:moveTo>
                      <a:pt x="0" y="0"/>
                    </a:moveTo>
                    <a:lnTo>
                      <a:pt x="0" y="7"/>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60" name="Freeform 962"/>
              <p:cNvSpPr>
                <a:spLocks/>
              </p:cNvSpPr>
              <p:nvPr/>
            </p:nvSpPr>
            <p:spPr bwMode="auto">
              <a:xfrm>
                <a:off x="5492" y="1368"/>
                <a:ext cx="1" cy="14"/>
              </a:xfrm>
              <a:custGeom>
                <a:avLst/>
                <a:gdLst>
                  <a:gd name="T0" fmla="*/ 0 w 1"/>
                  <a:gd name="T1" fmla="*/ 0 h 14"/>
                  <a:gd name="T2" fmla="*/ 0 w 1"/>
                  <a:gd name="T3" fmla="*/ 14 h 14"/>
                  <a:gd name="T4" fmla="*/ 0 w 1"/>
                  <a:gd name="T5" fmla="*/ 0 h 14"/>
                  <a:gd name="T6" fmla="*/ 0 60000 65536"/>
                  <a:gd name="T7" fmla="*/ 0 60000 65536"/>
                  <a:gd name="T8" fmla="*/ 0 60000 65536"/>
                  <a:gd name="T9" fmla="*/ 0 w 1"/>
                  <a:gd name="T10" fmla="*/ 0 h 14"/>
                  <a:gd name="T11" fmla="*/ 1 w 1"/>
                  <a:gd name="T12" fmla="*/ 14 h 14"/>
                </a:gdLst>
                <a:ahLst/>
                <a:cxnLst>
                  <a:cxn ang="T6">
                    <a:pos x="T0" y="T1"/>
                  </a:cxn>
                  <a:cxn ang="T7">
                    <a:pos x="T2" y="T3"/>
                  </a:cxn>
                  <a:cxn ang="T8">
                    <a:pos x="T4" y="T5"/>
                  </a:cxn>
                </a:cxnLst>
                <a:rect l="T9" t="T10" r="T11" b="T12"/>
                <a:pathLst>
                  <a:path w="1" h="14">
                    <a:moveTo>
                      <a:pt x="0" y="0"/>
                    </a:moveTo>
                    <a:lnTo>
                      <a:pt x="0" y="14"/>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61" name="Freeform 963"/>
              <p:cNvSpPr>
                <a:spLocks/>
              </p:cNvSpPr>
              <p:nvPr/>
            </p:nvSpPr>
            <p:spPr bwMode="auto">
              <a:xfrm>
                <a:off x="5492" y="1368"/>
                <a:ext cx="1" cy="14"/>
              </a:xfrm>
              <a:custGeom>
                <a:avLst/>
                <a:gdLst>
                  <a:gd name="T0" fmla="*/ 0 w 1"/>
                  <a:gd name="T1" fmla="*/ 0 h 14"/>
                  <a:gd name="T2" fmla="*/ 0 w 1"/>
                  <a:gd name="T3" fmla="*/ 14 h 14"/>
                  <a:gd name="T4" fmla="*/ 0 w 1"/>
                  <a:gd name="T5" fmla="*/ 0 h 14"/>
                  <a:gd name="T6" fmla="*/ 0 60000 65536"/>
                  <a:gd name="T7" fmla="*/ 0 60000 65536"/>
                  <a:gd name="T8" fmla="*/ 0 60000 65536"/>
                  <a:gd name="T9" fmla="*/ 0 w 1"/>
                  <a:gd name="T10" fmla="*/ 0 h 14"/>
                  <a:gd name="T11" fmla="*/ 1 w 1"/>
                  <a:gd name="T12" fmla="*/ 14 h 14"/>
                </a:gdLst>
                <a:ahLst/>
                <a:cxnLst>
                  <a:cxn ang="T6">
                    <a:pos x="T0" y="T1"/>
                  </a:cxn>
                  <a:cxn ang="T7">
                    <a:pos x="T2" y="T3"/>
                  </a:cxn>
                  <a:cxn ang="T8">
                    <a:pos x="T4" y="T5"/>
                  </a:cxn>
                </a:cxnLst>
                <a:rect l="T9" t="T10" r="T11" b="T12"/>
                <a:pathLst>
                  <a:path w="1" h="14">
                    <a:moveTo>
                      <a:pt x="0" y="0"/>
                    </a:moveTo>
                    <a:lnTo>
                      <a:pt x="0" y="14"/>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62" name="Freeform 964"/>
              <p:cNvSpPr>
                <a:spLocks/>
              </p:cNvSpPr>
              <p:nvPr/>
            </p:nvSpPr>
            <p:spPr bwMode="auto">
              <a:xfrm>
                <a:off x="5279" y="1374"/>
                <a:ext cx="1" cy="8"/>
              </a:xfrm>
              <a:custGeom>
                <a:avLst/>
                <a:gdLst>
                  <a:gd name="T0" fmla="*/ 0 w 1"/>
                  <a:gd name="T1" fmla="*/ 0 h 8"/>
                  <a:gd name="T2" fmla="*/ 0 w 1"/>
                  <a:gd name="T3" fmla="*/ 8 h 8"/>
                  <a:gd name="T4" fmla="*/ 0 w 1"/>
                  <a:gd name="T5" fmla="*/ 0 h 8"/>
                  <a:gd name="T6" fmla="*/ 0 60000 65536"/>
                  <a:gd name="T7" fmla="*/ 0 60000 65536"/>
                  <a:gd name="T8" fmla="*/ 0 60000 65536"/>
                  <a:gd name="T9" fmla="*/ 0 w 1"/>
                  <a:gd name="T10" fmla="*/ 0 h 8"/>
                  <a:gd name="T11" fmla="*/ 1 w 1"/>
                  <a:gd name="T12" fmla="*/ 8 h 8"/>
                </a:gdLst>
                <a:ahLst/>
                <a:cxnLst>
                  <a:cxn ang="T6">
                    <a:pos x="T0" y="T1"/>
                  </a:cxn>
                  <a:cxn ang="T7">
                    <a:pos x="T2" y="T3"/>
                  </a:cxn>
                  <a:cxn ang="T8">
                    <a:pos x="T4" y="T5"/>
                  </a:cxn>
                </a:cxnLst>
                <a:rect l="T9" t="T10" r="T11" b="T12"/>
                <a:pathLst>
                  <a:path w="1" h="8">
                    <a:moveTo>
                      <a:pt x="0" y="0"/>
                    </a:moveTo>
                    <a:lnTo>
                      <a:pt x="0" y="8"/>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63" name="Freeform 965"/>
              <p:cNvSpPr>
                <a:spLocks/>
              </p:cNvSpPr>
              <p:nvPr/>
            </p:nvSpPr>
            <p:spPr bwMode="auto">
              <a:xfrm>
                <a:off x="5279" y="1374"/>
                <a:ext cx="1" cy="8"/>
              </a:xfrm>
              <a:custGeom>
                <a:avLst/>
                <a:gdLst>
                  <a:gd name="T0" fmla="*/ 0 w 1"/>
                  <a:gd name="T1" fmla="*/ 0 h 8"/>
                  <a:gd name="T2" fmla="*/ 0 w 1"/>
                  <a:gd name="T3" fmla="*/ 8 h 8"/>
                  <a:gd name="T4" fmla="*/ 0 w 1"/>
                  <a:gd name="T5" fmla="*/ 0 h 8"/>
                  <a:gd name="T6" fmla="*/ 0 60000 65536"/>
                  <a:gd name="T7" fmla="*/ 0 60000 65536"/>
                  <a:gd name="T8" fmla="*/ 0 60000 65536"/>
                  <a:gd name="T9" fmla="*/ 0 w 1"/>
                  <a:gd name="T10" fmla="*/ 0 h 8"/>
                  <a:gd name="T11" fmla="*/ 1 w 1"/>
                  <a:gd name="T12" fmla="*/ 8 h 8"/>
                </a:gdLst>
                <a:ahLst/>
                <a:cxnLst>
                  <a:cxn ang="T6">
                    <a:pos x="T0" y="T1"/>
                  </a:cxn>
                  <a:cxn ang="T7">
                    <a:pos x="T2" y="T3"/>
                  </a:cxn>
                  <a:cxn ang="T8">
                    <a:pos x="T4" y="T5"/>
                  </a:cxn>
                </a:cxnLst>
                <a:rect l="T9" t="T10" r="T11" b="T12"/>
                <a:pathLst>
                  <a:path w="1" h="8">
                    <a:moveTo>
                      <a:pt x="0" y="0"/>
                    </a:moveTo>
                    <a:lnTo>
                      <a:pt x="0" y="8"/>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64" name="Freeform 966"/>
              <p:cNvSpPr>
                <a:spLocks/>
              </p:cNvSpPr>
              <p:nvPr/>
            </p:nvSpPr>
            <p:spPr bwMode="auto">
              <a:xfrm>
                <a:off x="5454" y="1382"/>
                <a:ext cx="51" cy="164"/>
              </a:xfrm>
              <a:custGeom>
                <a:avLst/>
                <a:gdLst>
                  <a:gd name="T0" fmla="*/ 8 w 51"/>
                  <a:gd name="T1" fmla="*/ 0 h 164"/>
                  <a:gd name="T2" fmla="*/ 8 w 51"/>
                  <a:gd name="T3" fmla="*/ 14 h 164"/>
                  <a:gd name="T4" fmla="*/ 20 w 51"/>
                  <a:gd name="T5" fmla="*/ 33 h 164"/>
                  <a:gd name="T6" fmla="*/ 13 w 51"/>
                  <a:gd name="T7" fmla="*/ 41 h 164"/>
                  <a:gd name="T8" fmla="*/ 26 w 51"/>
                  <a:gd name="T9" fmla="*/ 47 h 164"/>
                  <a:gd name="T10" fmla="*/ 45 w 51"/>
                  <a:gd name="T11" fmla="*/ 47 h 164"/>
                  <a:gd name="T12" fmla="*/ 45 w 51"/>
                  <a:gd name="T13" fmla="*/ 33 h 164"/>
                  <a:gd name="T14" fmla="*/ 33 w 51"/>
                  <a:gd name="T15" fmla="*/ 33 h 164"/>
                  <a:gd name="T16" fmla="*/ 45 w 51"/>
                  <a:gd name="T17" fmla="*/ 33 h 164"/>
                  <a:gd name="T18" fmla="*/ 45 w 51"/>
                  <a:gd name="T19" fmla="*/ 27 h 164"/>
                  <a:gd name="T20" fmla="*/ 45 w 51"/>
                  <a:gd name="T21" fmla="*/ 117 h 164"/>
                  <a:gd name="T22" fmla="*/ 51 w 51"/>
                  <a:gd name="T23" fmla="*/ 131 h 164"/>
                  <a:gd name="T24" fmla="*/ 51 w 51"/>
                  <a:gd name="T25" fmla="*/ 137 h 164"/>
                  <a:gd name="T26" fmla="*/ 45 w 51"/>
                  <a:gd name="T27" fmla="*/ 137 h 164"/>
                  <a:gd name="T28" fmla="*/ 38 w 51"/>
                  <a:gd name="T29" fmla="*/ 158 h 164"/>
                  <a:gd name="T30" fmla="*/ 8 w 51"/>
                  <a:gd name="T31" fmla="*/ 164 h 164"/>
                  <a:gd name="T32" fmla="*/ 0 w 51"/>
                  <a:gd name="T33" fmla="*/ 158 h 164"/>
                  <a:gd name="T34" fmla="*/ 13 w 51"/>
                  <a:gd name="T35" fmla="*/ 137 h 164"/>
                  <a:gd name="T36" fmla="*/ 33 w 51"/>
                  <a:gd name="T37" fmla="*/ 137 h 164"/>
                  <a:gd name="T38" fmla="*/ 33 w 51"/>
                  <a:gd name="T39" fmla="*/ 117 h 164"/>
                  <a:gd name="T40" fmla="*/ 20 w 51"/>
                  <a:gd name="T41" fmla="*/ 117 h 164"/>
                  <a:gd name="T42" fmla="*/ 26 w 51"/>
                  <a:gd name="T43" fmla="*/ 96 h 164"/>
                  <a:gd name="T44" fmla="*/ 20 w 51"/>
                  <a:gd name="T45" fmla="*/ 88 h 164"/>
                  <a:gd name="T46" fmla="*/ 20 w 51"/>
                  <a:gd name="T47" fmla="*/ 61 h 164"/>
                  <a:gd name="T48" fmla="*/ 8 w 51"/>
                  <a:gd name="T49" fmla="*/ 20 h 164"/>
                  <a:gd name="T50" fmla="*/ 8 w 51"/>
                  <a:gd name="T51" fmla="*/ 0 h 1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1"/>
                  <a:gd name="T79" fmla="*/ 0 h 164"/>
                  <a:gd name="T80" fmla="*/ 51 w 51"/>
                  <a:gd name="T81" fmla="*/ 164 h 1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1" h="164">
                    <a:moveTo>
                      <a:pt x="8" y="0"/>
                    </a:moveTo>
                    <a:lnTo>
                      <a:pt x="8" y="14"/>
                    </a:lnTo>
                    <a:lnTo>
                      <a:pt x="20" y="33"/>
                    </a:lnTo>
                    <a:lnTo>
                      <a:pt x="13" y="41"/>
                    </a:lnTo>
                    <a:lnTo>
                      <a:pt x="26" y="47"/>
                    </a:lnTo>
                    <a:lnTo>
                      <a:pt x="45" y="47"/>
                    </a:lnTo>
                    <a:lnTo>
                      <a:pt x="45" y="33"/>
                    </a:lnTo>
                    <a:lnTo>
                      <a:pt x="33" y="33"/>
                    </a:lnTo>
                    <a:lnTo>
                      <a:pt x="45" y="33"/>
                    </a:lnTo>
                    <a:lnTo>
                      <a:pt x="45" y="27"/>
                    </a:lnTo>
                    <a:lnTo>
                      <a:pt x="45" y="117"/>
                    </a:lnTo>
                    <a:lnTo>
                      <a:pt x="51" y="131"/>
                    </a:lnTo>
                    <a:lnTo>
                      <a:pt x="51" y="137"/>
                    </a:lnTo>
                    <a:lnTo>
                      <a:pt x="45" y="137"/>
                    </a:lnTo>
                    <a:lnTo>
                      <a:pt x="38" y="158"/>
                    </a:lnTo>
                    <a:lnTo>
                      <a:pt x="8" y="164"/>
                    </a:lnTo>
                    <a:lnTo>
                      <a:pt x="0" y="158"/>
                    </a:lnTo>
                    <a:lnTo>
                      <a:pt x="13" y="137"/>
                    </a:lnTo>
                    <a:lnTo>
                      <a:pt x="33" y="137"/>
                    </a:lnTo>
                    <a:lnTo>
                      <a:pt x="33" y="117"/>
                    </a:lnTo>
                    <a:lnTo>
                      <a:pt x="20" y="117"/>
                    </a:lnTo>
                    <a:lnTo>
                      <a:pt x="26" y="96"/>
                    </a:lnTo>
                    <a:lnTo>
                      <a:pt x="20" y="88"/>
                    </a:lnTo>
                    <a:lnTo>
                      <a:pt x="20" y="61"/>
                    </a:lnTo>
                    <a:lnTo>
                      <a:pt x="8" y="20"/>
                    </a:lnTo>
                    <a:lnTo>
                      <a:pt x="8"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65" name="Freeform 967"/>
              <p:cNvSpPr>
                <a:spLocks/>
              </p:cNvSpPr>
              <p:nvPr/>
            </p:nvSpPr>
            <p:spPr bwMode="auto">
              <a:xfrm>
                <a:off x="5454" y="1382"/>
                <a:ext cx="51" cy="164"/>
              </a:xfrm>
              <a:custGeom>
                <a:avLst/>
                <a:gdLst>
                  <a:gd name="T0" fmla="*/ 8 w 51"/>
                  <a:gd name="T1" fmla="*/ 0 h 164"/>
                  <a:gd name="T2" fmla="*/ 8 w 51"/>
                  <a:gd name="T3" fmla="*/ 14 h 164"/>
                  <a:gd name="T4" fmla="*/ 20 w 51"/>
                  <a:gd name="T5" fmla="*/ 33 h 164"/>
                  <a:gd name="T6" fmla="*/ 13 w 51"/>
                  <a:gd name="T7" fmla="*/ 41 h 164"/>
                  <a:gd name="T8" fmla="*/ 26 w 51"/>
                  <a:gd name="T9" fmla="*/ 47 h 164"/>
                  <a:gd name="T10" fmla="*/ 45 w 51"/>
                  <a:gd name="T11" fmla="*/ 47 h 164"/>
                  <a:gd name="T12" fmla="*/ 45 w 51"/>
                  <a:gd name="T13" fmla="*/ 33 h 164"/>
                  <a:gd name="T14" fmla="*/ 33 w 51"/>
                  <a:gd name="T15" fmla="*/ 33 h 164"/>
                  <a:gd name="T16" fmla="*/ 45 w 51"/>
                  <a:gd name="T17" fmla="*/ 33 h 164"/>
                  <a:gd name="T18" fmla="*/ 45 w 51"/>
                  <a:gd name="T19" fmla="*/ 27 h 164"/>
                  <a:gd name="T20" fmla="*/ 45 w 51"/>
                  <a:gd name="T21" fmla="*/ 117 h 164"/>
                  <a:gd name="T22" fmla="*/ 51 w 51"/>
                  <a:gd name="T23" fmla="*/ 131 h 164"/>
                  <a:gd name="T24" fmla="*/ 51 w 51"/>
                  <a:gd name="T25" fmla="*/ 137 h 164"/>
                  <a:gd name="T26" fmla="*/ 45 w 51"/>
                  <a:gd name="T27" fmla="*/ 137 h 164"/>
                  <a:gd name="T28" fmla="*/ 38 w 51"/>
                  <a:gd name="T29" fmla="*/ 158 h 164"/>
                  <a:gd name="T30" fmla="*/ 8 w 51"/>
                  <a:gd name="T31" fmla="*/ 164 h 164"/>
                  <a:gd name="T32" fmla="*/ 0 w 51"/>
                  <a:gd name="T33" fmla="*/ 158 h 164"/>
                  <a:gd name="T34" fmla="*/ 13 w 51"/>
                  <a:gd name="T35" fmla="*/ 137 h 164"/>
                  <a:gd name="T36" fmla="*/ 33 w 51"/>
                  <a:gd name="T37" fmla="*/ 137 h 164"/>
                  <a:gd name="T38" fmla="*/ 33 w 51"/>
                  <a:gd name="T39" fmla="*/ 117 h 164"/>
                  <a:gd name="T40" fmla="*/ 20 w 51"/>
                  <a:gd name="T41" fmla="*/ 117 h 164"/>
                  <a:gd name="T42" fmla="*/ 26 w 51"/>
                  <a:gd name="T43" fmla="*/ 96 h 164"/>
                  <a:gd name="T44" fmla="*/ 20 w 51"/>
                  <a:gd name="T45" fmla="*/ 88 h 164"/>
                  <a:gd name="T46" fmla="*/ 20 w 51"/>
                  <a:gd name="T47" fmla="*/ 61 h 164"/>
                  <a:gd name="T48" fmla="*/ 8 w 51"/>
                  <a:gd name="T49" fmla="*/ 20 h 164"/>
                  <a:gd name="T50" fmla="*/ 8 w 51"/>
                  <a:gd name="T51" fmla="*/ 0 h 1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1"/>
                  <a:gd name="T79" fmla="*/ 0 h 164"/>
                  <a:gd name="T80" fmla="*/ 51 w 51"/>
                  <a:gd name="T81" fmla="*/ 164 h 16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1" h="164">
                    <a:moveTo>
                      <a:pt x="8" y="0"/>
                    </a:moveTo>
                    <a:lnTo>
                      <a:pt x="8" y="14"/>
                    </a:lnTo>
                    <a:lnTo>
                      <a:pt x="20" y="33"/>
                    </a:lnTo>
                    <a:lnTo>
                      <a:pt x="13" y="41"/>
                    </a:lnTo>
                    <a:lnTo>
                      <a:pt x="26" y="47"/>
                    </a:lnTo>
                    <a:lnTo>
                      <a:pt x="45" y="47"/>
                    </a:lnTo>
                    <a:lnTo>
                      <a:pt x="45" y="33"/>
                    </a:lnTo>
                    <a:lnTo>
                      <a:pt x="33" y="33"/>
                    </a:lnTo>
                    <a:lnTo>
                      <a:pt x="45" y="33"/>
                    </a:lnTo>
                    <a:lnTo>
                      <a:pt x="45" y="27"/>
                    </a:lnTo>
                    <a:lnTo>
                      <a:pt x="45" y="117"/>
                    </a:lnTo>
                    <a:lnTo>
                      <a:pt x="51" y="131"/>
                    </a:lnTo>
                    <a:lnTo>
                      <a:pt x="51" y="137"/>
                    </a:lnTo>
                    <a:lnTo>
                      <a:pt x="45" y="137"/>
                    </a:lnTo>
                    <a:lnTo>
                      <a:pt x="38" y="158"/>
                    </a:lnTo>
                    <a:lnTo>
                      <a:pt x="8" y="164"/>
                    </a:lnTo>
                    <a:lnTo>
                      <a:pt x="0" y="158"/>
                    </a:lnTo>
                    <a:lnTo>
                      <a:pt x="13" y="137"/>
                    </a:lnTo>
                    <a:lnTo>
                      <a:pt x="33" y="137"/>
                    </a:lnTo>
                    <a:lnTo>
                      <a:pt x="33" y="117"/>
                    </a:lnTo>
                    <a:lnTo>
                      <a:pt x="20" y="117"/>
                    </a:lnTo>
                    <a:lnTo>
                      <a:pt x="26" y="96"/>
                    </a:lnTo>
                    <a:lnTo>
                      <a:pt x="20" y="88"/>
                    </a:lnTo>
                    <a:lnTo>
                      <a:pt x="20" y="61"/>
                    </a:lnTo>
                    <a:lnTo>
                      <a:pt x="8" y="20"/>
                    </a:lnTo>
                    <a:lnTo>
                      <a:pt x="8"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66" name="Freeform 968"/>
              <p:cNvSpPr>
                <a:spLocks/>
              </p:cNvSpPr>
              <p:nvPr/>
            </p:nvSpPr>
            <p:spPr bwMode="auto">
              <a:xfrm>
                <a:off x="5111" y="1409"/>
                <a:ext cx="6" cy="6"/>
              </a:xfrm>
              <a:custGeom>
                <a:avLst/>
                <a:gdLst>
                  <a:gd name="T0" fmla="*/ 0 w 6"/>
                  <a:gd name="T1" fmla="*/ 0 h 6"/>
                  <a:gd name="T2" fmla="*/ 6 w 6"/>
                  <a:gd name="T3" fmla="*/ 6 h 6"/>
                  <a:gd name="T4" fmla="*/ 0 w 6"/>
                  <a:gd name="T5" fmla="*/ 0 h 6"/>
                  <a:gd name="T6" fmla="*/ 0 60000 65536"/>
                  <a:gd name="T7" fmla="*/ 0 60000 65536"/>
                  <a:gd name="T8" fmla="*/ 0 60000 65536"/>
                  <a:gd name="T9" fmla="*/ 0 w 6"/>
                  <a:gd name="T10" fmla="*/ 0 h 6"/>
                  <a:gd name="T11" fmla="*/ 6 w 6"/>
                  <a:gd name="T12" fmla="*/ 6 h 6"/>
                </a:gdLst>
                <a:ahLst/>
                <a:cxnLst>
                  <a:cxn ang="T6">
                    <a:pos x="T0" y="T1"/>
                  </a:cxn>
                  <a:cxn ang="T7">
                    <a:pos x="T2" y="T3"/>
                  </a:cxn>
                  <a:cxn ang="T8">
                    <a:pos x="T4" y="T5"/>
                  </a:cxn>
                </a:cxnLst>
                <a:rect l="T9" t="T10" r="T11" b="T12"/>
                <a:pathLst>
                  <a:path w="6" h="6">
                    <a:moveTo>
                      <a:pt x="0" y="0"/>
                    </a:moveTo>
                    <a:lnTo>
                      <a:pt x="6" y="6"/>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67" name="Freeform 969"/>
              <p:cNvSpPr>
                <a:spLocks/>
              </p:cNvSpPr>
              <p:nvPr/>
            </p:nvSpPr>
            <p:spPr bwMode="auto">
              <a:xfrm>
                <a:off x="5111" y="1409"/>
                <a:ext cx="6" cy="6"/>
              </a:xfrm>
              <a:custGeom>
                <a:avLst/>
                <a:gdLst>
                  <a:gd name="T0" fmla="*/ 0 w 6"/>
                  <a:gd name="T1" fmla="*/ 0 h 6"/>
                  <a:gd name="T2" fmla="*/ 6 w 6"/>
                  <a:gd name="T3" fmla="*/ 6 h 6"/>
                  <a:gd name="T4" fmla="*/ 0 w 6"/>
                  <a:gd name="T5" fmla="*/ 0 h 6"/>
                  <a:gd name="T6" fmla="*/ 0 60000 65536"/>
                  <a:gd name="T7" fmla="*/ 0 60000 65536"/>
                  <a:gd name="T8" fmla="*/ 0 60000 65536"/>
                  <a:gd name="T9" fmla="*/ 0 w 6"/>
                  <a:gd name="T10" fmla="*/ 0 h 6"/>
                  <a:gd name="T11" fmla="*/ 6 w 6"/>
                  <a:gd name="T12" fmla="*/ 6 h 6"/>
                </a:gdLst>
                <a:ahLst/>
                <a:cxnLst>
                  <a:cxn ang="T6">
                    <a:pos x="T0" y="T1"/>
                  </a:cxn>
                  <a:cxn ang="T7">
                    <a:pos x="T2" y="T3"/>
                  </a:cxn>
                  <a:cxn ang="T8">
                    <a:pos x="T4" y="T5"/>
                  </a:cxn>
                </a:cxnLst>
                <a:rect l="T9" t="T10" r="T11" b="T12"/>
                <a:pathLst>
                  <a:path w="6" h="6">
                    <a:moveTo>
                      <a:pt x="0" y="0"/>
                    </a:moveTo>
                    <a:lnTo>
                      <a:pt x="6" y="6"/>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68" name="Freeform 970"/>
              <p:cNvSpPr>
                <a:spLocks/>
              </p:cNvSpPr>
              <p:nvPr/>
            </p:nvSpPr>
            <p:spPr bwMode="auto">
              <a:xfrm>
                <a:off x="5124" y="1443"/>
                <a:ext cx="5" cy="7"/>
              </a:xfrm>
              <a:custGeom>
                <a:avLst/>
                <a:gdLst>
                  <a:gd name="T0" fmla="*/ 0 w 5"/>
                  <a:gd name="T1" fmla="*/ 0 h 7"/>
                  <a:gd name="T2" fmla="*/ 5 w 5"/>
                  <a:gd name="T3" fmla="*/ 7 h 7"/>
                  <a:gd name="T4" fmla="*/ 0 w 5"/>
                  <a:gd name="T5" fmla="*/ 0 h 7"/>
                  <a:gd name="T6" fmla="*/ 0 60000 65536"/>
                  <a:gd name="T7" fmla="*/ 0 60000 65536"/>
                  <a:gd name="T8" fmla="*/ 0 60000 65536"/>
                  <a:gd name="T9" fmla="*/ 0 w 5"/>
                  <a:gd name="T10" fmla="*/ 0 h 7"/>
                  <a:gd name="T11" fmla="*/ 5 w 5"/>
                  <a:gd name="T12" fmla="*/ 7 h 7"/>
                </a:gdLst>
                <a:ahLst/>
                <a:cxnLst>
                  <a:cxn ang="T6">
                    <a:pos x="T0" y="T1"/>
                  </a:cxn>
                  <a:cxn ang="T7">
                    <a:pos x="T2" y="T3"/>
                  </a:cxn>
                  <a:cxn ang="T8">
                    <a:pos x="T4" y="T5"/>
                  </a:cxn>
                </a:cxnLst>
                <a:rect l="T9" t="T10" r="T11" b="T12"/>
                <a:pathLst>
                  <a:path w="5" h="7">
                    <a:moveTo>
                      <a:pt x="0" y="0"/>
                    </a:moveTo>
                    <a:lnTo>
                      <a:pt x="5" y="7"/>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69" name="Freeform 971"/>
              <p:cNvSpPr>
                <a:spLocks/>
              </p:cNvSpPr>
              <p:nvPr/>
            </p:nvSpPr>
            <p:spPr bwMode="auto">
              <a:xfrm>
                <a:off x="5124" y="1443"/>
                <a:ext cx="5" cy="7"/>
              </a:xfrm>
              <a:custGeom>
                <a:avLst/>
                <a:gdLst>
                  <a:gd name="T0" fmla="*/ 0 w 5"/>
                  <a:gd name="T1" fmla="*/ 0 h 7"/>
                  <a:gd name="T2" fmla="*/ 5 w 5"/>
                  <a:gd name="T3" fmla="*/ 7 h 7"/>
                  <a:gd name="T4" fmla="*/ 0 w 5"/>
                  <a:gd name="T5" fmla="*/ 0 h 7"/>
                  <a:gd name="T6" fmla="*/ 0 60000 65536"/>
                  <a:gd name="T7" fmla="*/ 0 60000 65536"/>
                  <a:gd name="T8" fmla="*/ 0 60000 65536"/>
                  <a:gd name="T9" fmla="*/ 0 w 5"/>
                  <a:gd name="T10" fmla="*/ 0 h 7"/>
                  <a:gd name="T11" fmla="*/ 5 w 5"/>
                  <a:gd name="T12" fmla="*/ 7 h 7"/>
                </a:gdLst>
                <a:ahLst/>
                <a:cxnLst>
                  <a:cxn ang="T6">
                    <a:pos x="T0" y="T1"/>
                  </a:cxn>
                  <a:cxn ang="T7">
                    <a:pos x="T2" y="T3"/>
                  </a:cxn>
                  <a:cxn ang="T8">
                    <a:pos x="T4" y="T5"/>
                  </a:cxn>
                </a:cxnLst>
                <a:rect l="T9" t="T10" r="T11" b="T12"/>
                <a:pathLst>
                  <a:path w="5" h="7">
                    <a:moveTo>
                      <a:pt x="0" y="0"/>
                    </a:moveTo>
                    <a:lnTo>
                      <a:pt x="5" y="7"/>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70" name="Freeform 972"/>
              <p:cNvSpPr>
                <a:spLocks/>
              </p:cNvSpPr>
              <p:nvPr/>
            </p:nvSpPr>
            <p:spPr bwMode="auto">
              <a:xfrm>
                <a:off x="5274" y="1450"/>
                <a:ext cx="5" cy="14"/>
              </a:xfrm>
              <a:custGeom>
                <a:avLst/>
                <a:gdLst>
                  <a:gd name="T0" fmla="*/ 5 w 5"/>
                  <a:gd name="T1" fmla="*/ 0 h 14"/>
                  <a:gd name="T2" fmla="*/ 5 w 5"/>
                  <a:gd name="T3" fmla="*/ 14 h 14"/>
                  <a:gd name="T4" fmla="*/ 0 w 5"/>
                  <a:gd name="T5" fmla="*/ 6 h 14"/>
                  <a:gd name="T6" fmla="*/ 5 w 5"/>
                  <a:gd name="T7" fmla="*/ 0 h 14"/>
                  <a:gd name="T8" fmla="*/ 0 60000 65536"/>
                  <a:gd name="T9" fmla="*/ 0 60000 65536"/>
                  <a:gd name="T10" fmla="*/ 0 60000 65536"/>
                  <a:gd name="T11" fmla="*/ 0 60000 65536"/>
                  <a:gd name="T12" fmla="*/ 0 w 5"/>
                  <a:gd name="T13" fmla="*/ 0 h 14"/>
                  <a:gd name="T14" fmla="*/ 5 w 5"/>
                  <a:gd name="T15" fmla="*/ 14 h 14"/>
                </a:gdLst>
                <a:ahLst/>
                <a:cxnLst>
                  <a:cxn ang="T8">
                    <a:pos x="T0" y="T1"/>
                  </a:cxn>
                  <a:cxn ang="T9">
                    <a:pos x="T2" y="T3"/>
                  </a:cxn>
                  <a:cxn ang="T10">
                    <a:pos x="T4" y="T5"/>
                  </a:cxn>
                  <a:cxn ang="T11">
                    <a:pos x="T6" y="T7"/>
                  </a:cxn>
                </a:cxnLst>
                <a:rect l="T12" t="T13" r="T14" b="T15"/>
                <a:pathLst>
                  <a:path w="5" h="14">
                    <a:moveTo>
                      <a:pt x="5" y="0"/>
                    </a:moveTo>
                    <a:lnTo>
                      <a:pt x="5" y="14"/>
                    </a:lnTo>
                    <a:lnTo>
                      <a:pt x="0" y="6"/>
                    </a:lnTo>
                    <a:lnTo>
                      <a:pt x="5"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71" name="Freeform 973"/>
              <p:cNvSpPr>
                <a:spLocks/>
              </p:cNvSpPr>
              <p:nvPr/>
            </p:nvSpPr>
            <p:spPr bwMode="auto">
              <a:xfrm>
                <a:off x="5274" y="1450"/>
                <a:ext cx="5" cy="14"/>
              </a:xfrm>
              <a:custGeom>
                <a:avLst/>
                <a:gdLst>
                  <a:gd name="T0" fmla="*/ 5 w 5"/>
                  <a:gd name="T1" fmla="*/ 0 h 14"/>
                  <a:gd name="T2" fmla="*/ 5 w 5"/>
                  <a:gd name="T3" fmla="*/ 14 h 14"/>
                  <a:gd name="T4" fmla="*/ 0 w 5"/>
                  <a:gd name="T5" fmla="*/ 6 h 14"/>
                  <a:gd name="T6" fmla="*/ 5 w 5"/>
                  <a:gd name="T7" fmla="*/ 0 h 14"/>
                  <a:gd name="T8" fmla="*/ 0 60000 65536"/>
                  <a:gd name="T9" fmla="*/ 0 60000 65536"/>
                  <a:gd name="T10" fmla="*/ 0 60000 65536"/>
                  <a:gd name="T11" fmla="*/ 0 60000 65536"/>
                  <a:gd name="T12" fmla="*/ 0 w 5"/>
                  <a:gd name="T13" fmla="*/ 0 h 14"/>
                  <a:gd name="T14" fmla="*/ 5 w 5"/>
                  <a:gd name="T15" fmla="*/ 14 h 14"/>
                </a:gdLst>
                <a:ahLst/>
                <a:cxnLst>
                  <a:cxn ang="T8">
                    <a:pos x="T0" y="T1"/>
                  </a:cxn>
                  <a:cxn ang="T9">
                    <a:pos x="T2" y="T3"/>
                  </a:cxn>
                  <a:cxn ang="T10">
                    <a:pos x="T4" y="T5"/>
                  </a:cxn>
                  <a:cxn ang="T11">
                    <a:pos x="T6" y="T7"/>
                  </a:cxn>
                </a:cxnLst>
                <a:rect l="T12" t="T13" r="T14" b="T15"/>
                <a:pathLst>
                  <a:path w="5" h="14">
                    <a:moveTo>
                      <a:pt x="5" y="0"/>
                    </a:moveTo>
                    <a:lnTo>
                      <a:pt x="5" y="14"/>
                    </a:lnTo>
                    <a:lnTo>
                      <a:pt x="0" y="6"/>
                    </a:lnTo>
                    <a:lnTo>
                      <a:pt x="5"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72" name="Freeform 974"/>
              <p:cNvSpPr>
                <a:spLocks/>
              </p:cNvSpPr>
              <p:nvPr/>
            </p:nvSpPr>
            <p:spPr bwMode="auto">
              <a:xfrm>
                <a:off x="5287" y="1478"/>
                <a:ext cx="1" cy="6"/>
              </a:xfrm>
              <a:custGeom>
                <a:avLst/>
                <a:gdLst>
                  <a:gd name="T0" fmla="*/ 0 w 1"/>
                  <a:gd name="T1" fmla="*/ 0 h 6"/>
                  <a:gd name="T2" fmla="*/ 0 w 1"/>
                  <a:gd name="T3" fmla="*/ 6 h 6"/>
                  <a:gd name="T4" fmla="*/ 0 w 1"/>
                  <a:gd name="T5" fmla="*/ 0 h 6"/>
                  <a:gd name="T6" fmla="*/ 0 60000 65536"/>
                  <a:gd name="T7" fmla="*/ 0 60000 65536"/>
                  <a:gd name="T8" fmla="*/ 0 60000 65536"/>
                  <a:gd name="T9" fmla="*/ 0 w 1"/>
                  <a:gd name="T10" fmla="*/ 0 h 6"/>
                  <a:gd name="T11" fmla="*/ 1 w 1"/>
                  <a:gd name="T12" fmla="*/ 6 h 6"/>
                </a:gdLst>
                <a:ahLst/>
                <a:cxnLst>
                  <a:cxn ang="T6">
                    <a:pos x="T0" y="T1"/>
                  </a:cxn>
                  <a:cxn ang="T7">
                    <a:pos x="T2" y="T3"/>
                  </a:cxn>
                  <a:cxn ang="T8">
                    <a:pos x="T4" y="T5"/>
                  </a:cxn>
                </a:cxnLst>
                <a:rect l="T9" t="T10" r="T11" b="T12"/>
                <a:pathLst>
                  <a:path w="1" h="6">
                    <a:moveTo>
                      <a:pt x="0" y="0"/>
                    </a:moveTo>
                    <a:lnTo>
                      <a:pt x="0" y="6"/>
                    </a:lnTo>
                    <a:lnTo>
                      <a:pt x="0" y="0"/>
                    </a:lnTo>
                    <a:close/>
                  </a:path>
                </a:pathLst>
              </a:custGeom>
              <a:solidFill>
                <a:srgbClr val="000000"/>
              </a:solidFill>
              <a:ln w="9525">
                <a:no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573" name="Freeform 975"/>
              <p:cNvSpPr>
                <a:spLocks/>
              </p:cNvSpPr>
              <p:nvPr/>
            </p:nvSpPr>
            <p:spPr bwMode="auto">
              <a:xfrm>
                <a:off x="5287" y="1478"/>
                <a:ext cx="1" cy="6"/>
              </a:xfrm>
              <a:custGeom>
                <a:avLst/>
                <a:gdLst>
                  <a:gd name="T0" fmla="*/ 0 w 1"/>
                  <a:gd name="T1" fmla="*/ 0 h 6"/>
                  <a:gd name="T2" fmla="*/ 0 w 1"/>
                  <a:gd name="T3" fmla="*/ 6 h 6"/>
                  <a:gd name="T4" fmla="*/ 0 w 1"/>
                  <a:gd name="T5" fmla="*/ 0 h 6"/>
                  <a:gd name="T6" fmla="*/ 0 60000 65536"/>
                  <a:gd name="T7" fmla="*/ 0 60000 65536"/>
                  <a:gd name="T8" fmla="*/ 0 60000 65536"/>
                  <a:gd name="T9" fmla="*/ 0 w 1"/>
                  <a:gd name="T10" fmla="*/ 0 h 6"/>
                  <a:gd name="T11" fmla="*/ 1 w 1"/>
                  <a:gd name="T12" fmla="*/ 6 h 6"/>
                </a:gdLst>
                <a:ahLst/>
                <a:cxnLst>
                  <a:cxn ang="T6">
                    <a:pos x="T0" y="T1"/>
                  </a:cxn>
                  <a:cxn ang="T7">
                    <a:pos x="T2" y="T3"/>
                  </a:cxn>
                  <a:cxn ang="T8">
                    <a:pos x="T4" y="T5"/>
                  </a:cxn>
                </a:cxnLst>
                <a:rect l="T9" t="T10" r="T11" b="T12"/>
                <a:pathLst>
                  <a:path w="1" h="6">
                    <a:moveTo>
                      <a:pt x="0" y="0"/>
                    </a:moveTo>
                    <a:lnTo>
                      <a:pt x="0" y="6"/>
                    </a:lnTo>
                    <a:lnTo>
                      <a:pt x="0" y="0"/>
                    </a:lnTo>
                  </a:path>
                </a:pathLst>
              </a:custGeom>
              <a:noFill/>
              <a:ln w="0">
                <a:solidFill>
                  <a:srgbClr val="000000"/>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grpSp>
      </p:grpSp>
    </p:spTree>
    <p:extLst>
      <p:ext uri="{BB962C8B-B14F-4D97-AF65-F5344CB8AC3E}">
        <p14:creationId xmlns:p14="http://schemas.microsoft.com/office/powerpoint/2010/main" val="1259883487"/>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3000"/>
                                  </p:stCondLst>
                                  <p:childTnLst>
                                    <p:set>
                                      <p:cBhvr>
                                        <p:cTn id="6" dur="1" fill="hold">
                                          <p:stCondLst>
                                            <p:cond delay="499"/>
                                          </p:stCondLst>
                                        </p:cTn>
                                        <p:tgtEl>
                                          <p:spTgt spid="251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100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7000"/>
            <a:lum/>
          </a:blip>
          <a:srcRect/>
          <a:tile tx="0" ty="0" sx="100000" sy="100000" flip="none" algn="tl"/>
        </a:blipFill>
        <a:effectLst/>
      </p:bgPr>
    </p:bg>
    <p:spTree>
      <p:nvGrpSpPr>
        <p:cNvPr id="1" name=""/>
        <p:cNvGrpSpPr/>
        <p:nvPr/>
      </p:nvGrpSpPr>
      <p:grpSpPr>
        <a:xfrm>
          <a:off x="0" y="0"/>
          <a:ext cx="0" cy="0"/>
          <a:chOff x="0" y="0"/>
          <a:chExt cx="0" cy="0"/>
        </a:xfrm>
      </p:grpSpPr>
      <p:sp>
        <p:nvSpPr>
          <p:cNvPr id="151581" name="Line 1053"/>
          <p:cNvSpPr>
            <a:spLocks noChangeShapeType="1"/>
          </p:cNvSpPr>
          <p:nvPr/>
        </p:nvSpPr>
        <p:spPr bwMode="auto">
          <a:xfrm flipH="1">
            <a:off x="10515600" y="1447800"/>
            <a:ext cx="0" cy="304800"/>
          </a:xfrm>
          <a:prstGeom prst="line">
            <a:avLst/>
          </a:prstGeom>
          <a:noFill/>
          <a:ln w="9525">
            <a:solidFill>
              <a:srgbClr val="CCECFF"/>
            </a:solidFill>
            <a:round/>
            <a:headEnd/>
            <a:tailEnd/>
          </a:ln>
        </p:spPr>
        <p:txBody>
          <a:bodyPr/>
          <a:lstStyle/>
          <a:p>
            <a:pPr fontAlgn="base">
              <a:spcBef>
                <a:spcPct val="0"/>
              </a:spcBef>
              <a:spcAft>
                <a:spcPct val="0"/>
              </a:spcAft>
            </a:pPr>
            <a:endParaRPr lang="en-US" sz="2400">
              <a:solidFill>
                <a:srgbClr val="000000"/>
              </a:solidFill>
              <a:latin typeface="Times New Roman" pitchFamily="18" charset="0"/>
            </a:endParaRPr>
          </a:p>
        </p:txBody>
      </p:sp>
      <p:sp>
        <p:nvSpPr>
          <p:cNvPr id="8201" name="Textfeld 149"/>
          <p:cNvSpPr txBox="1">
            <a:spLocks noChangeArrowheads="1"/>
          </p:cNvSpPr>
          <p:nvPr/>
        </p:nvSpPr>
        <p:spPr bwMode="auto">
          <a:xfrm>
            <a:off x="1866900" y="241301"/>
            <a:ext cx="8369300" cy="1323439"/>
          </a:xfrm>
          <a:prstGeom prst="rect">
            <a:avLst/>
          </a:prstGeom>
          <a:noFill/>
          <a:ln w="9525">
            <a:noFill/>
            <a:miter lim="800000"/>
            <a:headEnd/>
            <a:tailEnd/>
          </a:ln>
        </p:spPr>
        <p:txBody>
          <a:bodyPr>
            <a:spAutoFit/>
          </a:bodyPr>
          <a:lstStyle/>
          <a:p>
            <a:pPr fontAlgn="base">
              <a:spcBef>
                <a:spcPct val="0"/>
              </a:spcBef>
              <a:spcAft>
                <a:spcPct val="0"/>
              </a:spcAft>
            </a:pPr>
            <a:r>
              <a:rPr lang="de-DE" sz="2400" dirty="0" err="1">
                <a:solidFill>
                  <a:srgbClr val="64BE00"/>
                </a:solidFill>
                <a:latin typeface="Arial Black" pitchFamily="34" charset="0"/>
              </a:rPr>
              <a:t>Comprehensive</a:t>
            </a:r>
            <a:r>
              <a:rPr lang="de-DE" sz="2400" dirty="0">
                <a:solidFill>
                  <a:srgbClr val="64BE00"/>
                </a:solidFill>
                <a:latin typeface="Arial Black" pitchFamily="34" charset="0"/>
              </a:rPr>
              <a:t> </a:t>
            </a:r>
            <a:r>
              <a:rPr lang="de-DE" sz="2400" dirty="0" err="1">
                <a:solidFill>
                  <a:srgbClr val="64BE00"/>
                </a:solidFill>
                <a:latin typeface="Arial Black" pitchFamily="34" charset="0"/>
              </a:rPr>
              <a:t>information</a:t>
            </a:r>
            <a:r>
              <a:rPr lang="de-DE" sz="2400" dirty="0">
                <a:solidFill>
                  <a:srgbClr val="64BE00"/>
                </a:solidFill>
                <a:latin typeface="Arial Black" pitchFamily="34" charset="0"/>
              </a:rPr>
              <a:t>, </a:t>
            </a:r>
            <a:r>
              <a:rPr lang="de-DE" sz="2400" dirty="0" err="1">
                <a:solidFill>
                  <a:srgbClr val="64BE00"/>
                </a:solidFill>
                <a:latin typeface="Arial Black" pitchFamily="34" charset="0"/>
              </a:rPr>
              <a:t>advice</a:t>
            </a:r>
            <a:r>
              <a:rPr lang="de-DE" sz="2400" dirty="0">
                <a:solidFill>
                  <a:srgbClr val="64BE00"/>
                </a:solidFill>
                <a:latin typeface="Arial Black" pitchFamily="34" charset="0"/>
              </a:rPr>
              <a:t> </a:t>
            </a:r>
            <a:r>
              <a:rPr lang="de-DE" sz="2400" dirty="0" err="1">
                <a:solidFill>
                  <a:srgbClr val="64BE00"/>
                </a:solidFill>
                <a:latin typeface="Arial Black" pitchFamily="34" charset="0"/>
              </a:rPr>
              <a:t>and</a:t>
            </a:r>
            <a:r>
              <a:rPr lang="de-DE" sz="2400" dirty="0">
                <a:solidFill>
                  <a:srgbClr val="64BE00"/>
                </a:solidFill>
                <a:latin typeface="Arial Black" pitchFamily="34" charset="0"/>
              </a:rPr>
              <a:t> </a:t>
            </a:r>
            <a:r>
              <a:rPr lang="de-DE" sz="2400" dirty="0" err="1">
                <a:solidFill>
                  <a:srgbClr val="64BE00"/>
                </a:solidFill>
                <a:latin typeface="Arial Black" pitchFamily="34" charset="0"/>
              </a:rPr>
              <a:t>help</a:t>
            </a:r>
            <a:r>
              <a:rPr lang="de-DE" sz="2400" dirty="0">
                <a:solidFill>
                  <a:srgbClr val="64BE00"/>
                </a:solidFill>
                <a:latin typeface="Arial Black" pitchFamily="34" charset="0"/>
              </a:rPr>
              <a:t>: </a:t>
            </a:r>
            <a:r>
              <a:rPr lang="de-DE" sz="2800" dirty="0" err="1">
                <a:solidFill>
                  <a:srgbClr val="64BE00"/>
                </a:solidFill>
                <a:latin typeface="Arial Black" pitchFamily="34" charset="0"/>
              </a:rPr>
              <a:t>Concentration</a:t>
            </a:r>
            <a:r>
              <a:rPr lang="de-DE" sz="2800" dirty="0">
                <a:solidFill>
                  <a:srgbClr val="64BE00"/>
                </a:solidFill>
                <a:latin typeface="Arial Black" pitchFamily="34" charset="0"/>
              </a:rPr>
              <a:t> </a:t>
            </a:r>
            <a:r>
              <a:rPr lang="de-DE" sz="2800" dirty="0" err="1">
                <a:solidFill>
                  <a:srgbClr val="64BE00"/>
                </a:solidFill>
                <a:latin typeface="Arial Black" pitchFamily="34" charset="0"/>
              </a:rPr>
              <a:t>of</a:t>
            </a:r>
            <a:r>
              <a:rPr lang="de-DE" sz="2800" dirty="0">
                <a:solidFill>
                  <a:srgbClr val="64BE00"/>
                </a:solidFill>
                <a:latin typeface="Arial Black" pitchFamily="34" charset="0"/>
              </a:rPr>
              <a:t> professionals in </a:t>
            </a:r>
            <a:r>
              <a:rPr lang="de-DE" sz="2800" dirty="0" err="1">
                <a:solidFill>
                  <a:srgbClr val="64BE00"/>
                </a:solidFill>
                <a:latin typeface="Arial Black" pitchFamily="34" charset="0"/>
              </a:rPr>
              <a:t>the</a:t>
            </a:r>
            <a:r>
              <a:rPr lang="de-DE" sz="2800" dirty="0">
                <a:solidFill>
                  <a:srgbClr val="64BE00"/>
                </a:solidFill>
                <a:latin typeface="Arial Black" pitchFamily="34" charset="0"/>
              </a:rPr>
              <a:t> </a:t>
            </a:r>
            <a:r>
              <a:rPr lang="de-DE" sz="2800" dirty="0" err="1">
                <a:solidFill>
                  <a:srgbClr val="64BE00"/>
                </a:solidFill>
                <a:latin typeface="Arial Black" pitchFamily="34" charset="0"/>
              </a:rPr>
              <a:t>office</a:t>
            </a:r>
            <a:r>
              <a:rPr lang="de-DE" sz="2800" dirty="0">
                <a:solidFill>
                  <a:srgbClr val="64BE00"/>
                </a:solidFill>
                <a:latin typeface="Arial Black" pitchFamily="34" charset="0"/>
              </a:rPr>
              <a:t> </a:t>
            </a:r>
            <a:r>
              <a:rPr lang="de-DE" sz="2800" dirty="0" err="1">
                <a:solidFill>
                  <a:srgbClr val="64BE00"/>
                </a:solidFill>
                <a:latin typeface="Arial Black" pitchFamily="34" charset="0"/>
              </a:rPr>
              <a:t>of</a:t>
            </a:r>
            <a:r>
              <a:rPr lang="de-DE" sz="2800" dirty="0">
                <a:solidFill>
                  <a:srgbClr val="64BE00"/>
                </a:solidFill>
                <a:latin typeface="Arial Black" pitchFamily="34" charset="0"/>
              </a:rPr>
              <a:t> </a:t>
            </a:r>
            <a:r>
              <a:rPr lang="de-DE" sz="2800" dirty="0" err="1">
                <a:solidFill>
                  <a:srgbClr val="64BE00"/>
                </a:solidFill>
                <a:latin typeface="Arial Black" pitchFamily="34" charset="0"/>
              </a:rPr>
              <a:t>the</a:t>
            </a:r>
            <a:r>
              <a:rPr lang="de-DE" sz="2800" dirty="0">
                <a:solidFill>
                  <a:srgbClr val="64BE00"/>
                </a:solidFill>
                <a:latin typeface="Arial Black" pitchFamily="34" charset="0"/>
              </a:rPr>
              <a:t> DVMB </a:t>
            </a:r>
            <a:r>
              <a:rPr lang="de-DE" sz="2800" dirty="0" err="1">
                <a:solidFill>
                  <a:srgbClr val="64BE00"/>
                </a:solidFill>
                <a:latin typeface="Arial Black" pitchFamily="34" charset="0"/>
              </a:rPr>
              <a:t>federal</a:t>
            </a:r>
            <a:r>
              <a:rPr lang="de-DE" sz="2800" dirty="0">
                <a:solidFill>
                  <a:srgbClr val="64BE00"/>
                </a:solidFill>
                <a:latin typeface="Arial Black" pitchFamily="34" charset="0"/>
              </a:rPr>
              <a:t> </a:t>
            </a:r>
            <a:r>
              <a:rPr lang="de-DE" sz="2800" dirty="0" err="1">
                <a:solidFill>
                  <a:srgbClr val="64BE00"/>
                </a:solidFill>
                <a:latin typeface="Arial Black" pitchFamily="34" charset="0"/>
              </a:rPr>
              <a:t>society</a:t>
            </a:r>
            <a:endParaRPr lang="de-DE" sz="2800" dirty="0">
              <a:solidFill>
                <a:srgbClr val="64BE00"/>
              </a:solidFill>
              <a:latin typeface="Arial Black" pitchFamily="34" charset="0"/>
            </a:endParaRPr>
          </a:p>
        </p:txBody>
      </p:sp>
      <p:sp>
        <p:nvSpPr>
          <p:cNvPr id="8202" name="Textfeld 150"/>
          <p:cNvSpPr txBox="1">
            <a:spLocks noChangeArrowheads="1"/>
          </p:cNvSpPr>
          <p:nvPr/>
        </p:nvSpPr>
        <p:spPr bwMode="auto">
          <a:xfrm>
            <a:off x="2312647" y="1800444"/>
            <a:ext cx="5689066" cy="2246769"/>
          </a:xfrm>
          <a:prstGeom prst="rect">
            <a:avLst/>
          </a:prstGeom>
          <a:noFill/>
          <a:ln w="9525">
            <a:noFill/>
            <a:miter lim="800000"/>
            <a:headEnd/>
            <a:tailEnd/>
          </a:ln>
        </p:spPr>
        <p:txBody>
          <a:bodyPr wrap="square">
            <a:spAutoFit/>
          </a:bodyPr>
          <a:lstStyle/>
          <a:p>
            <a:pPr marL="266700" indent="-266700" fontAlgn="base">
              <a:lnSpc>
                <a:spcPct val="150000"/>
              </a:lnSpc>
              <a:spcBef>
                <a:spcPct val="0"/>
              </a:spcBef>
              <a:spcAft>
                <a:spcPct val="0"/>
              </a:spcAft>
            </a:pPr>
            <a:r>
              <a:rPr lang="de-DE" sz="2000" b="1" dirty="0" err="1">
                <a:solidFill>
                  <a:srgbClr val="000000"/>
                </a:solidFill>
                <a:latin typeface="Arial" charset="0"/>
              </a:rPr>
              <a:t>Advice</a:t>
            </a:r>
            <a:r>
              <a:rPr lang="de-DE" sz="2000" b="1" dirty="0">
                <a:solidFill>
                  <a:srgbClr val="000000"/>
                </a:solidFill>
                <a:latin typeface="Arial" charset="0"/>
              </a:rPr>
              <a:t> for </a:t>
            </a:r>
            <a:r>
              <a:rPr lang="de-DE" sz="2000" b="1" dirty="0" err="1">
                <a:solidFill>
                  <a:srgbClr val="000000"/>
                </a:solidFill>
                <a:latin typeface="Arial" charset="0"/>
              </a:rPr>
              <a:t>patients</a:t>
            </a:r>
            <a:r>
              <a:rPr lang="de-DE" sz="2000" b="1" dirty="0">
                <a:solidFill>
                  <a:srgbClr val="000000"/>
                </a:solidFill>
                <a:latin typeface="Arial" charset="0"/>
              </a:rPr>
              <a:t> </a:t>
            </a:r>
          </a:p>
          <a:p>
            <a:pPr marL="266700" indent="-266700" fontAlgn="base">
              <a:lnSpc>
                <a:spcPct val="150000"/>
              </a:lnSpc>
              <a:spcBef>
                <a:spcPct val="0"/>
              </a:spcBef>
              <a:spcAft>
                <a:spcPct val="0"/>
              </a:spcAft>
            </a:pPr>
            <a:r>
              <a:rPr lang="de-DE" sz="2000" b="1" dirty="0">
                <a:solidFill>
                  <a:srgbClr val="000000"/>
                </a:solidFill>
                <a:latin typeface="Arial" charset="0"/>
              </a:rPr>
              <a:t>Legal advice by </a:t>
            </a:r>
            <a:r>
              <a:rPr lang="de-DE" sz="2000" b="1" dirty="0" err="1">
                <a:solidFill>
                  <a:srgbClr val="000000"/>
                </a:solidFill>
                <a:latin typeface="Arial" charset="0"/>
              </a:rPr>
              <a:t>our</a:t>
            </a:r>
            <a:r>
              <a:rPr lang="de-DE" sz="2000" b="1" dirty="0">
                <a:solidFill>
                  <a:srgbClr val="000000"/>
                </a:solidFill>
                <a:latin typeface="Arial" charset="0"/>
              </a:rPr>
              <a:t> </a:t>
            </a:r>
            <a:r>
              <a:rPr lang="de-DE" sz="2000" b="1" dirty="0" err="1">
                <a:solidFill>
                  <a:srgbClr val="000000"/>
                </a:solidFill>
                <a:latin typeface="Arial" charset="0"/>
              </a:rPr>
              <a:t>lawyer</a:t>
            </a:r>
            <a:endParaRPr lang="de-DE" sz="2800" b="1" dirty="0">
              <a:solidFill>
                <a:srgbClr val="0000FF"/>
              </a:solidFill>
              <a:latin typeface="Times New Roman" pitchFamily="18" charset="0"/>
              <a:cs typeface="Times New Roman" pitchFamily="18" charset="0"/>
            </a:endParaRPr>
          </a:p>
          <a:p>
            <a:pPr marL="266700" indent="-266700" fontAlgn="base">
              <a:lnSpc>
                <a:spcPct val="150000"/>
              </a:lnSpc>
              <a:spcBef>
                <a:spcPct val="0"/>
              </a:spcBef>
              <a:spcAft>
                <a:spcPct val="0"/>
              </a:spcAft>
            </a:pPr>
            <a:r>
              <a:rPr lang="de-DE" sz="2000" b="1" dirty="0">
                <a:solidFill>
                  <a:srgbClr val="000000"/>
                </a:solidFill>
                <a:latin typeface="Arial" charset="0"/>
              </a:rPr>
              <a:t>Quarterly journal, </a:t>
            </a:r>
            <a:r>
              <a:rPr lang="de-DE" sz="2000" b="1" dirty="0" err="1">
                <a:solidFill>
                  <a:srgbClr val="000000"/>
                </a:solidFill>
                <a:latin typeface="Arial" charset="0"/>
              </a:rPr>
              <a:t>booklets</a:t>
            </a:r>
            <a:r>
              <a:rPr lang="de-DE" sz="2000" b="1" dirty="0">
                <a:solidFill>
                  <a:srgbClr val="000000"/>
                </a:solidFill>
                <a:latin typeface="Arial" charset="0"/>
              </a:rPr>
              <a:t>, </a:t>
            </a:r>
            <a:r>
              <a:rPr lang="de-DE" sz="2000" b="1" dirty="0" err="1">
                <a:solidFill>
                  <a:srgbClr val="000000"/>
                </a:solidFill>
                <a:latin typeface="Arial" charset="0"/>
              </a:rPr>
              <a:t>seminars</a:t>
            </a:r>
            <a:r>
              <a:rPr lang="de-DE" sz="2000" b="1" dirty="0">
                <a:solidFill>
                  <a:srgbClr val="000000"/>
                </a:solidFill>
                <a:latin typeface="Arial" charset="0"/>
              </a:rPr>
              <a:t> </a:t>
            </a:r>
          </a:p>
          <a:p>
            <a:pPr marL="266700" indent="-266700" fontAlgn="base">
              <a:lnSpc>
                <a:spcPct val="150000"/>
              </a:lnSpc>
              <a:spcBef>
                <a:spcPct val="0"/>
              </a:spcBef>
              <a:spcAft>
                <a:spcPct val="0"/>
              </a:spcAft>
            </a:pPr>
            <a:r>
              <a:rPr lang="de-DE" sz="2000" b="1" dirty="0">
                <a:solidFill>
                  <a:srgbClr val="000000"/>
                </a:solidFill>
                <a:latin typeface="Arial" charset="0"/>
              </a:rPr>
              <a:t>Internet homepage, forum, </a:t>
            </a:r>
            <a:r>
              <a:rPr lang="de-DE" sz="2000" b="1" dirty="0" err="1">
                <a:solidFill>
                  <a:srgbClr val="000000"/>
                </a:solidFill>
                <a:latin typeface="Arial" charset="0"/>
              </a:rPr>
              <a:t>newsletter</a:t>
            </a:r>
            <a:endParaRPr lang="de-DE" sz="2000" b="1" dirty="0">
              <a:solidFill>
                <a:srgbClr val="000000"/>
              </a:solidFill>
              <a:latin typeface="Arial" charset="0"/>
            </a:endParaRPr>
          </a:p>
          <a:p>
            <a:pPr marL="266700" indent="-266700" fontAlgn="base">
              <a:spcBef>
                <a:spcPct val="0"/>
              </a:spcBef>
              <a:spcAft>
                <a:spcPct val="0"/>
              </a:spcAft>
            </a:pPr>
            <a:endParaRPr lang="de-DE" sz="2000" b="1" dirty="0">
              <a:solidFill>
                <a:srgbClr val="000000"/>
              </a:solidFill>
              <a:latin typeface="Arial" charset="0"/>
            </a:endParaRPr>
          </a:p>
        </p:txBody>
      </p:sp>
      <p:sp>
        <p:nvSpPr>
          <p:cNvPr id="7" name="Textfeld 150"/>
          <p:cNvSpPr txBox="1">
            <a:spLocks noChangeArrowheads="1"/>
          </p:cNvSpPr>
          <p:nvPr/>
        </p:nvSpPr>
        <p:spPr bwMode="auto">
          <a:xfrm>
            <a:off x="3217136" y="3953271"/>
            <a:ext cx="6741564" cy="1938992"/>
          </a:xfrm>
          <a:prstGeom prst="rect">
            <a:avLst/>
          </a:prstGeom>
          <a:noFill/>
          <a:ln w="9525">
            <a:noFill/>
            <a:miter lim="800000"/>
            <a:headEnd/>
            <a:tailEnd/>
          </a:ln>
        </p:spPr>
        <p:txBody>
          <a:bodyPr wrap="square">
            <a:spAutoFit/>
          </a:bodyPr>
          <a:lstStyle/>
          <a:p>
            <a:pPr marL="266700" indent="-266700" fontAlgn="base">
              <a:lnSpc>
                <a:spcPct val="150000"/>
              </a:lnSpc>
              <a:spcBef>
                <a:spcPct val="0"/>
              </a:spcBef>
              <a:spcAft>
                <a:spcPct val="0"/>
              </a:spcAft>
            </a:pPr>
            <a:r>
              <a:rPr lang="de-DE" sz="2000" b="1" dirty="0" err="1">
                <a:solidFill>
                  <a:srgbClr val="000000"/>
                </a:solidFill>
                <a:latin typeface="Arial" charset="0"/>
              </a:rPr>
              <a:t>Contact</a:t>
            </a:r>
            <a:r>
              <a:rPr lang="de-DE" sz="2000" b="1" dirty="0">
                <a:solidFill>
                  <a:srgbClr val="000000"/>
                </a:solidFill>
                <a:latin typeface="Arial" charset="0"/>
              </a:rPr>
              <a:t> </a:t>
            </a:r>
            <a:r>
              <a:rPr lang="de-DE" sz="2000" b="1" dirty="0" err="1">
                <a:solidFill>
                  <a:srgbClr val="000000"/>
                </a:solidFill>
                <a:latin typeface="Arial" charset="0"/>
              </a:rPr>
              <a:t>with</a:t>
            </a:r>
            <a:r>
              <a:rPr lang="de-DE" sz="2000" b="1" dirty="0">
                <a:solidFill>
                  <a:srgbClr val="000000"/>
                </a:solidFill>
                <a:latin typeface="Arial" charset="0"/>
              </a:rPr>
              <a:t> </a:t>
            </a:r>
            <a:r>
              <a:rPr lang="de-DE" sz="2000" b="1" dirty="0" err="1">
                <a:solidFill>
                  <a:srgbClr val="000000"/>
                </a:solidFill>
                <a:latin typeface="Arial" charset="0"/>
              </a:rPr>
              <a:t>physicians</a:t>
            </a:r>
            <a:r>
              <a:rPr lang="de-DE" sz="2000" b="1" dirty="0">
                <a:solidFill>
                  <a:srgbClr val="000000"/>
                </a:solidFill>
                <a:latin typeface="Arial" charset="0"/>
              </a:rPr>
              <a:t>, </a:t>
            </a:r>
            <a:r>
              <a:rPr lang="de-DE" sz="2000" b="1" dirty="0" err="1">
                <a:solidFill>
                  <a:srgbClr val="000000"/>
                </a:solidFill>
                <a:latin typeface="Arial" charset="0"/>
              </a:rPr>
              <a:t>hospitals</a:t>
            </a:r>
            <a:r>
              <a:rPr lang="de-DE" sz="2000" b="1" dirty="0">
                <a:solidFill>
                  <a:srgbClr val="000000"/>
                </a:solidFill>
                <a:latin typeface="Arial" charset="0"/>
              </a:rPr>
              <a:t>, </a:t>
            </a:r>
            <a:r>
              <a:rPr lang="de-DE" sz="2000" b="1" dirty="0" err="1">
                <a:solidFill>
                  <a:srgbClr val="000000"/>
                </a:solidFill>
                <a:latin typeface="Arial" charset="0"/>
              </a:rPr>
              <a:t>assurances</a:t>
            </a:r>
            <a:r>
              <a:rPr lang="de-DE" sz="2000" b="1" dirty="0">
                <a:solidFill>
                  <a:srgbClr val="000000"/>
                </a:solidFill>
                <a:latin typeface="Arial" charset="0"/>
              </a:rPr>
              <a:t> cos.</a:t>
            </a:r>
          </a:p>
          <a:p>
            <a:pPr marL="266700" indent="-266700" fontAlgn="base">
              <a:lnSpc>
                <a:spcPct val="150000"/>
              </a:lnSpc>
              <a:spcBef>
                <a:spcPct val="0"/>
              </a:spcBef>
              <a:spcAft>
                <a:spcPct val="0"/>
              </a:spcAft>
            </a:pPr>
            <a:r>
              <a:rPr lang="de-DE" sz="2000" b="1" dirty="0">
                <a:solidFill>
                  <a:srgbClr val="000000"/>
                </a:solidFill>
                <a:latin typeface="Arial" charset="0"/>
              </a:rPr>
              <a:t>Press </a:t>
            </a:r>
            <a:r>
              <a:rPr lang="de-DE" sz="2000" b="1" dirty="0" err="1">
                <a:solidFill>
                  <a:srgbClr val="000000"/>
                </a:solidFill>
                <a:latin typeface="Arial" charset="0"/>
              </a:rPr>
              <a:t>and</a:t>
            </a:r>
            <a:r>
              <a:rPr lang="de-DE" sz="2000" b="1" dirty="0">
                <a:solidFill>
                  <a:srgbClr val="000000"/>
                </a:solidFill>
                <a:latin typeface="Arial" charset="0"/>
              </a:rPr>
              <a:t> </a:t>
            </a:r>
            <a:r>
              <a:rPr lang="de-DE" sz="2000" b="1" dirty="0" err="1">
                <a:solidFill>
                  <a:srgbClr val="000000"/>
                </a:solidFill>
                <a:latin typeface="Arial" charset="0"/>
              </a:rPr>
              <a:t>public</a:t>
            </a:r>
            <a:r>
              <a:rPr lang="de-DE" sz="2000" b="1" dirty="0">
                <a:solidFill>
                  <a:srgbClr val="000000"/>
                </a:solidFill>
                <a:latin typeface="Arial" charset="0"/>
              </a:rPr>
              <a:t> </a:t>
            </a:r>
            <a:r>
              <a:rPr lang="de-DE" sz="2000" b="1" dirty="0" err="1">
                <a:solidFill>
                  <a:srgbClr val="000000"/>
                </a:solidFill>
                <a:latin typeface="Arial" charset="0"/>
              </a:rPr>
              <a:t>relations</a:t>
            </a:r>
            <a:r>
              <a:rPr lang="de-DE" sz="2000" b="1" dirty="0">
                <a:solidFill>
                  <a:srgbClr val="000000"/>
                </a:solidFill>
                <a:latin typeface="Arial" charset="0"/>
              </a:rPr>
              <a:t>, </a:t>
            </a:r>
            <a:r>
              <a:rPr lang="de-DE" sz="2000" b="1" dirty="0" err="1">
                <a:solidFill>
                  <a:srgbClr val="000000"/>
                </a:solidFill>
                <a:latin typeface="Arial" charset="0"/>
              </a:rPr>
              <a:t>political</a:t>
            </a:r>
            <a:r>
              <a:rPr lang="de-DE" sz="2000" b="1" dirty="0">
                <a:solidFill>
                  <a:srgbClr val="000000"/>
                </a:solidFill>
                <a:latin typeface="Arial" charset="0"/>
              </a:rPr>
              <a:t> </a:t>
            </a:r>
            <a:r>
              <a:rPr lang="de-DE" sz="2000" b="1" dirty="0" err="1">
                <a:solidFill>
                  <a:srgbClr val="000000"/>
                </a:solidFill>
                <a:latin typeface="Arial" charset="0"/>
              </a:rPr>
              <a:t>contacts</a:t>
            </a:r>
            <a:endParaRPr lang="de-DE" sz="2000" b="1" dirty="0">
              <a:solidFill>
                <a:srgbClr val="000000"/>
              </a:solidFill>
              <a:latin typeface="Arial" charset="0"/>
            </a:endParaRPr>
          </a:p>
          <a:p>
            <a:pPr marL="266700" indent="-266700" fontAlgn="base">
              <a:lnSpc>
                <a:spcPct val="150000"/>
              </a:lnSpc>
              <a:spcBef>
                <a:spcPct val="0"/>
              </a:spcBef>
              <a:spcAft>
                <a:spcPct val="0"/>
              </a:spcAft>
            </a:pPr>
            <a:r>
              <a:rPr lang="de-DE" sz="2000" b="1" dirty="0" err="1">
                <a:solidFill>
                  <a:srgbClr val="000000"/>
                </a:solidFill>
                <a:latin typeface="Arial" charset="0"/>
              </a:rPr>
              <a:t>Cooperation</a:t>
            </a:r>
            <a:r>
              <a:rPr lang="de-DE" sz="2000" b="1" dirty="0">
                <a:solidFill>
                  <a:srgbClr val="000000"/>
                </a:solidFill>
                <a:latin typeface="Arial" charset="0"/>
              </a:rPr>
              <a:t> </a:t>
            </a:r>
            <a:r>
              <a:rPr lang="de-DE" sz="2000" b="1" dirty="0" err="1">
                <a:solidFill>
                  <a:srgbClr val="000000"/>
                </a:solidFill>
                <a:latin typeface="Arial" charset="0"/>
              </a:rPr>
              <a:t>with</a:t>
            </a:r>
            <a:r>
              <a:rPr lang="de-DE" sz="2000" b="1" dirty="0">
                <a:solidFill>
                  <a:srgbClr val="000000"/>
                </a:solidFill>
                <a:latin typeface="Arial" charset="0"/>
              </a:rPr>
              <a:t> </a:t>
            </a:r>
            <a:r>
              <a:rPr lang="de-DE" sz="2000" b="1" dirty="0" err="1">
                <a:solidFill>
                  <a:srgbClr val="000000"/>
                </a:solidFill>
                <a:latin typeface="Arial" charset="0"/>
              </a:rPr>
              <a:t>other</a:t>
            </a:r>
            <a:r>
              <a:rPr lang="de-DE" sz="2000" b="1" dirty="0">
                <a:solidFill>
                  <a:srgbClr val="000000"/>
                </a:solidFill>
                <a:latin typeface="Arial" charset="0"/>
              </a:rPr>
              <a:t> </a:t>
            </a:r>
            <a:r>
              <a:rPr lang="de-DE" sz="2000" b="1" dirty="0" err="1">
                <a:solidFill>
                  <a:srgbClr val="000000"/>
                </a:solidFill>
                <a:latin typeface="Arial" charset="0"/>
              </a:rPr>
              <a:t>patient</a:t>
            </a:r>
            <a:r>
              <a:rPr lang="de-DE" sz="2000" b="1" dirty="0">
                <a:solidFill>
                  <a:srgbClr val="000000"/>
                </a:solidFill>
                <a:latin typeface="Arial" charset="0"/>
              </a:rPr>
              <a:t> </a:t>
            </a:r>
            <a:r>
              <a:rPr lang="de-DE" sz="2000" b="1" dirty="0" err="1">
                <a:solidFill>
                  <a:srgbClr val="000000"/>
                </a:solidFill>
                <a:latin typeface="Arial" charset="0"/>
              </a:rPr>
              <a:t>associations</a:t>
            </a:r>
            <a:endParaRPr lang="de-DE" sz="2000" b="1" dirty="0">
              <a:solidFill>
                <a:srgbClr val="000000"/>
              </a:solidFill>
              <a:latin typeface="Arial" charset="0"/>
            </a:endParaRPr>
          </a:p>
          <a:p>
            <a:pPr marL="266700" indent="-266700" fontAlgn="base">
              <a:lnSpc>
                <a:spcPct val="150000"/>
              </a:lnSpc>
              <a:spcBef>
                <a:spcPct val="0"/>
              </a:spcBef>
              <a:spcAft>
                <a:spcPct val="0"/>
              </a:spcAft>
            </a:pPr>
            <a:r>
              <a:rPr lang="de-DE" sz="2000" b="1" dirty="0" err="1">
                <a:solidFill>
                  <a:srgbClr val="000000"/>
                </a:solidFill>
                <a:latin typeface="Arial" charset="0"/>
              </a:rPr>
              <a:t>Tendering</a:t>
            </a:r>
            <a:r>
              <a:rPr lang="de-DE" sz="2000" b="1" dirty="0">
                <a:solidFill>
                  <a:srgbClr val="000000"/>
                </a:solidFill>
                <a:latin typeface="Arial" charset="0"/>
              </a:rPr>
              <a:t> </a:t>
            </a:r>
            <a:r>
              <a:rPr lang="de-DE" sz="2000" b="1" dirty="0" err="1">
                <a:solidFill>
                  <a:srgbClr val="000000"/>
                </a:solidFill>
                <a:latin typeface="Arial" charset="0"/>
              </a:rPr>
              <a:t>of</a:t>
            </a:r>
            <a:r>
              <a:rPr lang="de-DE" sz="2000" b="1" dirty="0">
                <a:solidFill>
                  <a:srgbClr val="000000"/>
                </a:solidFill>
                <a:latin typeface="Arial" charset="0"/>
              </a:rPr>
              <a:t> DVMB </a:t>
            </a:r>
            <a:r>
              <a:rPr lang="de-DE" sz="2000" b="1" dirty="0" err="1">
                <a:solidFill>
                  <a:srgbClr val="000000"/>
                </a:solidFill>
                <a:latin typeface="Arial" charset="0"/>
              </a:rPr>
              <a:t>research</a:t>
            </a:r>
            <a:r>
              <a:rPr lang="de-DE" sz="2000" b="1" dirty="0">
                <a:solidFill>
                  <a:srgbClr val="000000"/>
                </a:solidFill>
                <a:latin typeface="Arial" charset="0"/>
              </a:rPr>
              <a:t> </a:t>
            </a:r>
            <a:r>
              <a:rPr lang="de-DE" sz="2000" b="1" dirty="0" err="1">
                <a:solidFill>
                  <a:srgbClr val="000000"/>
                </a:solidFill>
                <a:latin typeface="Arial" charset="0"/>
              </a:rPr>
              <a:t>prize</a:t>
            </a:r>
            <a:endParaRPr lang="de-DE" sz="2000" b="1" dirty="0">
              <a:solidFill>
                <a:srgbClr val="000000"/>
              </a:solidFill>
              <a:latin typeface="Arial" charset="0"/>
            </a:endParaRPr>
          </a:p>
        </p:txBody>
      </p:sp>
    </p:spTree>
    <p:extLst>
      <p:ext uri="{BB962C8B-B14F-4D97-AF65-F5344CB8AC3E}">
        <p14:creationId xmlns:p14="http://schemas.microsoft.com/office/powerpoint/2010/main" val="14418422"/>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932167"/>
            <a:ext cx="9144000" cy="1234804"/>
          </a:xfrm>
        </p:spPr>
        <p:txBody>
          <a:bodyPr>
            <a:normAutofit/>
          </a:bodyPr>
          <a:lstStyle/>
          <a:p>
            <a:r>
              <a:rPr lang="en-US" sz="4000" dirty="0"/>
              <a:t>Ankylosing spondylitis society in Norway</a:t>
            </a:r>
            <a:br>
              <a:rPr lang="nb-NO" sz="4400" dirty="0"/>
            </a:br>
            <a:r>
              <a:rPr lang="nb-NO" sz="4000" dirty="0"/>
              <a:t>Bekhterev Norge</a:t>
            </a:r>
          </a:p>
        </p:txBody>
      </p:sp>
      <p:sp>
        <p:nvSpPr>
          <p:cNvPr id="3" name="Undertittel 2"/>
          <p:cNvSpPr>
            <a:spLocks noGrp="1"/>
          </p:cNvSpPr>
          <p:nvPr>
            <p:ph type="subTitle" idx="1"/>
          </p:nvPr>
        </p:nvSpPr>
        <p:spPr>
          <a:xfrm>
            <a:off x="1524000" y="4265522"/>
            <a:ext cx="9144000" cy="681051"/>
          </a:xfrm>
        </p:spPr>
        <p:txBody>
          <a:bodyPr>
            <a:normAutofit/>
          </a:bodyPr>
          <a:lstStyle/>
          <a:p>
            <a:r>
              <a:rPr lang="en-US" dirty="0"/>
              <a:t>Consists of 11 local society</a:t>
            </a:r>
          </a:p>
        </p:txBody>
      </p:sp>
      <p:pic>
        <p:nvPicPr>
          <p:cNvPr id="6" name="Bild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25791" y="366803"/>
            <a:ext cx="1401166" cy="1565364"/>
          </a:xfrm>
          <a:prstGeom prst="rect">
            <a:avLst/>
          </a:prstGeom>
        </p:spPr>
      </p:pic>
      <p:sp>
        <p:nvSpPr>
          <p:cNvPr id="9" name="Plassholder for dato 8"/>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D7AD08B-7E7F-4049-878C-0218AC7CAB43}" type="datetime1">
              <a:rPr kumimoji="0" lang="nb-N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12.06.2018</a:t>
            </a:fld>
            <a:endPar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Plassholder for bunntekst 9"/>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Ankylosing spondylitis society in Norway - </a:t>
            </a:r>
            <a:r>
              <a:rPr kumimoji="0" lang="nb-NO"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Bekhterev Norge</a:t>
            </a:r>
          </a:p>
        </p:txBody>
      </p:sp>
      <p:sp>
        <p:nvSpPr>
          <p:cNvPr id="11" name="Plassholder for lysbildenummer 10"/>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689719-3EFF-41E6-82F1-38D27F5C8357}" type="slidenum">
              <a:rPr kumimoji="0" lang="nb-N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7111638"/>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076288" y="365125"/>
            <a:ext cx="8039423" cy="1325563"/>
          </a:xfrm>
        </p:spPr>
        <p:txBody>
          <a:bodyPr/>
          <a:lstStyle/>
          <a:p>
            <a:r>
              <a:rPr lang="nb-NO" dirty="0"/>
              <a:t>Board </a:t>
            </a:r>
            <a:r>
              <a:rPr lang="nb-NO" dirty="0" err="1"/>
              <a:t>members</a:t>
            </a:r>
            <a:endParaRPr lang="nb-NO" dirty="0"/>
          </a:p>
        </p:txBody>
      </p:sp>
      <p:pic>
        <p:nvPicPr>
          <p:cNvPr id="7" name="Plassholder for innhold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76288" y="1462068"/>
            <a:ext cx="8039423" cy="4351338"/>
          </a:xfrm>
          <a:effectLst>
            <a:softEdge rad="127000"/>
          </a:effectLst>
        </p:spPr>
      </p:pic>
      <p:sp>
        <p:nvSpPr>
          <p:cNvPr id="4" name="Plassholder for dato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5AE49E-3953-435C-9728-FA05D1CCC807}" type="datetime1">
              <a:rPr kumimoji="0" lang="nb-N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12.06.2018</a:t>
            </a:fld>
            <a:endPar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Plassholder for bunnteks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Ankylosing spondylitis society in Norway - Bekhterev Norge</a:t>
            </a:r>
            <a:endPar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Plassholder for lysbilde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689719-3EFF-41E6-82F1-38D27F5C8357}" type="slidenum">
              <a:rPr kumimoji="0" lang="nb-N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Bilde 7"/>
          <p:cNvPicPr>
            <a:picLocks noChangeAspect="1"/>
          </p:cNvPicPr>
          <p:nvPr/>
        </p:nvPicPr>
        <p:blipFill>
          <a:blip r:embed="rId3"/>
          <a:stretch>
            <a:fillRect/>
          </a:stretch>
        </p:blipFill>
        <p:spPr>
          <a:xfrm>
            <a:off x="10570643" y="244502"/>
            <a:ext cx="1402202" cy="1566808"/>
          </a:xfrm>
          <a:prstGeom prst="rect">
            <a:avLst/>
          </a:prstGeom>
        </p:spPr>
      </p:pic>
      <p:sp>
        <p:nvSpPr>
          <p:cNvPr id="3" name="TekstSylinder 2"/>
          <p:cNvSpPr txBox="1"/>
          <p:nvPr/>
        </p:nvSpPr>
        <p:spPr>
          <a:xfrm>
            <a:off x="1905919" y="5866396"/>
            <a:ext cx="85876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Hans Westerheim, Randi Moe, Odd Mikkelsen, Elisabeth Borud Kjønnø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og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Jon Hagfors</a:t>
            </a: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3909383"/>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5"/>
            <a:ext cx="7772400" cy="1325563"/>
          </a:xfrm>
        </p:spPr>
        <p:txBody>
          <a:bodyPr>
            <a:normAutofit fontScale="90000"/>
          </a:bodyPr>
          <a:lstStyle/>
          <a:p>
            <a:r>
              <a:rPr lang="en-US" dirty="0"/>
              <a:t>Exercise in pools is a very popular activity in Norwegian AS associations</a:t>
            </a:r>
            <a:endParaRPr lang="nb-NO" dirty="0"/>
          </a:p>
        </p:txBody>
      </p:sp>
      <p:pic>
        <p:nvPicPr>
          <p:cNvPr id="7" name="Plassholder for innhold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0085" y="1825625"/>
            <a:ext cx="8971830" cy="4351338"/>
          </a:xfrm>
          <a:effectLst>
            <a:softEdge rad="127000"/>
          </a:effectLst>
        </p:spPr>
      </p:pic>
      <p:sp>
        <p:nvSpPr>
          <p:cNvPr id="4" name="Plassholder for dato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53B78E-B8D1-430F-AD00-E4147763AADF}" type="datetime1">
              <a:rPr kumimoji="0" lang="nb-N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12.06.2018</a:t>
            </a:fld>
            <a:endPar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Plassholder for bunnteks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Ankylosing spondylitis society in Norway - Bekhterev Norge</a:t>
            </a:r>
            <a:endPar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Plassholder for lysbilde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689719-3EFF-41E6-82F1-38D27F5C8357}" type="slidenum">
              <a:rPr kumimoji="0" lang="nb-N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Bilde 8"/>
          <p:cNvPicPr>
            <a:picLocks noChangeAspect="1"/>
          </p:cNvPicPr>
          <p:nvPr/>
        </p:nvPicPr>
        <p:blipFill>
          <a:blip r:embed="rId3"/>
          <a:stretch>
            <a:fillRect/>
          </a:stretch>
        </p:blipFill>
        <p:spPr>
          <a:xfrm>
            <a:off x="10570643" y="244502"/>
            <a:ext cx="1402202" cy="1566808"/>
          </a:xfrm>
          <a:prstGeom prst="rect">
            <a:avLst/>
          </a:prstGeom>
        </p:spPr>
      </p:pic>
    </p:spTree>
    <p:extLst>
      <p:ext uri="{BB962C8B-B14F-4D97-AF65-F5344CB8AC3E}">
        <p14:creationId xmlns:p14="http://schemas.microsoft.com/office/powerpoint/2010/main" val="1193835721"/>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5"/>
            <a:ext cx="9517655" cy="1325563"/>
          </a:xfrm>
        </p:spPr>
        <p:txBody>
          <a:bodyPr>
            <a:noAutofit/>
          </a:bodyPr>
          <a:lstStyle/>
          <a:p>
            <a:r>
              <a:rPr lang="en-US" sz="2400" dirty="0"/>
              <a:t>In Norway, the therapy pools are threatened with closure. Here from the  campaign against closure of the pool at Diakonhjemmet hospital, which was unfortunately filled with concrete in march 2018.</a:t>
            </a:r>
            <a:endParaRPr lang="nb-NO" sz="2400" dirty="0"/>
          </a:p>
        </p:txBody>
      </p:sp>
      <p:pic>
        <p:nvPicPr>
          <p:cNvPr id="9" name="Plassholder for innhold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54713" y="1825625"/>
            <a:ext cx="7282574" cy="4351338"/>
          </a:xfrm>
          <a:effectLst>
            <a:softEdge rad="63500"/>
          </a:effectLst>
        </p:spPr>
      </p:pic>
      <p:sp>
        <p:nvSpPr>
          <p:cNvPr id="4" name="Plassholder for dato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1DC438-DE83-4643-A661-4E31B19410A6}" type="datetime1">
              <a:rPr kumimoji="0" lang="nb-N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12.06.2018</a:t>
            </a:fld>
            <a:endPar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Plassholder for bunnteks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Ankylosing spondylitis society in Norway - Bekhterev Norge</a:t>
            </a:r>
            <a:endPar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Plassholder for lysbilde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689719-3EFF-41E6-82F1-38D27F5C8357}" type="slidenum">
              <a:rPr kumimoji="0" lang="nb-N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Bilde 6"/>
          <p:cNvPicPr>
            <a:picLocks noChangeAspect="1"/>
          </p:cNvPicPr>
          <p:nvPr/>
        </p:nvPicPr>
        <p:blipFill>
          <a:blip r:embed="rId3"/>
          <a:stretch>
            <a:fillRect/>
          </a:stretch>
        </p:blipFill>
        <p:spPr>
          <a:xfrm>
            <a:off x="10570643" y="244502"/>
            <a:ext cx="1402202" cy="1566808"/>
          </a:xfrm>
          <a:prstGeom prst="rect">
            <a:avLst/>
          </a:prstGeom>
        </p:spPr>
      </p:pic>
    </p:spTree>
    <p:extLst>
      <p:ext uri="{BB962C8B-B14F-4D97-AF65-F5344CB8AC3E}">
        <p14:creationId xmlns:p14="http://schemas.microsoft.com/office/powerpoint/2010/main" val="1815965989"/>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a:t>At World AS Day </a:t>
            </a:r>
            <a:r>
              <a:rPr lang="nb-NO" dirty="0" err="1"/>
              <a:t>we</a:t>
            </a:r>
            <a:r>
              <a:rPr lang="nb-NO" dirty="0"/>
              <a:t> </a:t>
            </a:r>
            <a:r>
              <a:rPr lang="nb-NO" dirty="0" err="1"/>
              <a:t>walk</a:t>
            </a:r>
            <a:r>
              <a:rPr lang="nb-NO" dirty="0"/>
              <a:t> </a:t>
            </a:r>
            <a:r>
              <a:rPr lang="nb-NO" dirty="0" err="1"/>
              <a:t>ours</a:t>
            </a:r>
            <a:r>
              <a:rPr lang="nb-NO" dirty="0"/>
              <a:t> AS </a:t>
            </a:r>
            <a:r>
              <a:rPr lang="nb-NO" dirty="0" err="1"/>
              <a:t>off</a:t>
            </a:r>
            <a:endParaRPr lang="nb-NO" dirty="0"/>
          </a:p>
        </p:txBody>
      </p:sp>
      <p:sp>
        <p:nvSpPr>
          <p:cNvPr id="4" name="Plassholder for dato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7749D6-3E78-49D8-B765-7AB6C6B72CC1}" type="datetime1">
              <a:rPr kumimoji="0" lang="nb-N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12.06.2018</a:t>
            </a:fld>
            <a:endPar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Plassholder for bunnteks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Ankylosing spondylitis society in Norway - Bekhterev Norge</a:t>
            </a:r>
            <a:endPar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Plassholder for lysbilde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689719-3EFF-41E6-82F1-38D27F5C8357}" type="slidenum">
              <a:rPr kumimoji="0" lang="nb-N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Bilde 6"/>
          <p:cNvPicPr>
            <a:picLocks noChangeAspect="1"/>
          </p:cNvPicPr>
          <p:nvPr/>
        </p:nvPicPr>
        <p:blipFill>
          <a:blip r:embed="rId2"/>
          <a:stretch>
            <a:fillRect/>
          </a:stretch>
        </p:blipFill>
        <p:spPr>
          <a:xfrm>
            <a:off x="10570643" y="244502"/>
            <a:ext cx="1402202" cy="1566808"/>
          </a:xfrm>
          <a:prstGeom prst="rect">
            <a:avLst/>
          </a:prstGeom>
        </p:spPr>
      </p:pic>
      <p:pic>
        <p:nvPicPr>
          <p:cNvPr id="13" name="Plassholder for innhold 1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785725" y="1998692"/>
            <a:ext cx="5029547" cy="3774147"/>
          </a:xfrm>
          <a:effectLst>
            <a:softEdge rad="63500"/>
          </a:effectLst>
        </p:spPr>
      </p:pic>
      <p:pic>
        <p:nvPicPr>
          <p:cNvPr id="14" name="Bild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134" y="1998692"/>
            <a:ext cx="4620350" cy="3774147"/>
          </a:xfrm>
          <a:prstGeom prst="rect">
            <a:avLst/>
          </a:prstGeom>
          <a:effectLst>
            <a:softEdge rad="63500"/>
          </a:effectLst>
        </p:spPr>
      </p:pic>
    </p:spTree>
    <p:extLst>
      <p:ext uri="{BB962C8B-B14F-4D97-AF65-F5344CB8AC3E}">
        <p14:creationId xmlns:p14="http://schemas.microsoft.com/office/powerpoint/2010/main" val="3912945237"/>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38200" y="365125"/>
            <a:ext cx="9704942" cy="1628928"/>
          </a:xfrm>
        </p:spPr>
        <p:txBody>
          <a:bodyPr>
            <a:noAutofit/>
          </a:bodyPr>
          <a:lstStyle/>
          <a:p>
            <a:r>
              <a:rPr lang="en-US" sz="3200" dirty="0"/>
              <a:t>In Norway the government send AS patients to a warmer climate for treatment. AS Norway is fighting for retaining and improving of this treatment, which has proven good effect</a:t>
            </a:r>
            <a:endParaRPr lang="nb-NO" sz="3200" dirty="0"/>
          </a:p>
        </p:txBody>
      </p:sp>
      <p:sp>
        <p:nvSpPr>
          <p:cNvPr id="4" name="Plassholder for dato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98C8E6A-0FF4-4CB7-88C2-1F30707A48E1}" type="datetime1">
              <a:rPr kumimoji="0" lang="nb-N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12.06.2018</a:t>
            </a:fld>
            <a:endParaRPr kumimoji="0" lang="nb-NO"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Plassholder for bunnteks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Ankylosing spondylitis society in Norway - Bekhterev Norge</a:t>
            </a:r>
            <a:endParaRPr kumimoji="0" lang="nb-NO"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Plassholder for lysbilde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689719-3EFF-41E6-82F1-38D27F5C8357}" type="slidenum">
              <a:rPr kumimoji="0" lang="nb-N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Bilde 6"/>
          <p:cNvPicPr>
            <a:picLocks noChangeAspect="1"/>
          </p:cNvPicPr>
          <p:nvPr/>
        </p:nvPicPr>
        <p:blipFill>
          <a:blip r:embed="rId2"/>
          <a:stretch>
            <a:fillRect/>
          </a:stretch>
        </p:blipFill>
        <p:spPr>
          <a:xfrm>
            <a:off x="10652699" y="258817"/>
            <a:ext cx="1402202" cy="1566808"/>
          </a:xfrm>
          <a:prstGeom prst="rect">
            <a:avLst/>
          </a:prstGeom>
        </p:spPr>
      </p:pic>
      <p:pic>
        <p:nvPicPr>
          <p:cNvPr id="9" name="Bild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3007" y="2131715"/>
            <a:ext cx="5044806" cy="3783605"/>
          </a:xfrm>
          <a:prstGeom prst="rect">
            <a:avLst/>
          </a:prstGeom>
          <a:effectLst>
            <a:softEdge rad="63500"/>
          </a:effectLst>
        </p:spPr>
      </p:pic>
      <p:pic>
        <p:nvPicPr>
          <p:cNvPr id="11" name="Plassholder for innhold 10"/>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014776" y="2131715"/>
            <a:ext cx="4700968" cy="3783605"/>
          </a:xfrm>
          <a:effectLst>
            <a:softEdge rad="63500"/>
          </a:effectLst>
        </p:spPr>
      </p:pic>
    </p:spTree>
    <p:extLst>
      <p:ext uri="{BB962C8B-B14F-4D97-AF65-F5344CB8AC3E}">
        <p14:creationId xmlns:p14="http://schemas.microsoft.com/office/powerpoint/2010/main" val="3911183419"/>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dirty="0"/>
              <a:t>Climatic treatment</a:t>
            </a:r>
            <a:endParaRPr lang="nb-NO" dirty="0"/>
          </a:p>
        </p:txBody>
      </p:sp>
      <p:pic>
        <p:nvPicPr>
          <p:cNvPr id="7" name="Plassholder for innhold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2060154"/>
            <a:ext cx="5518711" cy="4139033"/>
          </a:xfrm>
          <a:effectLst>
            <a:softEdge rad="63500"/>
          </a:effectLst>
        </p:spPr>
      </p:pic>
      <p:sp>
        <p:nvSpPr>
          <p:cNvPr id="4" name="Plassholder for dato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1B2857-E486-47F1-A658-A19172A3D150}" type="datetime1">
              <a:rPr kumimoji="0" lang="nb-N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12.06.2018</a:t>
            </a:fld>
            <a:endPar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Plassholder for bunntekst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Ankylosing spondylitis society in Norway - Bekhterev Norge</a:t>
            </a:r>
            <a:endPar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Plassholder for lysbildenumm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689719-3EFF-41E6-82F1-38D27F5C8357}" type="slidenum">
              <a:rPr kumimoji="0" lang="nb-NO"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b-NO"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ekstSylinder 7"/>
          <p:cNvSpPr txBox="1"/>
          <p:nvPr/>
        </p:nvSpPr>
        <p:spPr>
          <a:xfrm>
            <a:off x="6520070" y="2060155"/>
            <a:ext cx="5058659"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In the cold winter season, many AS - associations arranges tours to canary islands, or other destinations with warmer climatic conditions and </a:t>
            </a:r>
            <a:r>
              <a:rPr kumimoji="0" lang="nb-NO" sz="3200" b="0" i="0" u="none" strike="noStrike" kern="1200" cap="none" spc="0" normalizeH="0" baseline="0" noProof="0" dirty="0" err="1">
                <a:ln>
                  <a:noFill/>
                </a:ln>
                <a:solidFill>
                  <a:prstClr val="black"/>
                </a:solidFill>
                <a:effectLst/>
                <a:uLnTx/>
                <a:uFillTx/>
                <a:latin typeface="Calibri" panose="020F0502020204030204"/>
                <a:ea typeface="+mn-ea"/>
                <a:cs typeface="+mn-cs"/>
              </a:rPr>
              <a:t>where</a:t>
            </a:r>
            <a:r>
              <a:rPr kumimoji="0" lang="nb-NO"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b-NO" sz="3200" b="0" i="0" u="none" strike="noStrike" kern="1200" cap="none" spc="0" normalizeH="0" baseline="0" noProof="0" dirty="0" err="1">
                <a:ln>
                  <a:noFill/>
                </a:ln>
                <a:solidFill>
                  <a:prstClr val="black"/>
                </a:solidFill>
                <a:effectLst/>
                <a:uLnTx/>
                <a:uFillTx/>
                <a:latin typeface="Calibri" panose="020F0502020204030204"/>
                <a:ea typeface="+mn-ea"/>
                <a:cs typeface="+mn-cs"/>
              </a:rPr>
              <a:t>treatment</a:t>
            </a:r>
            <a:r>
              <a:rPr kumimoji="0" lang="nb-NO" sz="3200" b="0" i="0" u="none" strike="noStrike" kern="1200" cap="none" spc="0" normalizeH="0" baseline="0" noProof="0" dirty="0">
                <a:ln>
                  <a:noFill/>
                </a:ln>
                <a:solidFill>
                  <a:prstClr val="black"/>
                </a:solidFill>
                <a:effectLst/>
                <a:uLnTx/>
                <a:uFillTx/>
                <a:latin typeface="Calibri" panose="020F0502020204030204"/>
                <a:ea typeface="+mn-ea"/>
                <a:cs typeface="+mn-cs"/>
              </a:rPr>
              <a:t> is </a:t>
            </a:r>
            <a:r>
              <a:rPr kumimoji="0" lang="nb-NO" sz="3200" b="0" i="0" u="none" strike="noStrike" kern="1200" cap="none" spc="0" normalizeH="0" baseline="0" noProof="0" dirty="0" err="1">
                <a:ln>
                  <a:noFill/>
                </a:ln>
                <a:solidFill>
                  <a:prstClr val="black"/>
                </a:solidFill>
                <a:effectLst/>
                <a:uLnTx/>
                <a:uFillTx/>
                <a:latin typeface="Calibri" panose="020F0502020204030204"/>
                <a:ea typeface="+mn-ea"/>
                <a:cs typeface="+mn-cs"/>
              </a:rPr>
              <a:t>available</a:t>
            </a:r>
            <a:endParaRPr kumimoji="0" lang="nb-NO"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Bilde 8"/>
          <p:cNvPicPr>
            <a:picLocks noChangeAspect="1"/>
          </p:cNvPicPr>
          <p:nvPr/>
        </p:nvPicPr>
        <p:blipFill>
          <a:blip r:embed="rId3"/>
          <a:stretch>
            <a:fillRect/>
          </a:stretch>
        </p:blipFill>
        <p:spPr>
          <a:xfrm>
            <a:off x="10652699" y="258817"/>
            <a:ext cx="1402202" cy="1566808"/>
          </a:xfrm>
          <a:prstGeom prst="rect">
            <a:avLst/>
          </a:prstGeom>
        </p:spPr>
      </p:pic>
    </p:spTree>
    <p:extLst>
      <p:ext uri="{BB962C8B-B14F-4D97-AF65-F5344CB8AC3E}">
        <p14:creationId xmlns:p14="http://schemas.microsoft.com/office/powerpoint/2010/main" val="4293139688"/>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Овал 9"/>
          <p:cNvSpPr/>
          <p:nvPr/>
        </p:nvSpPr>
        <p:spPr>
          <a:xfrm>
            <a:off x="688546" y="5280680"/>
            <a:ext cx="1499616" cy="1463040"/>
          </a:xfrm>
          <a:prstGeom prst="ellipse">
            <a:avLst/>
          </a:pr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Рисунок 4"/>
          <p:cNvPicPr>
            <a:picLocks noChangeAspect="1"/>
          </p:cNvPicPr>
          <p:nvPr/>
        </p:nvPicPr>
        <p:blipFill rotWithShape="1">
          <a:blip r:embed="rId2" cstate="print">
            <a:extLst>
              <a:ext uri="{28A0092B-C50C-407E-A947-70E740481C1C}">
                <a14:useLocalDpi xmlns:a14="http://schemas.microsoft.com/office/drawing/2010/main" val="0"/>
              </a:ext>
            </a:extLst>
          </a:blip>
          <a:srcRect t="35493"/>
          <a:stretch/>
        </p:blipFill>
        <p:spPr>
          <a:xfrm>
            <a:off x="1438354" y="2011212"/>
            <a:ext cx="2789202" cy="2667325"/>
          </a:xfrm>
          <a:prstGeom prst="ellipse">
            <a:avLst/>
          </a:prstGeom>
        </p:spPr>
      </p:pic>
      <p:grpSp>
        <p:nvGrpSpPr>
          <p:cNvPr id="12" name="Группа 11"/>
          <p:cNvGrpSpPr/>
          <p:nvPr/>
        </p:nvGrpSpPr>
        <p:grpSpPr>
          <a:xfrm>
            <a:off x="809902" y="387043"/>
            <a:ext cx="5671286" cy="1490630"/>
            <a:chOff x="809901" y="387043"/>
            <a:chExt cx="6093819" cy="1637512"/>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901" y="387043"/>
              <a:ext cx="2984859" cy="1506554"/>
            </a:xfrm>
            <a:prstGeom prst="rect">
              <a:avLst/>
            </a:prstGeom>
          </p:spPr>
        </p:pic>
        <p:sp>
          <p:nvSpPr>
            <p:cNvPr id="6" name="Прямоугольник 5"/>
            <p:cNvSpPr/>
            <p:nvPr/>
          </p:nvSpPr>
          <p:spPr>
            <a:xfrm>
              <a:off x="3886200" y="387043"/>
              <a:ext cx="109728" cy="15065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Прямоугольник 6"/>
            <p:cNvSpPr/>
            <p:nvPr/>
          </p:nvSpPr>
          <p:spPr>
            <a:xfrm>
              <a:off x="4087368" y="401656"/>
              <a:ext cx="2816352" cy="16228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ru-RU" sz="1600" b="1" i="0" u="none" strike="noStrike" kern="1200" cap="none" spc="0" normalizeH="0" baseline="0" noProof="0" dirty="0">
                  <a:ln>
                    <a:noFill/>
                  </a:ln>
                  <a:solidFill>
                    <a:srgbClr val="4472C4">
                      <a:lumMod val="50000"/>
                    </a:srgbClr>
                  </a:solidFill>
                  <a:effectLst/>
                  <a:uLnTx/>
                  <a:uFillTx/>
                  <a:latin typeface="Calibri"/>
                  <a:ea typeface="+mn-ea"/>
                  <a:cs typeface="+mn-cs"/>
                </a:rPr>
                <a:t>Общество взаимопомощи при болезни Бехтерева</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srgbClr val="4472C4">
                      <a:lumMod val="50000"/>
                    </a:srgbClr>
                  </a:solidFill>
                  <a:effectLst/>
                  <a:uLnTx/>
                  <a:uFillTx/>
                  <a:latin typeface="Calibri"/>
                  <a:ea typeface="+mn-ea"/>
                  <a:cs typeface="+mn-cs"/>
                </a:rPr>
                <a:t>Ankylosing Spondylitis </a:t>
              </a:r>
              <a:r>
                <a:rPr kumimoji="0" lang="en-US" sz="1600" b="1" i="0" u="none" strike="noStrike" kern="1200" cap="none" spc="0" normalizeH="0" baseline="0" noProof="0" dirty="0" err="1">
                  <a:ln>
                    <a:noFill/>
                  </a:ln>
                  <a:solidFill>
                    <a:srgbClr val="4472C4">
                      <a:lumMod val="50000"/>
                    </a:srgbClr>
                  </a:solidFill>
                  <a:effectLst/>
                  <a:uLnTx/>
                  <a:uFillTx/>
                  <a:latin typeface="Calibri"/>
                  <a:ea typeface="+mn-ea"/>
                  <a:cs typeface="+mn-cs"/>
                </a:rPr>
                <a:t>Assosiation</a:t>
              </a:r>
              <a:endParaRPr kumimoji="0" lang="en-US" sz="1600" b="1" i="0" u="none" strike="noStrike" kern="1200" cap="none" spc="0" normalizeH="0" baseline="0" noProof="0" dirty="0">
                <a:ln>
                  <a:noFill/>
                </a:ln>
                <a:solidFill>
                  <a:srgbClr val="4472C4">
                    <a:lumMod val="50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ED7D31">
                      <a:lumMod val="75000"/>
                    </a:srgbClr>
                  </a:solidFill>
                  <a:effectLst/>
                  <a:uLnTx/>
                  <a:uFillTx/>
                  <a:latin typeface="Calibri"/>
                  <a:ea typeface="+mn-ea"/>
                  <a:cs typeface="+mn-cs"/>
                </a:rPr>
                <a:t>www.bbehtereva.ru</a:t>
              </a:r>
              <a:endParaRPr kumimoji="0" lang="ru-RU" sz="1600" b="1" i="0" u="none" strike="noStrike" kern="1200" cap="none" spc="0" normalizeH="0" baseline="0" noProof="0" dirty="0">
                <a:ln>
                  <a:noFill/>
                </a:ln>
                <a:solidFill>
                  <a:srgbClr val="ED7D31">
                    <a:lumMod val="75000"/>
                  </a:srgbClr>
                </a:solidFill>
                <a:effectLst/>
                <a:uLnTx/>
                <a:uFillTx/>
                <a:latin typeface="Calibri"/>
                <a:ea typeface="+mn-ea"/>
                <a:cs typeface="+mn-cs"/>
              </a:endParaRPr>
            </a:p>
          </p:txBody>
        </p:sp>
      </p:grpSp>
      <p:sp>
        <p:nvSpPr>
          <p:cNvPr id="8" name="Овал 7"/>
          <p:cNvSpPr/>
          <p:nvPr/>
        </p:nvSpPr>
        <p:spPr>
          <a:xfrm>
            <a:off x="-269580" y="3650495"/>
            <a:ext cx="1305080" cy="1329113"/>
          </a:xfrm>
          <a:prstGeom prst="ellipse">
            <a:avLst/>
          </a:prstGeom>
          <a:solidFill>
            <a:schemeClr val="accent2">
              <a:lumMod val="75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Овал 8"/>
          <p:cNvSpPr/>
          <p:nvPr/>
        </p:nvSpPr>
        <p:spPr>
          <a:xfrm>
            <a:off x="464435" y="3344875"/>
            <a:ext cx="2823084" cy="2677382"/>
          </a:xfrm>
          <a:prstGeom prst="ellipse">
            <a:avLst/>
          </a:prstGeom>
          <a:solidFill>
            <a:schemeClr val="accent5">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Прямоугольник 10"/>
          <p:cNvSpPr/>
          <p:nvPr/>
        </p:nvSpPr>
        <p:spPr>
          <a:xfrm>
            <a:off x="6921062" y="5646414"/>
            <a:ext cx="5270938"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ED7D31">
                    <a:lumMod val="75000"/>
                  </a:srgbClr>
                </a:solidFill>
                <a:effectLst/>
                <a:uLnTx/>
                <a:uFillTx/>
                <a:latin typeface="Calibri"/>
                <a:ea typeface="+mn-ea"/>
                <a:cs typeface="+mn-cs"/>
              </a:rPr>
              <a:t>Bechterew’s</a:t>
            </a:r>
            <a:r>
              <a:rPr kumimoji="0" lang="en-US" sz="2600" b="1" i="0" u="none" strike="noStrike" kern="1200" cap="none" spc="0" normalizeH="0" baseline="0" noProof="0" dirty="0">
                <a:ln>
                  <a:noFill/>
                </a:ln>
                <a:solidFill>
                  <a:srgbClr val="ED7D31">
                    <a:lumMod val="75000"/>
                  </a:srgbClr>
                </a:solidFill>
                <a:effectLst/>
                <a:uLnTx/>
                <a:uFillTx/>
                <a:latin typeface="Calibri"/>
                <a:ea typeface="+mn-ea"/>
                <a:cs typeface="+mn-cs"/>
              </a:rPr>
              <a:t> disease</a:t>
            </a:r>
            <a:r>
              <a:rPr kumimoji="0" lang="en-US" sz="2800" b="0" i="0" u="none" strike="noStrike" kern="1200" cap="none" spc="0" normalizeH="0" baseline="0" noProof="0" dirty="0">
                <a:ln>
                  <a:noFill/>
                </a:ln>
                <a:solidFill>
                  <a:prstClr val="black"/>
                </a:solidFill>
                <a:effectLst/>
                <a:uLnTx/>
                <a:uFillTx/>
                <a:latin typeface="Calibri"/>
                <a:ea typeface="+mn-ea"/>
                <a:cs typeface="+mn-cs"/>
              </a:rPr>
              <a:t> </a:t>
            </a:r>
            <a:r>
              <a:rPr kumimoji="0" lang="ru-RU" sz="2600" b="1" i="0" u="none" strike="noStrike" kern="1200" cap="none" spc="0" normalizeH="0" baseline="0" noProof="0" dirty="0">
                <a:ln>
                  <a:noFill/>
                </a:ln>
                <a:solidFill>
                  <a:srgbClr val="ED7D31">
                    <a:lumMod val="75000"/>
                  </a:srgbClr>
                </a:solidFill>
                <a:effectLst/>
                <a:uLnTx/>
                <a:uFillTx/>
                <a:latin typeface="Calibri"/>
                <a:ea typeface="+mn-ea"/>
                <a:cs typeface="+mn-cs"/>
              </a:rPr>
              <a:t>– </a:t>
            </a:r>
            <a:r>
              <a:rPr kumimoji="0" lang="en-US" sz="2600" b="1" i="0" u="none" strike="noStrike" kern="1200" cap="none" spc="0" normalizeH="0" baseline="0" noProof="0" dirty="0">
                <a:ln>
                  <a:noFill/>
                </a:ln>
                <a:solidFill>
                  <a:srgbClr val="ED7D31">
                    <a:lumMod val="75000"/>
                  </a:srgbClr>
                </a:solidFill>
                <a:effectLst/>
                <a:uLnTx/>
                <a:uFillTx/>
                <a:latin typeface="Calibri"/>
                <a:ea typeface="+mn-ea"/>
                <a:cs typeface="+mn-cs"/>
              </a:rPr>
              <a:t>the way of life</a:t>
            </a:r>
            <a:endParaRPr kumimoji="0" lang="ru-RU" sz="2600" b="1" i="0" u="none" strike="noStrike" kern="1200" cap="none" spc="0" normalizeH="0" baseline="0" noProof="0" dirty="0">
              <a:ln>
                <a:noFill/>
              </a:ln>
              <a:solidFill>
                <a:srgbClr val="ED7D31">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7D31">
                    <a:lumMod val="75000"/>
                  </a:srgbClr>
                </a:solidFill>
                <a:effectLst/>
                <a:uLnTx/>
                <a:uFillTx/>
                <a:latin typeface="Calibri"/>
                <a:ea typeface="+mn-ea"/>
                <a:cs typeface="+mn-cs"/>
              </a:rPr>
              <a:t>Not a sentence! </a:t>
            </a:r>
            <a:endParaRPr kumimoji="0" lang="ru-RU" sz="2600" b="1" i="0" u="none" strike="noStrike" kern="1200" cap="none" spc="0" normalizeH="0" baseline="0" noProof="0" dirty="0">
              <a:ln>
                <a:noFill/>
              </a:ln>
              <a:solidFill>
                <a:srgbClr val="ED7D31">
                  <a:lumMod val="75000"/>
                </a:srgbClr>
              </a:solidFill>
              <a:effectLst/>
              <a:uLnTx/>
              <a:uFillTx/>
              <a:latin typeface="Calibri"/>
              <a:ea typeface="+mn-ea"/>
              <a:cs typeface="+mn-cs"/>
            </a:endParaRPr>
          </a:p>
        </p:txBody>
      </p:sp>
      <p:sp>
        <p:nvSpPr>
          <p:cNvPr id="14" name="Овал 13"/>
          <p:cNvSpPr/>
          <p:nvPr/>
        </p:nvSpPr>
        <p:spPr>
          <a:xfrm>
            <a:off x="540636" y="1957443"/>
            <a:ext cx="631436" cy="639664"/>
          </a:xfrm>
          <a:prstGeom prst="ellipse">
            <a:avLst/>
          </a:prstGeom>
          <a:solidFill>
            <a:schemeClr val="accent5">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Прямоугольник 18"/>
          <p:cNvSpPr/>
          <p:nvPr/>
        </p:nvSpPr>
        <p:spPr>
          <a:xfrm>
            <a:off x="6776030" y="1813684"/>
            <a:ext cx="5415970" cy="30623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alibri"/>
                <a:ea typeface="+mn-ea"/>
                <a:cs typeface="+mn-cs"/>
              </a:rPr>
              <a:t>Our objectives</a:t>
            </a:r>
            <a:r>
              <a:rPr kumimoji="0" lang="ru-RU" sz="2400" b="1" i="0" u="none" strike="noStrike" kern="1200" cap="none" spc="0" normalizeH="0" baseline="0" noProof="0" dirty="0">
                <a:ln>
                  <a:noFill/>
                </a:ln>
                <a:solidFill>
                  <a:srgbClr val="4472C4">
                    <a:lumMod val="50000"/>
                  </a:srgbClr>
                </a:solidFill>
                <a:effectLst/>
                <a:uLnTx/>
                <a:uFillTx/>
                <a:latin typeface="Calibri"/>
                <a:ea typeface="+mn-ea"/>
                <a:cs typeface="+mn-cs"/>
              </a:rPr>
              <a:t>:</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lumMod val="50000"/>
                  </a:srgbClr>
                </a:solidFill>
                <a:effectLst/>
                <a:uLnTx/>
                <a:uFillTx/>
                <a:latin typeface="Calibri"/>
                <a:ea typeface="+mn-ea"/>
                <a:cs typeface="+mn-cs"/>
              </a:rPr>
              <a:t>Medicine availability</a:t>
            </a:r>
            <a:endParaRPr kumimoji="0" lang="ru-RU" sz="2400" b="0" i="0" u="none" strike="noStrike" kern="1200" cap="none" spc="0" normalizeH="0" baseline="0" noProof="0" dirty="0">
              <a:ln>
                <a:noFill/>
              </a:ln>
              <a:solidFill>
                <a:srgbClr val="4472C4">
                  <a:lumMod val="50000"/>
                </a:srgbClr>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lumMod val="50000"/>
                  </a:srgbClr>
                </a:solidFill>
                <a:effectLst/>
                <a:uLnTx/>
                <a:uFillTx/>
                <a:latin typeface="Calibri"/>
                <a:ea typeface="+mn-ea"/>
                <a:cs typeface="+mn-cs"/>
              </a:rPr>
              <a:t>Early diagnosis</a:t>
            </a:r>
            <a:endParaRPr kumimoji="0" lang="ru-RU" sz="2400" b="0" i="0" u="none" strike="noStrike" kern="1200" cap="none" spc="0" normalizeH="0" baseline="0" noProof="0" dirty="0">
              <a:ln>
                <a:noFill/>
              </a:ln>
              <a:solidFill>
                <a:srgbClr val="4472C4">
                  <a:lumMod val="50000"/>
                </a:srgbClr>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lumMod val="50000"/>
                  </a:srgbClr>
                </a:solidFill>
                <a:effectLst/>
                <a:uLnTx/>
                <a:uFillTx/>
                <a:latin typeface="Calibri"/>
                <a:ea typeface="+mn-ea"/>
                <a:cs typeface="+mn-cs"/>
              </a:rPr>
              <a:t>Healthy lifestyle</a:t>
            </a:r>
            <a:endParaRPr kumimoji="0" lang="ru-RU" sz="2400" b="0" i="0" u="none" strike="noStrike" kern="1200" cap="none" spc="0" normalizeH="0" baseline="0" noProof="0" dirty="0">
              <a:ln>
                <a:noFill/>
              </a:ln>
              <a:solidFill>
                <a:srgbClr val="4472C4">
                  <a:lumMod val="50000"/>
                </a:srgbClr>
              </a:solidFill>
              <a:effectLst/>
              <a:uLnTx/>
              <a:uFillTx/>
              <a:latin typeface="Calibri"/>
              <a:ea typeface="+mn-ea"/>
              <a:cs typeface="+mn-cs"/>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lumMod val="50000"/>
                  </a:srgbClr>
                </a:solidFill>
                <a:effectLst/>
                <a:uLnTx/>
                <a:uFillTx/>
                <a:latin typeface="Calibri"/>
                <a:ea typeface="+mn-ea"/>
                <a:cs typeface="+mn-cs"/>
              </a:rPr>
              <a:t>Teaching patients</a:t>
            </a:r>
            <a:endParaRPr kumimoji="0" lang="ru-RU" sz="2400" b="0" i="0" u="none" strike="noStrike" kern="1200" cap="none" spc="0" normalizeH="0" baseline="0" noProof="0" dirty="0">
              <a:ln>
                <a:noFill/>
              </a:ln>
              <a:solidFill>
                <a:srgbClr val="4472C4">
                  <a:lumMod val="50000"/>
                </a:srgbClr>
              </a:solidFill>
              <a:effectLst/>
              <a:uLnTx/>
              <a:uFillTx/>
              <a:latin typeface="Calibri"/>
              <a:ea typeface="+mn-ea"/>
              <a:cs typeface="+mn-cs"/>
            </a:endParaRPr>
          </a:p>
          <a:p>
            <a:pPr marL="342900" marR="0" lvl="0" indent="-34290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altLang="ru-RU" sz="2400" b="0" i="0" u="none" strike="noStrike" kern="1200" cap="none" spc="0" normalizeH="0" baseline="0" noProof="0" dirty="0">
                <a:ln>
                  <a:noFill/>
                </a:ln>
                <a:solidFill>
                  <a:srgbClr val="4472C4">
                    <a:lumMod val="50000"/>
                  </a:srgbClr>
                </a:solidFill>
                <a:effectLst/>
                <a:uLnTx/>
                <a:uFillTx/>
                <a:latin typeface="Calibri"/>
                <a:ea typeface="+mn-ea"/>
                <a:cs typeface="+mn-cs"/>
              </a:rPr>
              <a:t>S</a:t>
            </a:r>
            <a:r>
              <a:rPr kumimoji="0" lang="ru-RU" altLang="ru-RU" sz="2400" b="0" i="0" u="none" strike="noStrike" kern="1200" cap="none" spc="0" normalizeH="0" baseline="0" noProof="0" dirty="0" err="1">
                <a:ln>
                  <a:noFill/>
                </a:ln>
                <a:solidFill>
                  <a:srgbClr val="4472C4">
                    <a:lumMod val="50000"/>
                  </a:srgbClr>
                </a:solidFill>
                <a:effectLst/>
                <a:uLnTx/>
                <a:uFillTx/>
                <a:latin typeface="Calibri"/>
                <a:ea typeface="+mn-ea"/>
                <a:cs typeface="+mn-cs"/>
              </a:rPr>
              <a:t>elf-management</a:t>
            </a:r>
            <a:r>
              <a:rPr kumimoji="0" lang="ru-RU" altLang="ru-RU" sz="2400"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altLang="ru-RU" sz="2400" b="0" i="0" u="none" strike="noStrike" kern="1200" cap="none" spc="0" normalizeH="0" baseline="0" noProof="0" dirty="0" err="1">
                <a:ln>
                  <a:noFill/>
                </a:ln>
                <a:solidFill>
                  <a:srgbClr val="4472C4">
                    <a:lumMod val="50000"/>
                  </a:srgbClr>
                </a:solidFill>
                <a:effectLst/>
                <a:uLnTx/>
                <a:uFillTx/>
                <a:latin typeface="Calibri"/>
                <a:ea typeface="+mn-ea"/>
                <a:cs typeface="+mn-cs"/>
              </a:rPr>
              <a:t>of</a:t>
            </a:r>
            <a:r>
              <a:rPr kumimoji="0" lang="ru-RU" altLang="ru-RU" sz="2400"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altLang="ru-RU" sz="2400" b="0" i="0" u="none" strike="noStrike" kern="1200" cap="none" spc="0" normalizeH="0" baseline="0" noProof="0" dirty="0" err="1">
                <a:ln>
                  <a:noFill/>
                </a:ln>
                <a:solidFill>
                  <a:srgbClr val="4472C4">
                    <a:lumMod val="50000"/>
                  </a:srgbClr>
                </a:solidFill>
                <a:effectLst/>
                <a:uLnTx/>
                <a:uFillTx/>
                <a:latin typeface="Calibri"/>
                <a:ea typeface="+mn-ea"/>
                <a:cs typeface="+mn-cs"/>
              </a:rPr>
              <a:t>the</a:t>
            </a:r>
            <a:r>
              <a:rPr kumimoji="0" lang="ru-RU" altLang="ru-RU" sz="2400"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altLang="ru-RU" sz="2400" b="0" i="0" u="none" strike="noStrike" kern="1200" cap="none" spc="0" normalizeH="0" baseline="0" noProof="0" dirty="0" err="1">
                <a:ln>
                  <a:noFill/>
                </a:ln>
                <a:solidFill>
                  <a:srgbClr val="4472C4">
                    <a:lumMod val="50000"/>
                  </a:srgbClr>
                </a:solidFill>
                <a:effectLst/>
                <a:uLnTx/>
                <a:uFillTx/>
                <a:latin typeface="Calibri"/>
                <a:ea typeface="+mn-ea"/>
                <a:cs typeface="+mn-cs"/>
              </a:rPr>
              <a:t>disease</a:t>
            </a:r>
            <a:r>
              <a:rPr kumimoji="0" lang="ru-RU" altLang="ru-RU" sz="2400" b="0" i="0" u="none" strike="noStrike" kern="1200" cap="none" spc="0" normalizeH="0" baseline="0" noProof="0" dirty="0">
                <a:ln>
                  <a:noFill/>
                </a:ln>
                <a:solidFill>
                  <a:srgbClr val="4472C4">
                    <a:lumMod val="50000"/>
                  </a:srgbClr>
                </a:solidFill>
                <a:effectLst/>
                <a:uLnTx/>
                <a:uFillTx/>
                <a:latin typeface="Calibri"/>
                <a:ea typeface="+mn-ea"/>
                <a:cs typeface="+mn-cs"/>
              </a:rPr>
              <a:t> </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72C4">
                    <a:lumMod val="50000"/>
                  </a:srgbClr>
                </a:solidFill>
                <a:effectLst/>
                <a:uLnTx/>
                <a:uFillTx/>
                <a:latin typeface="Calibri"/>
                <a:ea typeface="+mn-ea"/>
                <a:cs typeface="+mn-cs"/>
              </a:rPr>
              <a:t>Providing help and support for patients</a:t>
            </a:r>
            <a:endParaRPr kumimoji="0" lang="ru-RU" sz="2400" b="0" i="0" u="none" strike="noStrike" kern="1200" cap="none" spc="0" normalizeH="0" baseline="0" noProof="0" dirty="0">
              <a:ln>
                <a:noFill/>
              </a:ln>
              <a:solidFill>
                <a:srgbClr val="4472C4">
                  <a:lumMod val="50000"/>
                </a:srgbClr>
              </a:solidFill>
              <a:effectLst/>
              <a:uLnTx/>
              <a:uFillTx/>
              <a:latin typeface="Calibri"/>
              <a:ea typeface="+mn-ea"/>
              <a:cs typeface="+mn-cs"/>
            </a:endParaRPr>
          </a:p>
        </p:txBody>
      </p:sp>
      <p:pic>
        <p:nvPicPr>
          <p:cNvPr id="15" name="Рисунок 14"/>
          <p:cNvPicPr>
            <a:picLocks noChangeAspect="1"/>
          </p:cNvPicPr>
          <p:nvPr/>
        </p:nvPicPr>
        <p:blipFill rotWithShape="1">
          <a:blip r:embed="rId4" cstate="print">
            <a:extLst>
              <a:ext uri="{28A0092B-C50C-407E-A947-70E740481C1C}">
                <a14:useLocalDpi xmlns:a14="http://schemas.microsoft.com/office/drawing/2010/main" val="0"/>
              </a:ext>
            </a:extLst>
          </a:blip>
          <a:srcRect t="9733" b="23201"/>
          <a:stretch/>
        </p:blipFill>
        <p:spPr>
          <a:xfrm>
            <a:off x="2895008" y="3221997"/>
            <a:ext cx="3744450" cy="3766917"/>
          </a:xfrm>
          <a:prstGeom prst="ellipse">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37989833"/>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2"/>
          <p:cNvSpPr/>
          <p:nvPr/>
        </p:nvSpPr>
        <p:spPr>
          <a:xfrm>
            <a:off x="1447801" y="6412468"/>
            <a:ext cx="1525289" cy="369332"/>
          </a:xfrm>
          <a:prstGeom prst="rect">
            <a:avLst/>
          </a:prstGeom>
        </p:spPr>
        <p:txBody>
          <a:bodyPr wrap="none">
            <a:spAutoFit/>
          </a:bodyPr>
          <a:lstStyle/>
          <a:p>
            <a:r>
              <a:rPr kumimoji="1" lang="en-GB" dirty="0">
                <a:solidFill>
                  <a:srgbClr val="FFFFFF"/>
                </a:solidFill>
                <a:latin typeface="Calibri"/>
              </a:rPr>
              <a:t>www.ASIF.info</a:t>
            </a:r>
            <a:endParaRPr lang="en-US" dirty="0">
              <a:solidFill>
                <a:srgbClr val="FFFFFF"/>
              </a:solidFill>
              <a:latin typeface="Calibri"/>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1" y="232808"/>
            <a:ext cx="3705225" cy="1150384"/>
          </a:xfrm>
          <a:prstGeom prst="rect">
            <a:avLst/>
          </a:prstGeom>
        </p:spPr>
      </p:pic>
      <p:pic>
        <p:nvPicPr>
          <p:cNvPr id="9" name="Content Placeholder 8" descr="A close up of a map&#10;&#10;Description generated with high confidence">
            <a:extLst>
              <a:ext uri="{FF2B5EF4-FFF2-40B4-BE49-F238E27FC236}">
                <a16:creationId xmlns:a16="http://schemas.microsoft.com/office/drawing/2014/main" id="{D9B25F93-AEDE-4748-A4CB-54F9E522859D}"/>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2819400" y="1676401"/>
            <a:ext cx="6553200" cy="4310777"/>
          </a:xfrm>
        </p:spPr>
      </p:pic>
    </p:spTree>
    <p:extLst>
      <p:ext uri="{BB962C8B-B14F-4D97-AF65-F5344CB8AC3E}">
        <p14:creationId xmlns:p14="http://schemas.microsoft.com/office/powerpoint/2010/main" val="2283602825"/>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470"/>
          <p:cNvSpPr>
            <a:spLocks noChangeAspect="1"/>
          </p:cNvSpPr>
          <p:nvPr/>
        </p:nvSpPr>
        <p:spPr bwMode="auto">
          <a:xfrm>
            <a:off x="2125133" y="258402"/>
            <a:ext cx="9922841" cy="7329779"/>
          </a:xfrm>
          <a:custGeom>
            <a:avLst/>
            <a:gdLst>
              <a:gd name="T0" fmla="*/ 1298 w 1656"/>
              <a:gd name="T1" fmla="*/ 690 h 889"/>
              <a:gd name="T2" fmla="*/ 1217 w 1656"/>
              <a:gd name="T3" fmla="*/ 672 h 889"/>
              <a:gd name="T4" fmla="*/ 1114 w 1656"/>
              <a:gd name="T5" fmla="*/ 605 h 889"/>
              <a:gd name="T6" fmla="*/ 1034 w 1656"/>
              <a:gd name="T7" fmla="*/ 695 h 889"/>
              <a:gd name="T8" fmla="*/ 858 w 1656"/>
              <a:gd name="T9" fmla="*/ 666 h 889"/>
              <a:gd name="T10" fmla="*/ 757 w 1656"/>
              <a:gd name="T11" fmla="*/ 719 h 889"/>
              <a:gd name="T12" fmla="*/ 591 w 1656"/>
              <a:gd name="T13" fmla="*/ 647 h 889"/>
              <a:gd name="T14" fmla="*/ 488 w 1656"/>
              <a:gd name="T15" fmla="*/ 636 h 889"/>
              <a:gd name="T16" fmla="*/ 409 w 1656"/>
              <a:gd name="T17" fmla="*/ 706 h 889"/>
              <a:gd name="T18" fmla="*/ 322 w 1656"/>
              <a:gd name="T19" fmla="*/ 717 h 889"/>
              <a:gd name="T20" fmla="*/ 294 w 1656"/>
              <a:gd name="T21" fmla="*/ 803 h 889"/>
              <a:gd name="T22" fmla="*/ 259 w 1656"/>
              <a:gd name="T23" fmla="*/ 883 h 889"/>
              <a:gd name="T24" fmla="*/ 165 w 1656"/>
              <a:gd name="T25" fmla="*/ 810 h 889"/>
              <a:gd name="T26" fmla="*/ 102 w 1656"/>
              <a:gd name="T27" fmla="*/ 710 h 889"/>
              <a:gd name="T28" fmla="*/ 23 w 1656"/>
              <a:gd name="T29" fmla="*/ 585 h 889"/>
              <a:gd name="T30" fmla="*/ 13 w 1656"/>
              <a:gd name="T31" fmla="*/ 422 h 889"/>
              <a:gd name="T32" fmla="*/ 42 w 1656"/>
              <a:gd name="T33" fmla="*/ 369 h 889"/>
              <a:gd name="T34" fmla="*/ 127 w 1656"/>
              <a:gd name="T35" fmla="*/ 434 h 889"/>
              <a:gd name="T36" fmla="*/ 74 w 1656"/>
              <a:gd name="T37" fmla="*/ 448 h 889"/>
              <a:gd name="T38" fmla="*/ 135 w 1656"/>
              <a:gd name="T39" fmla="*/ 469 h 889"/>
              <a:gd name="T40" fmla="*/ 177 w 1656"/>
              <a:gd name="T41" fmla="*/ 394 h 889"/>
              <a:gd name="T42" fmla="*/ 259 w 1656"/>
              <a:gd name="T43" fmla="*/ 358 h 889"/>
              <a:gd name="T44" fmla="*/ 326 w 1656"/>
              <a:gd name="T45" fmla="*/ 354 h 889"/>
              <a:gd name="T46" fmla="*/ 387 w 1656"/>
              <a:gd name="T47" fmla="*/ 330 h 889"/>
              <a:gd name="T48" fmla="*/ 407 w 1656"/>
              <a:gd name="T49" fmla="*/ 252 h 889"/>
              <a:gd name="T50" fmla="*/ 441 w 1656"/>
              <a:gd name="T51" fmla="*/ 390 h 889"/>
              <a:gd name="T52" fmla="*/ 514 w 1656"/>
              <a:gd name="T53" fmla="*/ 359 h 889"/>
              <a:gd name="T54" fmla="*/ 423 w 1656"/>
              <a:gd name="T55" fmla="*/ 225 h 889"/>
              <a:gd name="T56" fmla="*/ 454 w 1656"/>
              <a:gd name="T57" fmla="*/ 235 h 889"/>
              <a:gd name="T58" fmla="*/ 554 w 1656"/>
              <a:gd name="T59" fmla="*/ 293 h 889"/>
              <a:gd name="T60" fmla="*/ 525 w 1656"/>
              <a:gd name="T61" fmla="*/ 189 h 889"/>
              <a:gd name="T62" fmla="*/ 518 w 1656"/>
              <a:gd name="T63" fmla="*/ 116 h 889"/>
              <a:gd name="T64" fmla="*/ 595 w 1656"/>
              <a:gd name="T65" fmla="*/ 77 h 889"/>
              <a:gd name="T66" fmla="*/ 619 w 1656"/>
              <a:gd name="T67" fmla="*/ 11 h 889"/>
              <a:gd name="T68" fmla="*/ 688 w 1656"/>
              <a:gd name="T69" fmla="*/ 19 h 889"/>
              <a:gd name="T70" fmla="*/ 725 w 1656"/>
              <a:gd name="T71" fmla="*/ 90 h 889"/>
              <a:gd name="T72" fmla="*/ 740 w 1656"/>
              <a:gd name="T73" fmla="*/ 122 h 889"/>
              <a:gd name="T74" fmla="*/ 850 w 1656"/>
              <a:gd name="T75" fmla="*/ 116 h 889"/>
              <a:gd name="T76" fmla="*/ 917 w 1656"/>
              <a:gd name="T77" fmla="*/ 91 h 889"/>
              <a:gd name="T78" fmla="*/ 985 w 1656"/>
              <a:gd name="T79" fmla="*/ 149 h 889"/>
              <a:gd name="T80" fmla="*/ 1047 w 1656"/>
              <a:gd name="T81" fmla="*/ 93 h 889"/>
              <a:gd name="T82" fmla="*/ 1096 w 1656"/>
              <a:gd name="T83" fmla="*/ 76 h 889"/>
              <a:gd name="T84" fmla="*/ 1231 w 1656"/>
              <a:gd name="T85" fmla="*/ 61 h 889"/>
              <a:gd name="T86" fmla="*/ 1362 w 1656"/>
              <a:gd name="T87" fmla="*/ 59 h 889"/>
              <a:gd name="T88" fmla="*/ 1430 w 1656"/>
              <a:gd name="T89" fmla="*/ 26 h 889"/>
              <a:gd name="T90" fmla="*/ 1563 w 1656"/>
              <a:gd name="T91" fmla="*/ 46 h 889"/>
              <a:gd name="T92" fmla="*/ 1599 w 1656"/>
              <a:gd name="T93" fmla="*/ 36 h 889"/>
              <a:gd name="T94" fmla="*/ 1644 w 1656"/>
              <a:gd name="T95" fmla="*/ 105 h 889"/>
              <a:gd name="T96" fmla="*/ 1580 w 1656"/>
              <a:gd name="T97" fmla="*/ 120 h 889"/>
              <a:gd name="T98" fmla="*/ 1557 w 1656"/>
              <a:gd name="T99" fmla="*/ 181 h 889"/>
              <a:gd name="T100" fmla="*/ 1625 w 1656"/>
              <a:gd name="T101" fmla="*/ 249 h 889"/>
              <a:gd name="T102" fmla="*/ 1584 w 1656"/>
              <a:gd name="T103" fmla="*/ 341 h 889"/>
              <a:gd name="T104" fmla="*/ 1516 w 1656"/>
              <a:gd name="T105" fmla="*/ 388 h 889"/>
              <a:gd name="T106" fmla="*/ 1548 w 1656"/>
              <a:gd name="T107" fmla="*/ 478 h 889"/>
              <a:gd name="T108" fmla="*/ 1527 w 1656"/>
              <a:gd name="T109" fmla="*/ 582 h 889"/>
              <a:gd name="T110" fmla="*/ 1483 w 1656"/>
              <a:gd name="T111" fmla="*/ 354 h 889"/>
              <a:gd name="T112" fmla="*/ 1470 w 1656"/>
              <a:gd name="T113" fmla="*/ 329 h 889"/>
              <a:gd name="T114" fmla="*/ 1412 w 1656"/>
              <a:gd name="T115" fmla="*/ 347 h 889"/>
              <a:gd name="T116" fmla="*/ 1386 w 1656"/>
              <a:gd name="T117" fmla="*/ 412 h 889"/>
              <a:gd name="T118" fmla="*/ 1285 w 1656"/>
              <a:gd name="T119" fmla="*/ 438 h 889"/>
              <a:gd name="T120" fmla="*/ 1286 w 1656"/>
              <a:gd name="T121" fmla="*/ 572 h 889"/>
              <a:gd name="T122" fmla="*/ 1349 w 1656"/>
              <a:gd name="T123" fmla="*/ 626 h 889"/>
              <a:gd name="T124" fmla="*/ 1322 w 1656"/>
              <a:gd name="T125" fmla="*/ 793 h 88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656"/>
              <a:gd name="T190" fmla="*/ 0 h 889"/>
              <a:gd name="T191" fmla="*/ 1656 w 1656"/>
              <a:gd name="T192" fmla="*/ 889 h 88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656" h="889">
                <a:moveTo>
                  <a:pt x="1284" y="807"/>
                </a:moveTo>
                <a:lnTo>
                  <a:pt x="1281" y="806"/>
                </a:lnTo>
                <a:lnTo>
                  <a:pt x="1282" y="804"/>
                </a:lnTo>
                <a:lnTo>
                  <a:pt x="1282" y="803"/>
                </a:lnTo>
                <a:lnTo>
                  <a:pt x="1281" y="802"/>
                </a:lnTo>
                <a:lnTo>
                  <a:pt x="1281" y="799"/>
                </a:lnTo>
                <a:lnTo>
                  <a:pt x="1282" y="797"/>
                </a:lnTo>
                <a:lnTo>
                  <a:pt x="1285" y="799"/>
                </a:lnTo>
                <a:lnTo>
                  <a:pt x="1286" y="799"/>
                </a:lnTo>
                <a:lnTo>
                  <a:pt x="1286" y="788"/>
                </a:lnTo>
                <a:lnTo>
                  <a:pt x="1285" y="786"/>
                </a:lnTo>
                <a:lnTo>
                  <a:pt x="1285" y="779"/>
                </a:lnTo>
                <a:lnTo>
                  <a:pt x="1284" y="777"/>
                </a:lnTo>
                <a:lnTo>
                  <a:pt x="1284" y="774"/>
                </a:lnTo>
                <a:lnTo>
                  <a:pt x="1282" y="773"/>
                </a:lnTo>
                <a:lnTo>
                  <a:pt x="1282" y="771"/>
                </a:lnTo>
                <a:lnTo>
                  <a:pt x="1281" y="768"/>
                </a:lnTo>
                <a:lnTo>
                  <a:pt x="1278" y="764"/>
                </a:lnTo>
                <a:lnTo>
                  <a:pt x="1277" y="763"/>
                </a:lnTo>
                <a:lnTo>
                  <a:pt x="1280" y="760"/>
                </a:lnTo>
                <a:lnTo>
                  <a:pt x="1281" y="760"/>
                </a:lnTo>
                <a:lnTo>
                  <a:pt x="1282" y="759"/>
                </a:lnTo>
                <a:lnTo>
                  <a:pt x="1282" y="757"/>
                </a:lnTo>
                <a:lnTo>
                  <a:pt x="1285" y="753"/>
                </a:lnTo>
                <a:lnTo>
                  <a:pt x="1288" y="753"/>
                </a:lnTo>
                <a:lnTo>
                  <a:pt x="1289" y="755"/>
                </a:lnTo>
                <a:lnTo>
                  <a:pt x="1298" y="756"/>
                </a:lnTo>
                <a:lnTo>
                  <a:pt x="1300" y="756"/>
                </a:lnTo>
                <a:lnTo>
                  <a:pt x="1302" y="755"/>
                </a:lnTo>
                <a:lnTo>
                  <a:pt x="1300" y="753"/>
                </a:lnTo>
                <a:lnTo>
                  <a:pt x="1300" y="744"/>
                </a:lnTo>
                <a:lnTo>
                  <a:pt x="1302" y="744"/>
                </a:lnTo>
                <a:lnTo>
                  <a:pt x="1302" y="741"/>
                </a:lnTo>
                <a:lnTo>
                  <a:pt x="1300" y="739"/>
                </a:lnTo>
                <a:lnTo>
                  <a:pt x="1303" y="738"/>
                </a:lnTo>
                <a:lnTo>
                  <a:pt x="1302" y="737"/>
                </a:lnTo>
                <a:lnTo>
                  <a:pt x="1302" y="732"/>
                </a:lnTo>
                <a:lnTo>
                  <a:pt x="1303" y="731"/>
                </a:lnTo>
                <a:lnTo>
                  <a:pt x="1302" y="730"/>
                </a:lnTo>
                <a:lnTo>
                  <a:pt x="1302" y="727"/>
                </a:lnTo>
                <a:lnTo>
                  <a:pt x="1300" y="724"/>
                </a:lnTo>
                <a:lnTo>
                  <a:pt x="1302" y="724"/>
                </a:lnTo>
                <a:lnTo>
                  <a:pt x="1302" y="720"/>
                </a:lnTo>
                <a:lnTo>
                  <a:pt x="1300" y="719"/>
                </a:lnTo>
                <a:lnTo>
                  <a:pt x="1300" y="713"/>
                </a:lnTo>
                <a:lnTo>
                  <a:pt x="1299" y="712"/>
                </a:lnTo>
                <a:lnTo>
                  <a:pt x="1299" y="710"/>
                </a:lnTo>
                <a:lnTo>
                  <a:pt x="1300" y="709"/>
                </a:lnTo>
                <a:lnTo>
                  <a:pt x="1303" y="708"/>
                </a:lnTo>
                <a:lnTo>
                  <a:pt x="1303" y="705"/>
                </a:lnTo>
                <a:lnTo>
                  <a:pt x="1304" y="702"/>
                </a:lnTo>
                <a:lnTo>
                  <a:pt x="1303" y="702"/>
                </a:lnTo>
                <a:lnTo>
                  <a:pt x="1302" y="701"/>
                </a:lnTo>
                <a:lnTo>
                  <a:pt x="1300" y="698"/>
                </a:lnTo>
                <a:lnTo>
                  <a:pt x="1299" y="697"/>
                </a:lnTo>
                <a:lnTo>
                  <a:pt x="1299" y="695"/>
                </a:lnTo>
                <a:lnTo>
                  <a:pt x="1300" y="694"/>
                </a:lnTo>
                <a:lnTo>
                  <a:pt x="1299" y="691"/>
                </a:lnTo>
                <a:lnTo>
                  <a:pt x="1298" y="690"/>
                </a:lnTo>
                <a:lnTo>
                  <a:pt x="1296" y="690"/>
                </a:lnTo>
                <a:lnTo>
                  <a:pt x="1295" y="688"/>
                </a:lnTo>
                <a:lnTo>
                  <a:pt x="1292" y="688"/>
                </a:lnTo>
                <a:lnTo>
                  <a:pt x="1291" y="690"/>
                </a:lnTo>
                <a:lnTo>
                  <a:pt x="1288" y="690"/>
                </a:lnTo>
                <a:lnTo>
                  <a:pt x="1286" y="691"/>
                </a:lnTo>
                <a:lnTo>
                  <a:pt x="1286" y="692"/>
                </a:lnTo>
                <a:lnTo>
                  <a:pt x="1285" y="694"/>
                </a:lnTo>
                <a:lnTo>
                  <a:pt x="1284" y="694"/>
                </a:lnTo>
                <a:lnTo>
                  <a:pt x="1284" y="697"/>
                </a:lnTo>
                <a:lnTo>
                  <a:pt x="1280" y="697"/>
                </a:lnTo>
                <a:lnTo>
                  <a:pt x="1278" y="698"/>
                </a:lnTo>
                <a:lnTo>
                  <a:pt x="1278" y="699"/>
                </a:lnTo>
                <a:lnTo>
                  <a:pt x="1277" y="701"/>
                </a:lnTo>
                <a:lnTo>
                  <a:pt x="1277" y="705"/>
                </a:lnTo>
                <a:lnTo>
                  <a:pt x="1275" y="705"/>
                </a:lnTo>
                <a:lnTo>
                  <a:pt x="1274" y="706"/>
                </a:lnTo>
                <a:lnTo>
                  <a:pt x="1270" y="708"/>
                </a:lnTo>
                <a:lnTo>
                  <a:pt x="1266" y="708"/>
                </a:lnTo>
                <a:lnTo>
                  <a:pt x="1264" y="709"/>
                </a:lnTo>
                <a:lnTo>
                  <a:pt x="1264" y="708"/>
                </a:lnTo>
                <a:lnTo>
                  <a:pt x="1263" y="705"/>
                </a:lnTo>
                <a:lnTo>
                  <a:pt x="1262" y="705"/>
                </a:lnTo>
                <a:lnTo>
                  <a:pt x="1259" y="706"/>
                </a:lnTo>
                <a:lnTo>
                  <a:pt x="1257" y="708"/>
                </a:lnTo>
                <a:lnTo>
                  <a:pt x="1257" y="706"/>
                </a:lnTo>
                <a:lnTo>
                  <a:pt x="1253" y="702"/>
                </a:lnTo>
                <a:lnTo>
                  <a:pt x="1252" y="699"/>
                </a:lnTo>
                <a:lnTo>
                  <a:pt x="1252" y="692"/>
                </a:lnTo>
                <a:lnTo>
                  <a:pt x="1251" y="691"/>
                </a:lnTo>
                <a:lnTo>
                  <a:pt x="1249" y="691"/>
                </a:lnTo>
                <a:lnTo>
                  <a:pt x="1249" y="686"/>
                </a:lnTo>
                <a:lnTo>
                  <a:pt x="1251" y="684"/>
                </a:lnTo>
                <a:lnTo>
                  <a:pt x="1248" y="684"/>
                </a:lnTo>
                <a:lnTo>
                  <a:pt x="1246" y="686"/>
                </a:lnTo>
                <a:lnTo>
                  <a:pt x="1242" y="686"/>
                </a:lnTo>
                <a:lnTo>
                  <a:pt x="1241" y="684"/>
                </a:lnTo>
                <a:lnTo>
                  <a:pt x="1239" y="684"/>
                </a:lnTo>
                <a:lnTo>
                  <a:pt x="1237" y="683"/>
                </a:lnTo>
                <a:lnTo>
                  <a:pt x="1237" y="681"/>
                </a:lnTo>
                <a:lnTo>
                  <a:pt x="1235" y="680"/>
                </a:lnTo>
                <a:lnTo>
                  <a:pt x="1234" y="680"/>
                </a:lnTo>
                <a:lnTo>
                  <a:pt x="1233" y="679"/>
                </a:lnTo>
                <a:lnTo>
                  <a:pt x="1233" y="677"/>
                </a:lnTo>
                <a:lnTo>
                  <a:pt x="1231" y="677"/>
                </a:lnTo>
                <a:lnTo>
                  <a:pt x="1230" y="676"/>
                </a:lnTo>
                <a:lnTo>
                  <a:pt x="1230" y="674"/>
                </a:lnTo>
                <a:lnTo>
                  <a:pt x="1228" y="673"/>
                </a:lnTo>
                <a:lnTo>
                  <a:pt x="1227" y="674"/>
                </a:lnTo>
                <a:lnTo>
                  <a:pt x="1227" y="676"/>
                </a:lnTo>
                <a:lnTo>
                  <a:pt x="1226" y="674"/>
                </a:lnTo>
                <a:lnTo>
                  <a:pt x="1224" y="676"/>
                </a:lnTo>
                <a:lnTo>
                  <a:pt x="1224" y="677"/>
                </a:lnTo>
                <a:lnTo>
                  <a:pt x="1222" y="676"/>
                </a:lnTo>
                <a:lnTo>
                  <a:pt x="1222" y="674"/>
                </a:lnTo>
                <a:lnTo>
                  <a:pt x="1220" y="674"/>
                </a:lnTo>
                <a:lnTo>
                  <a:pt x="1217" y="673"/>
                </a:lnTo>
                <a:lnTo>
                  <a:pt x="1216" y="673"/>
                </a:lnTo>
                <a:lnTo>
                  <a:pt x="1217" y="672"/>
                </a:lnTo>
                <a:lnTo>
                  <a:pt x="1212" y="672"/>
                </a:lnTo>
                <a:lnTo>
                  <a:pt x="1210" y="673"/>
                </a:lnTo>
                <a:lnTo>
                  <a:pt x="1209" y="672"/>
                </a:lnTo>
                <a:lnTo>
                  <a:pt x="1206" y="672"/>
                </a:lnTo>
                <a:lnTo>
                  <a:pt x="1206" y="670"/>
                </a:lnTo>
                <a:lnTo>
                  <a:pt x="1204" y="669"/>
                </a:lnTo>
                <a:lnTo>
                  <a:pt x="1199" y="665"/>
                </a:lnTo>
                <a:lnTo>
                  <a:pt x="1199" y="661"/>
                </a:lnTo>
                <a:lnTo>
                  <a:pt x="1198" y="661"/>
                </a:lnTo>
                <a:lnTo>
                  <a:pt x="1197" y="659"/>
                </a:lnTo>
                <a:lnTo>
                  <a:pt x="1197" y="656"/>
                </a:lnTo>
                <a:lnTo>
                  <a:pt x="1195" y="656"/>
                </a:lnTo>
                <a:lnTo>
                  <a:pt x="1195" y="654"/>
                </a:lnTo>
                <a:lnTo>
                  <a:pt x="1194" y="651"/>
                </a:lnTo>
                <a:lnTo>
                  <a:pt x="1190" y="648"/>
                </a:lnTo>
                <a:lnTo>
                  <a:pt x="1187" y="645"/>
                </a:lnTo>
                <a:lnTo>
                  <a:pt x="1187" y="644"/>
                </a:lnTo>
                <a:lnTo>
                  <a:pt x="1186" y="641"/>
                </a:lnTo>
                <a:lnTo>
                  <a:pt x="1184" y="643"/>
                </a:lnTo>
                <a:lnTo>
                  <a:pt x="1184" y="639"/>
                </a:lnTo>
                <a:lnTo>
                  <a:pt x="1183" y="639"/>
                </a:lnTo>
                <a:lnTo>
                  <a:pt x="1181" y="636"/>
                </a:lnTo>
                <a:lnTo>
                  <a:pt x="1180" y="636"/>
                </a:lnTo>
                <a:lnTo>
                  <a:pt x="1180" y="633"/>
                </a:lnTo>
                <a:lnTo>
                  <a:pt x="1179" y="632"/>
                </a:lnTo>
                <a:lnTo>
                  <a:pt x="1177" y="629"/>
                </a:lnTo>
                <a:lnTo>
                  <a:pt x="1175" y="627"/>
                </a:lnTo>
                <a:lnTo>
                  <a:pt x="1175" y="623"/>
                </a:lnTo>
                <a:lnTo>
                  <a:pt x="1172" y="623"/>
                </a:lnTo>
                <a:lnTo>
                  <a:pt x="1170" y="622"/>
                </a:lnTo>
                <a:lnTo>
                  <a:pt x="1170" y="618"/>
                </a:lnTo>
                <a:lnTo>
                  <a:pt x="1168" y="615"/>
                </a:lnTo>
                <a:lnTo>
                  <a:pt x="1168" y="614"/>
                </a:lnTo>
                <a:lnTo>
                  <a:pt x="1163" y="614"/>
                </a:lnTo>
                <a:lnTo>
                  <a:pt x="1163" y="609"/>
                </a:lnTo>
                <a:lnTo>
                  <a:pt x="1162" y="609"/>
                </a:lnTo>
                <a:lnTo>
                  <a:pt x="1161" y="611"/>
                </a:lnTo>
                <a:lnTo>
                  <a:pt x="1159" y="609"/>
                </a:lnTo>
                <a:lnTo>
                  <a:pt x="1158" y="609"/>
                </a:lnTo>
                <a:lnTo>
                  <a:pt x="1158" y="605"/>
                </a:lnTo>
                <a:lnTo>
                  <a:pt x="1155" y="605"/>
                </a:lnTo>
                <a:lnTo>
                  <a:pt x="1154" y="604"/>
                </a:lnTo>
                <a:lnTo>
                  <a:pt x="1148" y="604"/>
                </a:lnTo>
                <a:lnTo>
                  <a:pt x="1148" y="607"/>
                </a:lnTo>
                <a:lnTo>
                  <a:pt x="1145" y="605"/>
                </a:lnTo>
                <a:lnTo>
                  <a:pt x="1144" y="604"/>
                </a:lnTo>
                <a:lnTo>
                  <a:pt x="1143" y="605"/>
                </a:lnTo>
                <a:lnTo>
                  <a:pt x="1140" y="605"/>
                </a:lnTo>
                <a:lnTo>
                  <a:pt x="1140" y="604"/>
                </a:lnTo>
                <a:lnTo>
                  <a:pt x="1139" y="603"/>
                </a:lnTo>
                <a:lnTo>
                  <a:pt x="1134" y="603"/>
                </a:lnTo>
                <a:lnTo>
                  <a:pt x="1132" y="601"/>
                </a:lnTo>
                <a:lnTo>
                  <a:pt x="1130" y="601"/>
                </a:lnTo>
                <a:lnTo>
                  <a:pt x="1129" y="600"/>
                </a:lnTo>
                <a:lnTo>
                  <a:pt x="1129" y="601"/>
                </a:lnTo>
                <a:lnTo>
                  <a:pt x="1125" y="601"/>
                </a:lnTo>
                <a:lnTo>
                  <a:pt x="1122" y="604"/>
                </a:lnTo>
                <a:lnTo>
                  <a:pt x="1115" y="604"/>
                </a:lnTo>
                <a:lnTo>
                  <a:pt x="1114" y="605"/>
                </a:lnTo>
                <a:lnTo>
                  <a:pt x="1111" y="605"/>
                </a:lnTo>
                <a:lnTo>
                  <a:pt x="1111" y="607"/>
                </a:lnTo>
                <a:lnTo>
                  <a:pt x="1108" y="608"/>
                </a:lnTo>
                <a:lnTo>
                  <a:pt x="1104" y="608"/>
                </a:lnTo>
                <a:lnTo>
                  <a:pt x="1103" y="609"/>
                </a:lnTo>
                <a:lnTo>
                  <a:pt x="1100" y="609"/>
                </a:lnTo>
                <a:lnTo>
                  <a:pt x="1098" y="611"/>
                </a:lnTo>
                <a:lnTo>
                  <a:pt x="1098" y="612"/>
                </a:lnTo>
                <a:lnTo>
                  <a:pt x="1097" y="615"/>
                </a:lnTo>
                <a:lnTo>
                  <a:pt x="1094" y="618"/>
                </a:lnTo>
                <a:lnTo>
                  <a:pt x="1094" y="625"/>
                </a:lnTo>
                <a:lnTo>
                  <a:pt x="1096" y="625"/>
                </a:lnTo>
                <a:lnTo>
                  <a:pt x="1101" y="622"/>
                </a:lnTo>
                <a:lnTo>
                  <a:pt x="1103" y="622"/>
                </a:lnTo>
                <a:lnTo>
                  <a:pt x="1104" y="626"/>
                </a:lnTo>
                <a:lnTo>
                  <a:pt x="1107" y="629"/>
                </a:lnTo>
                <a:lnTo>
                  <a:pt x="1107" y="636"/>
                </a:lnTo>
                <a:lnTo>
                  <a:pt x="1105" y="637"/>
                </a:lnTo>
                <a:lnTo>
                  <a:pt x="1104" y="640"/>
                </a:lnTo>
                <a:lnTo>
                  <a:pt x="1104" y="643"/>
                </a:lnTo>
                <a:lnTo>
                  <a:pt x="1101" y="644"/>
                </a:lnTo>
                <a:lnTo>
                  <a:pt x="1100" y="645"/>
                </a:lnTo>
                <a:lnTo>
                  <a:pt x="1100" y="648"/>
                </a:lnTo>
                <a:lnTo>
                  <a:pt x="1101" y="650"/>
                </a:lnTo>
                <a:lnTo>
                  <a:pt x="1101" y="654"/>
                </a:lnTo>
                <a:lnTo>
                  <a:pt x="1103" y="655"/>
                </a:lnTo>
                <a:lnTo>
                  <a:pt x="1103" y="658"/>
                </a:lnTo>
                <a:lnTo>
                  <a:pt x="1101" y="659"/>
                </a:lnTo>
                <a:lnTo>
                  <a:pt x="1101" y="670"/>
                </a:lnTo>
                <a:lnTo>
                  <a:pt x="1103" y="672"/>
                </a:lnTo>
                <a:lnTo>
                  <a:pt x="1105" y="672"/>
                </a:lnTo>
                <a:lnTo>
                  <a:pt x="1105" y="677"/>
                </a:lnTo>
                <a:lnTo>
                  <a:pt x="1103" y="679"/>
                </a:lnTo>
                <a:lnTo>
                  <a:pt x="1098" y="679"/>
                </a:lnTo>
                <a:lnTo>
                  <a:pt x="1090" y="687"/>
                </a:lnTo>
                <a:lnTo>
                  <a:pt x="1089" y="687"/>
                </a:lnTo>
                <a:lnTo>
                  <a:pt x="1086" y="686"/>
                </a:lnTo>
                <a:lnTo>
                  <a:pt x="1081" y="686"/>
                </a:lnTo>
                <a:lnTo>
                  <a:pt x="1081" y="684"/>
                </a:lnTo>
                <a:lnTo>
                  <a:pt x="1079" y="684"/>
                </a:lnTo>
                <a:lnTo>
                  <a:pt x="1078" y="686"/>
                </a:lnTo>
                <a:lnTo>
                  <a:pt x="1076" y="684"/>
                </a:lnTo>
                <a:lnTo>
                  <a:pt x="1071" y="683"/>
                </a:lnTo>
                <a:lnTo>
                  <a:pt x="1067" y="683"/>
                </a:lnTo>
                <a:lnTo>
                  <a:pt x="1067" y="684"/>
                </a:lnTo>
                <a:lnTo>
                  <a:pt x="1064" y="686"/>
                </a:lnTo>
                <a:lnTo>
                  <a:pt x="1057" y="686"/>
                </a:lnTo>
                <a:lnTo>
                  <a:pt x="1054" y="683"/>
                </a:lnTo>
                <a:lnTo>
                  <a:pt x="1051" y="681"/>
                </a:lnTo>
                <a:lnTo>
                  <a:pt x="1050" y="681"/>
                </a:lnTo>
                <a:lnTo>
                  <a:pt x="1046" y="683"/>
                </a:lnTo>
                <a:lnTo>
                  <a:pt x="1045" y="681"/>
                </a:lnTo>
                <a:lnTo>
                  <a:pt x="1043" y="681"/>
                </a:lnTo>
                <a:lnTo>
                  <a:pt x="1040" y="683"/>
                </a:lnTo>
                <a:lnTo>
                  <a:pt x="1040" y="686"/>
                </a:lnTo>
                <a:lnTo>
                  <a:pt x="1038" y="688"/>
                </a:lnTo>
                <a:lnTo>
                  <a:pt x="1035" y="688"/>
                </a:lnTo>
                <a:lnTo>
                  <a:pt x="1034" y="691"/>
                </a:lnTo>
                <a:lnTo>
                  <a:pt x="1034" y="695"/>
                </a:lnTo>
                <a:lnTo>
                  <a:pt x="1031" y="697"/>
                </a:lnTo>
                <a:lnTo>
                  <a:pt x="1025" y="697"/>
                </a:lnTo>
                <a:lnTo>
                  <a:pt x="1022" y="698"/>
                </a:lnTo>
                <a:lnTo>
                  <a:pt x="1021" y="699"/>
                </a:lnTo>
                <a:lnTo>
                  <a:pt x="1018" y="699"/>
                </a:lnTo>
                <a:lnTo>
                  <a:pt x="1013" y="702"/>
                </a:lnTo>
                <a:lnTo>
                  <a:pt x="1011" y="705"/>
                </a:lnTo>
                <a:lnTo>
                  <a:pt x="1010" y="706"/>
                </a:lnTo>
                <a:lnTo>
                  <a:pt x="1007" y="705"/>
                </a:lnTo>
                <a:lnTo>
                  <a:pt x="1003" y="705"/>
                </a:lnTo>
                <a:lnTo>
                  <a:pt x="1000" y="706"/>
                </a:lnTo>
                <a:lnTo>
                  <a:pt x="992" y="706"/>
                </a:lnTo>
                <a:lnTo>
                  <a:pt x="988" y="705"/>
                </a:lnTo>
                <a:lnTo>
                  <a:pt x="980" y="705"/>
                </a:lnTo>
                <a:lnTo>
                  <a:pt x="978" y="702"/>
                </a:lnTo>
                <a:lnTo>
                  <a:pt x="977" y="702"/>
                </a:lnTo>
                <a:lnTo>
                  <a:pt x="975" y="701"/>
                </a:lnTo>
                <a:lnTo>
                  <a:pt x="973" y="699"/>
                </a:lnTo>
                <a:lnTo>
                  <a:pt x="971" y="695"/>
                </a:lnTo>
                <a:lnTo>
                  <a:pt x="970" y="694"/>
                </a:lnTo>
                <a:lnTo>
                  <a:pt x="967" y="695"/>
                </a:lnTo>
                <a:lnTo>
                  <a:pt x="963" y="695"/>
                </a:lnTo>
                <a:lnTo>
                  <a:pt x="959" y="694"/>
                </a:lnTo>
                <a:lnTo>
                  <a:pt x="956" y="690"/>
                </a:lnTo>
                <a:lnTo>
                  <a:pt x="948" y="690"/>
                </a:lnTo>
                <a:lnTo>
                  <a:pt x="945" y="688"/>
                </a:lnTo>
                <a:lnTo>
                  <a:pt x="938" y="688"/>
                </a:lnTo>
                <a:lnTo>
                  <a:pt x="935" y="691"/>
                </a:lnTo>
                <a:lnTo>
                  <a:pt x="931" y="691"/>
                </a:lnTo>
                <a:lnTo>
                  <a:pt x="927" y="692"/>
                </a:lnTo>
                <a:lnTo>
                  <a:pt x="924" y="695"/>
                </a:lnTo>
                <a:lnTo>
                  <a:pt x="922" y="694"/>
                </a:lnTo>
                <a:lnTo>
                  <a:pt x="920" y="694"/>
                </a:lnTo>
                <a:lnTo>
                  <a:pt x="919" y="695"/>
                </a:lnTo>
                <a:lnTo>
                  <a:pt x="915" y="695"/>
                </a:lnTo>
                <a:lnTo>
                  <a:pt x="913" y="697"/>
                </a:lnTo>
                <a:lnTo>
                  <a:pt x="912" y="697"/>
                </a:lnTo>
                <a:lnTo>
                  <a:pt x="908" y="694"/>
                </a:lnTo>
                <a:lnTo>
                  <a:pt x="905" y="692"/>
                </a:lnTo>
                <a:lnTo>
                  <a:pt x="904" y="691"/>
                </a:lnTo>
                <a:lnTo>
                  <a:pt x="901" y="690"/>
                </a:lnTo>
                <a:lnTo>
                  <a:pt x="899" y="690"/>
                </a:lnTo>
                <a:lnTo>
                  <a:pt x="898" y="688"/>
                </a:lnTo>
                <a:lnTo>
                  <a:pt x="898" y="686"/>
                </a:lnTo>
                <a:lnTo>
                  <a:pt x="897" y="683"/>
                </a:lnTo>
                <a:lnTo>
                  <a:pt x="895" y="681"/>
                </a:lnTo>
                <a:lnTo>
                  <a:pt x="895" y="680"/>
                </a:lnTo>
                <a:lnTo>
                  <a:pt x="894" y="679"/>
                </a:lnTo>
                <a:lnTo>
                  <a:pt x="894" y="674"/>
                </a:lnTo>
                <a:lnTo>
                  <a:pt x="891" y="673"/>
                </a:lnTo>
                <a:lnTo>
                  <a:pt x="883" y="673"/>
                </a:lnTo>
                <a:lnTo>
                  <a:pt x="879" y="672"/>
                </a:lnTo>
                <a:lnTo>
                  <a:pt x="877" y="672"/>
                </a:lnTo>
                <a:lnTo>
                  <a:pt x="876" y="670"/>
                </a:lnTo>
                <a:lnTo>
                  <a:pt x="869" y="670"/>
                </a:lnTo>
                <a:lnTo>
                  <a:pt x="866" y="669"/>
                </a:lnTo>
                <a:lnTo>
                  <a:pt x="865" y="668"/>
                </a:lnTo>
                <a:lnTo>
                  <a:pt x="862" y="666"/>
                </a:lnTo>
                <a:lnTo>
                  <a:pt x="858" y="666"/>
                </a:lnTo>
                <a:lnTo>
                  <a:pt x="857" y="665"/>
                </a:lnTo>
                <a:lnTo>
                  <a:pt x="854" y="665"/>
                </a:lnTo>
                <a:lnTo>
                  <a:pt x="852" y="666"/>
                </a:lnTo>
                <a:lnTo>
                  <a:pt x="852" y="668"/>
                </a:lnTo>
                <a:lnTo>
                  <a:pt x="854" y="670"/>
                </a:lnTo>
                <a:lnTo>
                  <a:pt x="852" y="672"/>
                </a:lnTo>
                <a:lnTo>
                  <a:pt x="850" y="672"/>
                </a:lnTo>
                <a:lnTo>
                  <a:pt x="848" y="674"/>
                </a:lnTo>
                <a:lnTo>
                  <a:pt x="848" y="676"/>
                </a:lnTo>
                <a:lnTo>
                  <a:pt x="846" y="679"/>
                </a:lnTo>
                <a:lnTo>
                  <a:pt x="846" y="688"/>
                </a:lnTo>
                <a:lnTo>
                  <a:pt x="850" y="690"/>
                </a:lnTo>
                <a:lnTo>
                  <a:pt x="851" y="691"/>
                </a:lnTo>
                <a:lnTo>
                  <a:pt x="854" y="691"/>
                </a:lnTo>
                <a:lnTo>
                  <a:pt x="854" y="694"/>
                </a:lnTo>
                <a:lnTo>
                  <a:pt x="852" y="698"/>
                </a:lnTo>
                <a:lnTo>
                  <a:pt x="852" y="701"/>
                </a:lnTo>
                <a:lnTo>
                  <a:pt x="857" y="705"/>
                </a:lnTo>
                <a:lnTo>
                  <a:pt x="854" y="708"/>
                </a:lnTo>
                <a:lnTo>
                  <a:pt x="850" y="709"/>
                </a:lnTo>
                <a:lnTo>
                  <a:pt x="848" y="708"/>
                </a:lnTo>
                <a:lnTo>
                  <a:pt x="847" y="709"/>
                </a:lnTo>
                <a:lnTo>
                  <a:pt x="846" y="709"/>
                </a:lnTo>
                <a:lnTo>
                  <a:pt x="843" y="708"/>
                </a:lnTo>
                <a:lnTo>
                  <a:pt x="837" y="708"/>
                </a:lnTo>
                <a:lnTo>
                  <a:pt x="836" y="709"/>
                </a:lnTo>
                <a:lnTo>
                  <a:pt x="833" y="708"/>
                </a:lnTo>
                <a:lnTo>
                  <a:pt x="832" y="706"/>
                </a:lnTo>
                <a:lnTo>
                  <a:pt x="823" y="710"/>
                </a:lnTo>
                <a:lnTo>
                  <a:pt x="822" y="710"/>
                </a:lnTo>
                <a:lnTo>
                  <a:pt x="818" y="709"/>
                </a:lnTo>
                <a:lnTo>
                  <a:pt x="815" y="706"/>
                </a:lnTo>
                <a:lnTo>
                  <a:pt x="810" y="703"/>
                </a:lnTo>
                <a:lnTo>
                  <a:pt x="808" y="702"/>
                </a:lnTo>
                <a:lnTo>
                  <a:pt x="808" y="699"/>
                </a:lnTo>
                <a:lnTo>
                  <a:pt x="807" y="698"/>
                </a:lnTo>
                <a:lnTo>
                  <a:pt x="803" y="698"/>
                </a:lnTo>
                <a:lnTo>
                  <a:pt x="801" y="699"/>
                </a:lnTo>
                <a:lnTo>
                  <a:pt x="794" y="699"/>
                </a:lnTo>
                <a:lnTo>
                  <a:pt x="793" y="698"/>
                </a:lnTo>
                <a:lnTo>
                  <a:pt x="793" y="697"/>
                </a:lnTo>
                <a:lnTo>
                  <a:pt x="792" y="694"/>
                </a:lnTo>
                <a:lnTo>
                  <a:pt x="789" y="695"/>
                </a:lnTo>
                <a:lnTo>
                  <a:pt x="785" y="695"/>
                </a:lnTo>
                <a:lnTo>
                  <a:pt x="782" y="697"/>
                </a:lnTo>
                <a:lnTo>
                  <a:pt x="778" y="697"/>
                </a:lnTo>
                <a:lnTo>
                  <a:pt x="775" y="698"/>
                </a:lnTo>
                <a:lnTo>
                  <a:pt x="774" y="701"/>
                </a:lnTo>
                <a:lnTo>
                  <a:pt x="772" y="702"/>
                </a:lnTo>
                <a:lnTo>
                  <a:pt x="768" y="701"/>
                </a:lnTo>
                <a:lnTo>
                  <a:pt x="768" y="703"/>
                </a:lnTo>
                <a:lnTo>
                  <a:pt x="770" y="705"/>
                </a:lnTo>
                <a:lnTo>
                  <a:pt x="768" y="705"/>
                </a:lnTo>
                <a:lnTo>
                  <a:pt x="767" y="708"/>
                </a:lnTo>
                <a:lnTo>
                  <a:pt x="764" y="709"/>
                </a:lnTo>
                <a:lnTo>
                  <a:pt x="761" y="712"/>
                </a:lnTo>
                <a:lnTo>
                  <a:pt x="758" y="713"/>
                </a:lnTo>
                <a:lnTo>
                  <a:pt x="757" y="716"/>
                </a:lnTo>
                <a:lnTo>
                  <a:pt x="757" y="719"/>
                </a:lnTo>
                <a:lnTo>
                  <a:pt x="753" y="720"/>
                </a:lnTo>
                <a:lnTo>
                  <a:pt x="752" y="723"/>
                </a:lnTo>
                <a:lnTo>
                  <a:pt x="750" y="724"/>
                </a:lnTo>
                <a:lnTo>
                  <a:pt x="745" y="723"/>
                </a:lnTo>
                <a:lnTo>
                  <a:pt x="742" y="724"/>
                </a:lnTo>
                <a:lnTo>
                  <a:pt x="740" y="730"/>
                </a:lnTo>
                <a:lnTo>
                  <a:pt x="739" y="730"/>
                </a:lnTo>
                <a:lnTo>
                  <a:pt x="736" y="728"/>
                </a:lnTo>
                <a:lnTo>
                  <a:pt x="735" y="728"/>
                </a:lnTo>
                <a:lnTo>
                  <a:pt x="731" y="727"/>
                </a:lnTo>
                <a:lnTo>
                  <a:pt x="728" y="724"/>
                </a:lnTo>
                <a:lnTo>
                  <a:pt x="727" y="724"/>
                </a:lnTo>
                <a:lnTo>
                  <a:pt x="725" y="721"/>
                </a:lnTo>
                <a:lnTo>
                  <a:pt x="727" y="719"/>
                </a:lnTo>
                <a:lnTo>
                  <a:pt x="725" y="717"/>
                </a:lnTo>
                <a:lnTo>
                  <a:pt x="723" y="719"/>
                </a:lnTo>
                <a:lnTo>
                  <a:pt x="721" y="721"/>
                </a:lnTo>
                <a:lnTo>
                  <a:pt x="718" y="723"/>
                </a:lnTo>
                <a:lnTo>
                  <a:pt x="713" y="723"/>
                </a:lnTo>
                <a:lnTo>
                  <a:pt x="711" y="724"/>
                </a:lnTo>
                <a:lnTo>
                  <a:pt x="709" y="724"/>
                </a:lnTo>
                <a:lnTo>
                  <a:pt x="706" y="723"/>
                </a:lnTo>
                <a:lnTo>
                  <a:pt x="705" y="723"/>
                </a:lnTo>
                <a:lnTo>
                  <a:pt x="702" y="720"/>
                </a:lnTo>
                <a:lnTo>
                  <a:pt x="702" y="717"/>
                </a:lnTo>
                <a:lnTo>
                  <a:pt x="703" y="716"/>
                </a:lnTo>
                <a:lnTo>
                  <a:pt x="703" y="715"/>
                </a:lnTo>
                <a:lnTo>
                  <a:pt x="700" y="715"/>
                </a:lnTo>
                <a:lnTo>
                  <a:pt x="698" y="712"/>
                </a:lnTo>
                <a:lnTo>
                  <a:pt x="693" y="712"/>
                </a:lnTo>
                <a:lnTo>
                  <a:pt x="692" y="709"/>
                </a:lnTo>
                <a:lnTo>
                  <a:pt x="689" y="705"/>
                </a:lnTo>
                <a:lnTo>
                  <a:pt x="687" y="702"/>
                </a:lnTo>
                <a:lnTo>
                  <a:pt x="682" y="701"/>
                </a:lnTo>
                <a:lnTo>
                  <a:pt x="678" y="701"/>
                </a:lnTo>
                <a:lnTo>
                  <a:pt x="674" y="702"/>
                </a:lnTo>
                <a:lnTo>
                  <a:pt x="673" y="703"/>
                </a:lnTo>
                <a:lnTo>
                  <a:pt x="674" y="705"/>
                </a:lnTo>
                <a:lnTo>
                  <a:pt x="673" y="705"/>
                </a:lnTo>
                <a:lnTo>
                  <a:pt x="671" y="706"/>
                </a:lnTo>
                <a:lnTo>
                  <a:pt x="669" y="706"/>
                </a:lnTo>
                <a:lnTo>
                  <a:pt x="666" y="708"/>
                </a:lnTo>
                <a:lnTo>
                  <a:pt x="663" y="705"/>
                </a:lnTo>
                <a:lnTo>
                  <a:pt x="660" y="706"/>
                </a:lnTo>
                <a:lnTo>
                  <a:pt x="656" y="706"/>
                </a:lnTo>
                <a:lnTo>
                  <a:pt x="655" y="705"/>
                </a:lnTo>
                <a:lnTo>
                  <a:pt x="652" y="703"/>
                </a:lnTo>
                <a:lnTo>
                  <a:pt x="652" y="701"/>
                </a:lnTo>
                <a:lnTo>
                  <a:pt x="649" y="699"/>
                </a:lnTo>
                <a:lnTo>
                  <a:pt x="646" y="699"/>
                </a:lnTo>
                <a:lnTo>
                  <a:pt x="646" y="702"/>
                </a:lnTo>
                <a:lnTo>
                  <a:pt x="648" y="703"/>
                </a:lnTo>
                <a:lnTo>
                  <a:pt x="645" y="706"/>
                </a:lnTo>
                <a:lnTo>
                  <a:pt x="642" y="706"/>
                </a:lnTo>
                <a:lnTo>
                  <a:pt x="611" y="668"/>
                </a:lnTo>
                <a:lnTo>
                  <a:pt x="588" y="651"/>
                </a:lnTo>
                <a:lnTo>
                  <a:pt x="587" y="650"/>
                </a:lnTo>
                <a:lnTo>
                  <a:pt x="590" y="648"/>
                </a:lnTo>
                <a:lnTo>
                  <a:pt x="591" y="647"/>
                </a:lnTo>
                <a:lnTo>
                  <a:pt x="591" y="644"/>
                </a:lnTo>
                <a:lnTo>
                  <a:pt x="590" y="643"/>
                </a:lnTo>
                <a:lnTo>
                  <a:pt x="584" y="645"/>
                </a:lnTo>
                <a:lnTo>
                  <a:pt x="583" y="647"/>
                </a:lnTo>
                <a:lnTo>
                  <a:pt x="580" y="648"/>
                </a:lnTo>
                <a:lnTo>
                  <a:pt x="577" y="651"/>
                </a:lnTo>
                <a:lnTo>
                  <a:pt x="577" y="652"/>
                </a:lnTo>
                <a:lnTo>
                  <a:pt x="576" y="654"/>
                </a:lnTo>
                <a:lnTo>
                  <a:pt x="575" y="656"/>
                </a:lnTo>
                <a:lnTo>
                  <a:pt x="572" y="658"/>
                </a:lnTo>
                <a:lnTo>
                  <a:pt x="568" y="658"/>
                </a:lnTo>
                <a:lnTo>
                  <a:pt x="566" y="659"/>
                </a:lnTo>
                <a:lnTo>
                  <a:pt x="566" y="662"/>
                </a:lnTo>
                <a:lnTo>
                  <a:pt x="565" y="663"/>
                </a:lnTo>
                <a:lnTo>
                  <a:pt x="564" y="662"/>
                </a:lnTo>
                <a:lnTo>
                  <a:pt x="558" y="661"/>
                </a:lnTo>
                <a:lnTo>
                  <a:pt x="555" y="662"/>
                </a:lnTo>
                <a:lnTo>
                  <a:pt x="554" y="663"/>
                </a:lnTo>
                <a:lnTo>
                  <a:pt x="553" y="663"/>
                </a:lnTo>
                <a:lnTo>
                  <a:pt x="551" y="661"/>
                </a:lnTo>
                <a:lnTo>
                  <a:pt x="551" y="658"/>
                </a:lnTo>
                <a:lnTo>
                  <a:pt x="553" y="656"/>
                </a:lnTo>
                <a:lnTo>
                  <a:pt x="554" y="654"/>
                </a:lnTo>
                <a:lnTo>
                  <a:pt x="553" y="654"/>
                </a:lnTo>
                <a:lnTo>
                  <a:pt x="550" y="655"/>
                </a:lnTo>
                <a:lnTo>
                  <a:pt x="548" y="655"/>
                </a:lnTo>
                <a:lnTo>
                  <a:pt x="544" y="652"/>
                </a:lnTo>
                <a:lnTo>
                  <a:pt x="541" y="654"/>
                </a:lnTo>
                <a:lnTo>
                  <a:pt x="541" y="655"/>
                </a:lnTo>
                <a:lnTo>
                  <a:pt x="543" y="655"/>
                </a:lnTo>
                <a:lnTo>
                  <a:pt x="541" y="658"/>
                </a:lnTo>
                <a:lnTo>
                  <a:pt x="540" y="658"/>
                </a:lnTo>
                <a:lnTo>
                  <a:pt x="539" y="654"/>
                </a:lnTo>
                <a:lnTo>
                  <a:pt x="537" y="651"/>
                </a:lnTo>
                <a:lnTo>
                  <a:pt x="533" y="647"/>
                </a:lnTo>
                <a:lnTo>
                  <a:pt x="533" y="652"/>
                </a:lnTo>
                <a:lnTo>
                  <a:pt x="532" y="652"/>
                </a:lnTo>
                <a:lnTo>
                  <a:pt x="530" y="650"/>
                </a:lnTo>
                <a:lnTo>
                  <a:pt x="529" y="651"/>
                </a:lnTo>
                <a:lnTo>
                  <a:pt x="529" y="652"/>
                </a:lnTo>
                <a:lnTo>
                  <a:pt x="528" y="654"/>
                </a:lnTo>
                <a:lnTo>
                  <a:pt x="526" y="651"/>
                </a:lnTo>
                <a:lnTo>
                  <a:pt x="523" y="654"/>
                </a:lnTo>
                <a:lnTo>
                  <a:pt x="521" y="652"/>
                </a:lnTo>
                <a:lnTo>
                  <a:pt x="521" y="650"/>
                </a:lnTo>
                <a:lnTo>
                  <a:pt x="522" y="650"/>
                </a:lnTo>
                <a:lnTo>
                  <a:pt x="522" y="643"/>
                </a:lnTo>
                <a:lnTo>
                  <a:pt x="519" y="640"/>
                </a:lnTo>
                <a:lnTo>
                  <a:pt x="518" y="637"/>
                </a:lnTo>
                <a:lnTo>
                  <a:pt x="517" y="636"/>
                </a:lnTo>
                <a:lnTo>
                  <a:pt x="515" y="633"/>
                </a:lnTo>
                <a:lnTo>
                  <a:pt x="514" y="633"/>
                </a:lnTo>
                <a:lnTo>
                  <a:pt x="511" y="634"/>
                </a:lnTo>
                <a:lnTo>
                  <a:pt x="507" y="634"/>
                </a:lnTo>
                <a:lnTo>
                  <a:pt x="504" y="632"/>
                </a:lnTo>
                <a:lnTo>
                  <a:pt x="494" y="632"/>
                </a:lnTo>
                <a:lnTo>
                  <a:pt x="492" y="633"/>
                </a:lnTo>
                <a:lnTo>
                  <a:pt x="492" y="634"/>
                </a:lnTo>
                <a:lnTo>
                  <a:pt x="488" y="636"/>
                </a:lnTo>
                <a:lnTo>
                  <a:pt x="486" y="636"/>
                </a:lnTo>
                <a:lnTo>
                  <a:pt x="488" y="637"/>
                </a:lnTo>
                <a:lnTo>
                  <a:pt x="488" y="640"/>
                </a:lnTo>
                <a:lnTo>
                  <a:pt x="483" y="640"/>
                </a:lnTo>
                <a:lnTo>
                  <a:pt x="482" y="643"/>
                </a:lnTo>
                <a:lnTo>
                  <a:pt x="478" y="643"/>
                </a:lnTo>
                <a:lnTo>
                  <a:pt x="478" y="644"/>
                </a:lnTo>
                <a:lnTo>
                  <a:pt x="476" y="644"/>
                </a:lnTo>
                <a:lnTo>
                  <a:pt x="465" y="650"/>
                </a:lnTo>
                <a:lnTo>
                  <a:pt x="464" y="650"/>
                </a:lnTo>
                <a:lnTo>
                  <a:pt x="463" y="648"/>
                </a:lnTo>
                <a:lnTo>
                  <a:pt x="460" y="651"/>
                </a:lnTo>
                <a:lnTo>
                  <a:pt x="457" y="651"/>
                </a:lnTo>
                <a:lnTo>
                  <a:pt x="456" y="652"/>
                </a:lnTo>
                <a:lnTo>
                  <a:pt x="456" y="655"/>
                </a:lnTo>
                <a:lnTo>
                  <a:pt x="452" y="655"/>
                </a:lnTo>
                <a:lnTo>
                  <a:pt x="450" y="656"/>
                </a:lnTo>
                <a:lnTo>
                  <a:pt x="446" y="656"/>
                </a:lnTo>
                <a:lnTo>
                  <a:pt x="443" y="658"/>
                </a:lnTo>
                <a:lnTo>
                  <a:pt x="443" y="659"/>
                </a:lnTo>
                <a:lnTo>
                  <a:pt x="439" y="659"/>
                </a:lnTo>
                <a:lnTo>
                  <a:pt x="436" y="662"/>
                </a:lnTo>
                <a:lnTo>
                  <a:pt x="434" y="662"/>
                </a:lnTo>
                <a:lnTo>
                  <a:pt x="429" y="663"/>
                </a:lnTo>
                <a:lnTo>
                  <a:pt x="428" y="665"/>
                </a:lnTo>
                <a:lnTo>
                  <a:pt x="428" y="666"/>
                </a:lnTo>
                <a:lnTo>
                  <a:pt x="427" y="665"/>
                </a:lnTo>
                <a:lnTo>
                  <a:pt x="424" y="665"/>
                </a:lnTo>
                <a:lnTo>
                  <a:pt x="421" y="666"/>
                </a:lnTo>
                <a:lnTo>
                  <a:pt x="421" y="669"/>
                </a:lnTo>
                <a:lnTo>
                  <a:pt x="418" y="666"/>
                </a:lnTo>
                <a:lnTo>
                  <a:pt x="416" y="668"/>
                </a:lnTo>
                <a:lnTo>
                  <a:pt x="414" y="666"/>
                </a:lnTo>
                <a:lnTo>
                  <a:pt x="413" y="666"/>
                </a:lnTo>
                <a:lnTo>
                  <a:pt x="412" y="668"/>
                </a:lnTo>
                <a:lnTo>
                  <a:pt x="407" y="668"/>
                </a:lnTo>
                <a:lnTo>
                  <a:pt x="409" y="672"/>
                </a:lnTo>
                <a:lnTo>
                  <a:pt x="409" y="673"/>
                </a:lnTo>
                <a:lnTo>
                  <a:pt x="413" y="673"/>
                </a:lnTo>
                <a:lnTo>
                  <a:pt x="414" y="676"/>
                </a:lnTo>
                <a:lnTo>
                  <a:pt x="410" y="676"/>
                </a:lnTo>
                <a:lnTo>
                  <a:pt x="410" y="679"/>
                </a:lnTo>
                <a:lnTo>
                  <a:pt x="420" y="679"/>
                </a:lnTo>
                <a:lnTo>
                  <a:pt x="421" y="680"/>
                </a:lnTo>
                <a:lnTo>
                  <a:pt x="424" y="680"/>
                </a:lnTo>
                <a:lnTo>
                  <a:pt x="424" y="683"/>
                </a:lnTo>
                <a:lnTo>
                  <a:pt x="423" y="684"/>
                </a:lnTo>
                <a:lnTo>
                  <a:pt x="420" y="683"/>
                </a:lnTo>
                <a:lnTo>
                  <a:pt x="416" y="684"/>
                </a:lnTo>
                <a:lnTo>
                  <a:pt x="413" y="687"/>
                </a:lnTo>
                <a:lnTo>
                  <a:pt x="410" y="691"/>
                </a:lnTo>
                <a:lnTo>
                  <a:pt x="410" y="694"/>
                </a:lnTo>
                <a:lnTo>
                  <a:pt x="412" y="694"/>
                </a:lnTo>
                <a:lnTo>
                  <a:pt x="412" y="697"/>
                </a:lnTo>
                <a:lnTo>
                  <a:pt x="410" y="699"/>
                </a:lnTo>
                <a:lnTo>
                  <a:pt x="410" y="702"/>
                </a:lnTo>
                <a:lnTo>
                  <a:pt x="407" y="702"/>
                </a:lnTo>
                <a:lnTo>
                  <a:pt x="407" y="705"/>
                </a:lnTo>
                <a:lnTo>
                  <a:pt x="409" y="706"/>
                </a:lnTo>
                <a:lnTo>
                  <a:pt x="412" y="706"/>
                </a:lnTo>
                <a:lnTo>
                  <a:pt x="413" y="708"/>
                </a:lnTo>
                <a:lnTo>
                  <a:pt x="416" y="709"/>
                </a:lnTo>
                <a:lnTo>
                  <a:pt x="416" y="710"/>
                </a:lnTo>
                <a:lnTo>
                  <a:pt x="418" y="712"/>
                </a:lnTo>
                <a:lnTo>
                  <a:pt x="423" y="712"/>
                </a:lnTo>
                <a:lnTo>
                  <a:pt x="424" y="713"/>
                </a:lnTo>
                <a:lnTo>
                  <a:pt x="424" y="723"/>
                </a:lnTo>
                <a:lnTo>
                  <a:pt x="423" y="724"/>
                </a:lnTo>
                <a:lnTo>
                  <a:pt x="418" y="726"/>
                </a:lnTo>
                <a:lnTo>
                  <a:pt x="416" y="726"/>
                </a:lnTo>
                <a:lnTo>
                  <a:pt x="412" y="723"/>
                </a:lnTo>
                <a:lnTo>
                  <a:pt x="410" y="724"/>
                </a:lnTo>
                <a:lnTo>
                  <a:pt x="410" y="727"/>
                </a:lnTo>
                <a:lnTo>
                  <a:pt x="409" y="730"/>
                </a:lnTo>
                <a:lnTo>
                  <a:pt x="406" y="730"/>
                </a:lnTo>
                <a:lnTo>
                  <a:pt x="402" y="728"/>
                </a:lnTo>
                <a:lnTo>
                  <a:pt x="398" y="728"/>
                </a:lnTo>
                <a:lnTo>
                  <a:pt x="396" y="727"/>
                </a:lnTo>
                <a:lnTo>
                  <a:pt x="392" y="727"/>
                </a:lnTo>
                <a:lnTo>
                  <a:pt x="389" y="724"/>
                </a:lnTo>
                <a:lnTo>
                  <a:pt x="392" y="723"/>
                </a:lnTo>
                <a:lnTo>
                  <a:pt x="392" y="721"/>
                </a:lnTo>
                <a:lnTo>
                  <a:pt x="391" y="720"/>
                </a:lnTo>
                <a:lnTo>
                  <a:pt x="388" y="719"/>
                </a:lnTo>
                <a:lnTo>
                  <a:pt x="387" y="720"/>
                </a:lnTo>
                <a:lnTo>
                  <a:pt x="384" y="720"/>
                </a:lnTo>
                <a:lnTo>
                  <a:pt x="381" y="721"/>
                </a:lnTo>
                <a:lnTo>
                  <a:pt x="382" y="724"/>
                </a:lnTo>
                <a:lnTo>
                  <a:pt x="378" y="724"/>
                </a:lnTo>
                <a:lnTo>
                  <a:pt x="378" y="723"/>
                </a:lnTo>
                <a:lnTo>
                  <a:pt x="374" y="720"/>
                </a:lnTo>
                <a:lnTo>
                  <a:pt x="371" y="720"/>
                </a:lnTo>
                <a:lnTo>
                  <a:pt x="370" y="721"/>
                </a:lnTo>
                <a:lnTo>
                  <a:pt x="369" y="720"/>
                </a:lnTo>
                <a:lnTo>
                  <a:pt x="367" y="721"/>
                </a:lnTo>
                <a:lnTo>
                  <a:pt x="367" y="723"/>
                </a:lnTo>
                <a:lnTo>
                  <a:pt x="365" y="723"/>
                </a:lnTo>
                <a:lnTo>
                  <a:pt x="363" y="728"/>
                </a:lnTo>
                <a:lnTo>
                  <a:pt x="360" y="731"/>
                </a:lnTo>
                <a:lnTo>
                  <a:pt x="359" y="730"/>
                </a:lnTo>
                <a:lnTo>
                  <a:pt x="358" y="727"/>
                </a:lnTo>
                <a:lnTo>
                  <a:pt x="352" y="727"/>
                </a:lnTo>
                <a:lnTo>
                  <a:pt x="351" y="724"/>
                </a:lnTo>
                <a:lnTo>
                  <a:pt x="348" y="726"/>
                </a:lnTo>
                <a:lnTo>
                  <a:pt x="348" y="728"/>
                </a:lnTo>
                <a:lnTo>
                  <a:pt x="347" y="731"/>
                </a:lnTo>
                <a:lnTo>
                  <a:pt x="345" y="731"/>
                </a:lnTo>
                <a:lnTo>
                  <a:pt x="345" y="728"/>
                </a:lnTo>
                <a:lnTo>
                  <a:pt x="344" y="726"/>
                </a:lnTo>
                <a:lnTo>
                  <a:pt x="342" y="726"/>
                </a:lnTo>
                <a:lnTo>
                  <a:pt x="338" y="723"/>
                </a:lnTo>
                <a:lnTo>
                  <a:pt x="337" y="720"/>
                </a:lnTo>
                <a:lnTo>
                  <a:pt x="334" y="720"/>
                </a:lnTo>
                <a:lnTo>
                  <a:pt x="331" y="717"/>
                </a:lnTo>
                <a:lnTo>
                  <a:pt x="330" y="717"/>
                </a:lnTo>
                <a:lnTo>
                  <a:pt x="329" y="716"/>
                </a:lnTo>
                <a:lnTo>
                  <a:pt x="327" y="716"/>
                </a:lnTo>
                <a:lnTo>
                  <a:pt x="322" y="717"/>
                </a:lnTo>
                <a:lnTo>
                  <a:pt x="319" y="715"/>
                </a:lnTo>
                <a:lnTo>
                  <a:pt x="318" y="712"/>
                </a:lnTo>
                <a:lnTo>
                  <a:pt x="316" y="712"/>
                </a:lnTo>
                <a:lnTo>
                  <a:pt x="313" y="713"/>
                </a:lnTo>
                <a:lnTo>
                  <a:pt x="311" y="713"/>
                </a:lnTo>
                <a:lnTo>
                  <a:pt x="311" y="716"/>
                </a:lnTo>
                <a:lnTo>
                  <a:pt x="309" y="717"/>
                </a:lnTo>
                <a:lnTo>
                  <a:pt x="309" y="715"/>
                </a:lnTo>
                <a:lnTo>
                  <a:pt x="306" y="716"/>
                </a:lnTo>
                <a:lnTo>
                  <a:pt x="306" y="717"/>
                </a:lnTo>
                <a:lnTo>
                  <a:pt x="304" y="719"/>
                </a:lnTo>
                <a:lnTo>
                  <a:pt x="302" y="717"/>
                </a:lnTo>
                <a:lnTo>
                  <a:pt x="305" y="715"/>
                </a:lnTo>
                <a:lnTo>
                  <a:pt x="302" y="713"/>
                </a:lnTo>
                <a:lnTo>
                  <a:pt x="298" y="710"/>
                </a:lnTo>
                <a:lnTo>
                  <a:pt x="297" y="712"/>
                </a:lnTo>
                <a:lnTo>
                  <a:pt x="298" y="715"/>
                </a:lnTo>
                <a:lnTo>
                  <a:pt x="298" y="717"/>
                </a:lnTo>
                <a:lnTo>
                  <a:pt x="295" y="716"/>
                </a:lnTo>
                <a:lnTo>
                  <a:pt x="293" y="717"/>
                </a:lnTo>
                <a:lnTo>
                  <a:pt x="293" y="721"/>
                </a:lnTo>
                <a:lnTo>
                  <a:pt x="290" y="721"/>
                </a:lnTo>
                <a:lnTo>
                  <a:pt x="287" y="723"/>
                </a:lnTo>
                <a:lnTo>
                  <a:pt x="286" y="727"/>
                </a:lnTo>
                <a:lnTo>
                  <a:pt x="287" y="728"/>
                </a:lnTo>
                <a:lnTo>
                  <a:pt x="287" y="731"/>
                </a:lnTo>
                <a:lnTo>
                  <a:pt x="283" y="731"/>
                </a:lnTo>
                <a:lnTo>
                  <a:pt x="280" y="732"/>
                </a:lnTo>
                <a:lnTo>
                  <a:pt x="283" y="742"/>
                </a:lnTo>
                <a:lnTo>
                  <a:pt x="282" y="744"/>
                </a:lnTo>
                <a:lnTo>
                  <a:pt x="282" y="748"/>
                </a:lnTo>
                <a:lnTo>
                  <a:pt x="277" y="748"/>
                </a:lnTo>
                <a:lnTo>
                  <a:pt x="273" y="745"/>
                </a:lnTo>
                <a:lnTo>
                  <a:pt x="273" y="744"/>
                </a:lnTo>
                <a:lnTo>
                  <a:pt x="266" y="737"/>
                </a:lnTo>
                <a:lnTo>
                  <a:pt x="265" y="739"/>
                </a:lnTo>
                <a:lnTo>
                  <a:pt x="265" y="742"/>
                </a:lnTo>
                <a:lnTo>
                  <a:pt x="261" y="746"/>
                </a:lnTo>
                <a:lnTo>
                  <a:pt x="258" y="748"/>
                </a:lnTo>
                <a:lnTo>
                  <a:pt x="259" y="753"/>
                </a:lnTo>
                <a:lnTo>
                  <a:pt x="261" y="756"/>
                </a:lnTo>
                <a:lnTo>
                  <a:pt x="259" y="763"/>
                </a:lnTo>
                <a:lnTo>
                  <a:pt x="258" y="768"/>
                </a:lnTo>
                <a:lnTo>
                  <a:pt x="264" y="770"/>
                </a:lnTo>
                <a:lnTo>
                  <a:pt x="265" y="774"/>
                </a:lnTo>
                <a:lnTo>
                  <a:pt x="265" y="775"/>
                </a:lnTo>
                <a:lnTo>
                  <a:pt x="269" y="778"/>
                </a:lnTo>
                <a:lnTo>
                  <a:pt x="269" y="777"/>
                </a:lnTo>
                <a:lnTo>
                  <a:pt x="277" y="779"/>
                </a:lnTo>
                <a:lnTo>
                  <a:pt x="284" y="785"/>
                </a:lnTo>
                <a:lnTo>
                  <a:pt x="288" y="793"/>
                </a:lnTo>
                <a:lnTo>
                  <a:pt x="284" y="793"/>
                </a:lnTo>
                <a:lnTo>
                  <a:pt x="284" y="795"/>
                </a:lnTo>
                <a:lnTo>
                  <a:pt x="288" y="799"/>
                </a:lnTo>
                <a:lnTo>
                  <a:pt x="291" y="797"/>
                </a:lnTo>
                <a:lnTo>
                  <a:pt x="294" y="799"/>
                </a:lnTo>
                <a:lnTo>
                  <a:pt x="294" y="802"/>
                </a:lnTo>
                <a:lnTo>
                  <a:pt x="293" y="802"/>
                </a:lnTo>
                <a:lnTo>
                  <a:pt x="294" y="803"/>
                </a:lnTo>
                <a:lnTo>
                  <a:pt x="294" y="804"/>
                </a:lnTo>
                <a:lnTo>
                  <a:pt x="293" y="804"/>
                </a:lnTo>
                <a:lnTo>
                  <a:pt x="293" y="807"/>
                </a:lnTo>
                <a:lnTo>
                  <a:pt x="291" y="806"/>
                </a:lnTo>
                <a:lnTo>
                  <a:pt x="287" y="806"/>
                </a:lnTo>
                <a:lnTo>
                  <a:pt x="291" y="810"/>
                </a:lnTo>
                <a:lnTo>
                  <a:pt x="290" y="810"/>
                </a:lnTo>
                <a:lnTo>
                  <a:pt x="288" y="809"/>
                </a:lnTo>
                <a:lnTo>
                  <a:pt x="287" y="810"/>
                </a:lnTo>
                <a:lnTo>
                  <a:pt x="286" y="810"/>
                </a:lnTo>
                <a:lnTo>
                  <a:pt x="286" y="809"/>
                </a:lnTo>
                <a:lnTo>
                  <a:pt x="284" y="810"/>
                </a:lnTo>
                <a:lnTo>
                  <a:pt x="286" y="810"/>
                </a:lnTo>
                <a:lnTo>
                  <a:pt x="286" y="811"/>
                </a:lnTo>
                <a:lnTo>
                  <a:pt x="284" y="813"/>
                </a:lnTo>
                <a:lnTo>
                  <a:pt x="280" y="813"/>
                </a:lnTo>
                <a:lnTo>
                  <a:pt x="280" y="814"/>
                </a:lnTo>
                <a:lnTo>
                  <a:pt x="279" y="814"/>
                </a:lnTo>
                <a:lnTo>
                  <a:pt x="277" y="813"/>
                </a:lnTo>
                <a:lnTo>
                  <a:pt x="276" y="813"/>
                </a:lnTo>
                <a:lnTo>
                  <a:pt x="276" y="817"/>
                </a:lnTo>
                <a:lnTo>
                  <a:pt x="275" y="820"/>
                </a:lnTo>
                <a:lnTo>
                  <a:pt x="273" y="820"/>
                </a:lnTo>
                <a:lnTo>
                  <a:pt x="273" y="822"/>
                </a:lnTo>
                <a:lnTo>
                  <a:pt x="272" y="825"/>
                </a:lnTo>
                <a:lnTo>
                  <a:pt x="272" y="829"/>
                </a:lnTo>
                <a:lnTo>
                  <a:pt x="269" y="832"/>
                </a:lnTo>
                <a:lnTo>
                  <a:pt x="271" y="838"/>
                </a:lnTo>
                <a:lnTo>
                  <a:pt x="273" y="838"/>
                </a:lnTo>
                <a:lnTo>
                  <a:pt x="275" y="836"/>
                </a:lnTo>
                <a:lnTo>
                  <a:pt x="276" y="839"/>
                </a:lnTo>
                <a:lnTo>
                  <a:pt x="279" y="839"/>
                </a:lnTo>
                <a:lnTo>
                  <a:pt x="279" y="843"/>
                </a:lnTo>
                <a:lnTo>
                  <a:pt x="282" y="846"/>
                </a:lnTo>
                <a:lnTo>
                  <a:pt x="283" y="844"/>
                </a:lnTo>
                <a:lnTo>
                  <a:pt x="284" y="844"/>
                </a:lnTo>
                <a:lnTo>
                  <a:pt x="283" y="846"/>
                </a:lnTo>
                <a:lnTo>
                  <a:pt x="283" y="849"/>
                </a:lnTo>
                <a:lnTo>
                  <a:pt x="282" y="849"/>
                </a:lnTo>
                <a:lnTo>
                  <a:pt x="280" y="850"/>
                </a:lnTo>
                <a:lnTo>
                  <a:pt x="283" y="850"/>
                </a:lnTo>
                <a:lnTo>
                  <a:pt x="283" y="853"/>
                </a:lnTo>
                <a:lnTo>
                  <a:pt x="284" y="857"/>
                </a:lnTo>
                <a:lnTo>
                  <a:pt x="287" y="862"/>
                </a:lnTo>
                <a:lnTo>
                  <a:pt x="291" y="868"/>
                </a:lnTo>
                <a:lnTo>
                  <a:pt x="298" y="873"/>
                </a:lnTo>
                <a:lnTo>
                  <a:pt x="300" y="875"/>
                </a:lnTo>
                <a:lnTo>
                  <a:pt x="295" y="880"/>
                </a:lnTo>
                <a:lnTo>
                  <a:pt x="291" y="882"/>
                </a:lnTo>
                <a:lnTo>
                  <a:pt x="290" y="885"/>
                </a:lnTo>
                <a:lnTo>
                  <a:pt x="284" y="883"/>
                </a:lnTo>
                <a:lnTo>
                  <a:pt x="283" y="880"/>
                </a:lnTo>
                <a:lnTo>
                  <a:pt x="277" y="876"/>
                </a:lnTo>
                <a:lnTo>
                  <a:pt x="273" y="875"/>
                </a:lnTo>
                <a:lnTo>
                  <a:pt x="272" y="880"/>
                </a:lnTo>
                <a:lnTo>
                  <a:pt x="275" y="882"/>
                </a:lnTo>
                <a:lnTo>
                  <a:pt x="277" y="885"/>
                </a:lnTo>
                <a:lnTo>
                  <a:pt x="276" y="889"/>
                </a:lnTo>
                <a:lnTo>
                  <a:pt x="259" y="883"/>
                </a:lnTo>
                <a:lnTo>
                  <a:pt x="255" y="885"/>
                </a:lnTo>
                <a:lnTo>
                  <a:pt x="255" y="886"/>
                </a:lnTo>
                <a:lnTo>
                  <a:pt x="258" y="889"/>
                </a:lnTo>
                <a:lnTo>
                  <a:pt x="254" y="886"/>
                </a:lnTo>
                <a:lnTo>
                  <a:pt x="246" y="886"/>
                </a:lnTo>
                <a:lnTo>
                  <a:pt x="240" y="887"/>
                </a:lnTo>
                <a:lnTo>
                  <a:pt x="236" y="889"/>
                </a:lnTo>
                <a:lnTo>
                  <a:pt x="233" y="887"/>
                </a:lnTo>
                <a:lnTo>
                  <a:pt x="229" y="883"/>
                </a:lnTo>
                <a:lnTo>
                  <a:pt x="226" y="883"/>
                </a:lnTo>
                <a:lnTo>
                  <a:pt x="225" y="885"/>
                </a:lnTo>
                <a:lnTo>
                  <a:pt x="224" y="885"/>
                </a:lnTo>
                <a:lnTo>
                  <a:pt x="219" y="883"/>
                </a:lnTo>
                <a:lnTo>
                  <a:pt x="218" y="885"/>
                </a:lnTo>
                <a:lnTo>
                  <a:pt x="217" y="885"/>
                </a:lnTo>
                <a:lnTo>
                  <a:pt x="217" y="882"/>
                </a:lnTo>
                <a:lnTo>
                  <a:pt x="215" y="882"/>
                </a:lnTo>
                <a:lnTo>
                  <a:pt x="215" y="878"/>
                </a:lnTo>
                <a:lnTo>
                  <a:pt x="214" y="873"/>
                </a:lnTo>
                <a:lnTo>
                  <a:pt x="212" y="868"/>
                </a:lnTo>
                <a:lnTo>
                  <a:pt x="211" y="867"/>
                </a:lnTo>
                <a:lnTo>
                  <a:pt x="208" y="862"/>
                </a:lnTo>
                <a:lnTo>
                  <a:pt x="206" y="862"/>
                </a:lnTo>
                <a:lnTo>
                  <a:pt x="206" y="860"/>
                </a:lnTo>
                <a:lnTo>
                  <a:pt x="203" y="857"/>
                </a:lnTo>
                <a:lnTo>
                  <a:pt x="201" y="858"/>
                </a:lnTo>
                <a:lnTo>
                  <a:pt x="200" y="858"/>
                </a:lnTo>
                <a:lnTo>
                  <a:pt x="197" y="857"/>
                </a:lnTo>
                <a:lnTo>
                  <a:pt x="195" y="854"/>
                </a:lnTo>
                <a:lnTo>
                  <a:pt x="192" y="853"/>
                </a:lnTo>
                <a:lnTo>
                  <a:pt x="190" y="851"/>
                </a:lnTo>
                <a:lnTo>
                  <a:pt x="189" y="851"/>
                </a:lnTo>
                <a:lnTo>
                  <a:pt x="186" y="850"/>
                </a:lnTo>
                <a:lnTo>
                  <a:pt x="186" y="849"/>
                </a:lnTo>
                <a:lnTo>
                  <a:pt x="183" y="847"/>
                </a:lnTo>
                <a:lnTo>
                  <a:pt x="182" y="844"/>
                </a:lnTo>
                <a:lnTo>
                  <a:pt x="174" y="839"/>
                </a:lnTo>
                <a:lnTo>
                  <a:pt x="165" y="835"/>
                </a:lnTo>
                <a:lnTo>
                  <a:pt x="161" y="835"/>
                </a:lnTo>
                <a:lnTo>
                  <a:pt x="159" y="832"/>
                </a:lnTo>
                <a:lnTo>
                  <a:pt x="159" y="831"/>
                </a:lnTo>
                <a:lnTo>
                  <a:pt x="154" y="828"/>
                </a:lnTo>
                <a:lnTo>
                  <a:pt x="150" y="828"/>
                </a:lnTo>
                <a:lnTo>
                  <a:pt x="152" y="826"/>
                </a:lnTo>
                <a:lnTo>
                  <a:pt x="154" y="825"/>
                </a:lnTo>
                <a:lnTo>
                  <a:pt x="153" y="824"/>
                </a:lnTo>
                <a:lnTo>
                  <a:pt x="153" y="822"/>
                </a:lnTo>
                <a:lnTo>
                  <a:pt x="156" y="822"/>
                </a:lnTo>
                <a:lnTo>
                  <a:pt x="159" y="824"/>
                </a:lnTo>
                <a:lnTo>
                  <a:pt x="161" y="824"/>
                </a:lnTo>
                <a:lnTo>
                  <a:pt x="161" y="821"/>
                </a:lnTo>
                <a:lnTo>
                  <a:pt x="160" y="820"/>
                </a:lnTo>
                <a:lnTo>
                  <a:pt x="160" y="817"/>
                </a:lnTo>
                <a:lnTo>
                  <a:pt x="164" y="813"/>
                </a:lnTo>
                <a:lnTo>
                  <a:pt x="165" y="813"/>
                </a:lnTo>
                <a:lnTo>
                  <a:pt x="167" y="811"/>
                </a:lnTo>
                <a:lnTo>
                  <a:pt x="168" y="811"/>
                </a:lnTo>
                <a:lnTo>
                  <a:pt x="168" y="810"/>
                </a:lnTo>
                <a:lnTo>
                  <a:pt x="165" y="810"/>
                </a:lnTo>
                <a:lnTo>
                  <a:pt x="165" y="809"/>
                </a:lnTo>
                <a:lnTo>
                  <a:pt x="164" y="809"/>
                </a:lnTo>
                <a:lnTo>
                  <a:pt x="161" y="807"/>
                </a:lnTo>
                <a:lnTo>
                  <a:pt x="160" y="803"/>
                </a:lnTo>
                <a:lnTo>
                  <a:pt x="168" y="803"/>
                </a:lnTo>
                <a:lnTo>
                  <a:pt x="170" y="802"/>
                </a:lnTo>
                <a:lnTo>
                  <a:pt x="168" y="802"/>
                </a:lnTo>
                <a:lnTo>
                  <a:pt x="167" y="800"/>
                </a:lnTo>
                <a:lnTo>
                  <a:pt x="170" y="799"/>
                </a:lnTo>
                <a:lnTo>
                  <a:pt x="175" y="795"/>
                </a:lnTo>
                <a:lnTo>
                  <a:pt x="177" y="793"/>
                </a:lnTo>
                <a:lnTo>
                  <a:pt x="175" y="792"/>
                </a:lnTo>
                <a:lnTo>
                  <a:pt x="172" y="792"/>
                </a:lnTo>
                <a:lnTo>
                  <a:pt x="170" y="795"/>
                </a:lnTo>
                <a:lnTo>
                  <a:pt x="167" y="793"/>
                </a:lnTo>
                <a:lnTo>
                  <a:pt x="167" y="795"/>
                </a:lnTo>
                <a:lnTo>
                  <a:pt x="167" y="788"/>
                </a:lnTo>
                <a:lnTo>
                  <a:pt x="168" y="788"/>
                </a:lnTo>
                <a:lnTo>
                  <a:pt x="171" y="784"/>
                </a:lnTo>
                <a:lnTo>
                  <a:pt x="178" y="782"/>
                </a:lnTo>
                <a:lnTo>
                  <a:pt x="179" y="781"/>
                </a:lnTo>
                <a:lnTo>
                  <a:pt x="179" y="778"/>
                </a:lnTo>
                <a:lnTo>
                  <a:pt x="181" y="774"/>
                </a:lnTo>
                <a:lnTo>
                  <a:pt x="181" y="770"/>
                </a:lnTo>
                <a:lnTo>
                  <a:pt x="177" y="767"/>
                </a:lnTo>
                <a:lnTo>
                  <a:pt x="178" y="762"/>
                </a:lnTo>
                <a:lnTo>
                  <a:pt x="181" y="762"/>
                </a:lnTo>
                <a:lnTo>
                  <a:pt x="182" y="759"/>
                </a:lnTo>
                <a:lnTo>
                  <a:pt x="182" y="755"/>
                </a:lnTo>
                <a:lnTo>
                  <a:pt x="181" y="755"/>
                </a:lnTo>
                <a:lnTo>
                  <a:pt x="179" y="750"/>
                </a:lnTo>
                <a:lnTo>
                  <a:pt x="178" y="753"/>
                </a:lnTo>
                <a:lnTo>
                  <a:pt x="174" y="752"/>
                </a:lnTo>
                <a:lnTo>
                  <a:pt x="171" y="750"/>
                </a:lnTo>
                <a:lnTo>
                  <a:pt x="168" y="750"/>
                </a:lnTo>
                <a:lnTo>
                  <a:pt x="165" y="749"/>
                </a:lnTo>
                <a:lnTo>
                  <a:pt x="161" y="749"/>
                </a:lnTo>
                <a:lnTo>
                  <a:pt x="157" y="748"/>
                </a:lnTo>
                <a:lnTo>
                  <a:pt x="156" y="750"/>
                </a:lnTo>
                <a:lnTo>
                  <a:pt x="154" y="748"/>
                </a:lnTo>
                <a:lnTo>
                  <a:pt x="150" y="745"/>
                </a:lnTo>
                <a:lnTo>
                  <a:pt x="148" y="739"/>
                </a:lnTo>
                <a:lnTo>
                  <a:pt x="146" y="739"/>
                </a:lnTo>
                <a:lnTo>
                  <a:pt x="142" y="742"/>
                </a:lnTo>
                <a:lnTo>
                  <a:pt x="136" y="742"/>
                </a:lnTo>
                <a:lnTo>
                  <a:pt x="132" y="741"/>
                </a:lnTo>
                <a:lnTo>
                  <a:pt x="130" y="744"/>
                </a:lnTo>
                <a:lnTo>
                  <a:pt x="124" y="738"/>
                </a:lnTo>
                <a:lnTo>
                  <a:pt x="123" y="734"/>
                </a:lnTo>
                <a:lnTo>
                  <a:pt x="123" y="730"/>
                </a:lnTo>
                <a:lnTo>
                  <a:pt x="121" y="730"/>
                </a:lnTo>
                <a:lnTo>
                  <a:pt x="120" y="727"/>
                </a:lnTo>
                <a:lnTo>
                  <a:pt x="118" y="726"/>
                </a:lnTo>
                <a:lnTo>
                  <a:pt x="110" y="726"/>
                </a:lnTo>
                <a:lnTo>
                  <a:pt x="107" y="721"/>
                </a:lnTo>
                <a:lnTo>
                  <a:pt x="109" y="719"/>
                </a:lnTo>
                <a:lnTo>
                  <a:pt x="106" y="717"/>
                </a:lnTo>
                <a:lnTo>
                  <a:pt x="105" y="710"/>
                </a:lnTo>
                <a:lnTo>
                  <a:pt x="102" y="710"/>
                </a:lnTo>
                <a:lnTo>
                  <a:pt x="98" y="712"/>
                </a:lnTo>
                <a:lnTo>
                  <a:pt x="92" y="712"/>
                </a:lnTo>
                <a:lnTo>
                  <a:pt x="85" y="710"/>
                </a:lnTo>
                <a:lnTo>
                  <a:pt x="84" y="712"/>
                </a:lnTo>
                <a:lnTo>
                  <a:pt x="84" y="715"/>
                </a:lnTo>
                <a:lnTo>
                  <a:pt x="81" y="716"/>
                </a:lnTo>
                <a:lnTo>
                  <a:pt x="78" y="715"/>
                </a:lnTo>
                <a:lnTo>
                  <a:pt x="78" y="712"/>
                </a:lnTo>
                <a:lnTo>
                  <a:pt x="76" y="709"/>
                </a:lnTo>
                <a:lnTo>
                  <a:pt x="77" y="705"/>
                </a:lnTo>
                <a:lnTo>
                  <a:pt x="74" y="701"/>
                </a:lnTo>
                <a:lnTo>
                  <a:pt x="74" y="695"/>
                </a:lnTo>
                <a:lnTo>
                  <a:pt x="77" y="698"/>
                </a:lnTo>
                <a:lnTo>
                  <a:pt x="84" y="698"/>
                </a:lnTo>
                <a:lnTo>
                  <a:pt x="87" y="694"/>
                </a:lnTo>
                <a:lnTo>
                  <a:pt x="88" y="692"/>
                </a:lnTo>
                <a:lnTo>
                  <a:pt x="85" y="690"/>
                </a:lnTo>
                <a:lnTo>
                  <a:pt x="84" y="687"/>
                </a:lnTo>
                <a:lnTo>
                  <a:pt x="80" y="683"/>
                </a:lnTo>
                <a:lnTo>
                  <a:pt x="76" y="683"/>
                </a:lnTo>
                <a:lnTo>
                  <a:pt x="74" y="679"/>
                </a:lnTo>
                <a:lnTo>
                  <a:pt x="71" y="676"/>
                </a:lnTo>
                <a:lnTo>
                  <a:pt x="69" y="672"/>
                </a:lnTo>
                <a:lnTo>
                  <a:pt x="67" y="669"/>
                </a:lnTo>
                <a:lnTo>
                  <a:pt x="65" y="665"/>
                </a:lnTo>
                <a:lnTo>
                  <a:pt x="65" y="662"/>
                </a:lnTo>
                <a:lnTo>
                  <a:pt x="62" y="659"/>
                </a:lnTo>
                <a:lnTo>
                  <a:pt x="63" y="655"/>
                </a:lnTo>
                <a:lnTo>
                  <a:pt x="62" y="652"/>
                </a:lnTo>
                <a:lnTo>
                  <a:pt x="56" y="651"/>
                </a:lnTo>
                <a:lnTo>
                  <a:pt x="55" y="651"/>
                </a:lnTo>
                <a:lnTo>
                  <a:pt x="54" y="650"/>
                </a:lnTo>
                <a:lnTo>
                  <a:pt x="51" y="650"/>
                </a:lnTo>
                <a:lnTo>
                  <a:pt x="47" y="652"/>
                </a:lnTo>
                <a:lnTo>
                  <a:pt x="44" y="648"/>
                </a:lnTo>
                <a:lnTo>
                  <a:pt x="41" y="648"/>
                </a:lnTo>
                <a:lnTo>
                  <a:pt x="38" y="650"/>
                </a:lnTo>
                <a:lnTo>
                  <a:pt x="36" y="645"/>
                </a:lnTo>
                <a:lnTo>
                  <a:pt x="33" y="647"/>
                </a:lnTo>
                <a:lnTo>
                  <a:pt x="31" y="645"/>
                </a:lnTo>
                <a:lnTo>
                  <a:pt x="30" y="645"/>
                </a:lnTo>
                <a:lnTo>
                  <a:pt x="30" y="643"/>
                </a:lnTo>
                <a:lnTo>
                  <a:pt x="29" y="640"/>
                </a:lnTo>
                <a:lnTo>
                  <a:pt x="27" y="636"/>
                </a:lnTo>
                <a:lnTo>
                  <a:pt x="26" y="636"/>
                </a:lnTo>
                <a:lnTo>
                  <a:pt x="24" y="632"/>
                </a:lnTo>
                <a:lnTo>
                  <a:pt x="24" y="629"/>
                </a:lnTo>
                <a:lnTo>
                  <a:pt x="23" y="627"/>
                </a:lnTo>
                <a:lnTo>
                  <a:pt x="23" y="625"/>
                </a:lnTo>
                <a:lnTo>
                  <a:pt x="20" y="623"/>
                </a:lnTo>
                <a:lnTo>
                  <a:pt x="22" y="621"/>
                </a:lnTo>
                <a:lnTo>
                  <a:pt x="22" y="619"/>
                </a:lnTo>
                <a:lnTo>
                  <a:pt x="24" y="616"/>
                </a:lnTo>
                <a:lnTo>
                  <a:pt x="24" y="614"/>
                </a:lnTo>
                <a:lnTo>
                  <a:pt x="18" y="604"/>
                </a:lnTo>
                <a:lnTo>
                  <a:pt x="19" y="594"/>
                </a:lnTo>
                <a:lnTo>
                  <a:pt x="20" y="593"/>
                </a:lnTo>
                <a:lnTo>
                  <a:pt x="23" y="587"/>
                </a:lnTo>
                <a:lnTo>
                  <a:pt x="23" y="585"/>
                </a:lnTo>
                <a:lnTo>
                  <a:pt x="22" y="583"/>
                </a:lnTo>
                <a:lnTo>
                  <a:pt x="23" y="580"/>
                </a:lnTo>
                <a:lnTo>
                  <a:pt x="22" y="579"/>
                </a:lnTo>
                <a:lnTo>
                  <a:pt x="22" y="578"/>
                </a:lnTo>
                <a:lnTo>
                  <a:pt x="23" y="578"/>
                </a:lnTo>
                <a:lnTo>
                  <a:pt x="24" y="579"/>
                </a:lnTo>
                <a:lnTo>
                  <a:pt x="26" y="579"/>
                </a:lnTo>
                <a:lnTo>
                  <a:pt x="26" y="576"/>
                </a:lnTo>
                <a:lnTo>
                  <a:pt x="27" y="575"/>
                </a:lnTo>
                <a:lnTo>
                  <a:pt x="30" y="576"/>
                </a:lnTo>
                <a:lnTo>
                  <a:pt x="33" y="575"/>
                </a:lnTo>
                <a:lnTo>
                  <a:pt x="34" y="572"/>
                </a:lnTo>
                <a:lnTo>
                  <a:pt x="36" y="572"/>
                </a:lnTo>
                <a:lnTo>
                  <a:pt x="40" y="574"/>
                </a:lnTo>
                <a:lnTo>
                  <a:pt x="41" y="571"/>
                </a:lnTo>
                <a:lnTo>
                  <a:pt x="38" y="568"/>
                </a:lnTo>
                <a:lnTo>
                  <a:pt x="33" y="568"/>
                </a:lnTo>
                <a:lnTo>
                  <a:pt x="31" y="565"/>
                </a:lnTo>
                <a:lnTo>
                  <a:pt x="27" y="565"/>
                </a:lnTo>
                <a:lnTo>
                  <a:pt x="24" y="562"/>
                </a:lnTo>
                <a:lnTo>
                  <a:pt x="26" y="561"/>
                </a:lnTo>
                <a:lnTo>
                  <a:pt x="29" y="562"/>
                </a:lnTo>
                <a:lnTo>
                  <a:pt x="29" y="561"/>
                </a:lnTo>
                <a:lnTo>
                  <a:pt x="27" y="560"/>
                </a:lnTo>
                <a:lnTo>
                  <a:pt x="29" y="558"/>
                </a:lnTo>
                <a:lnTo>
                  <a:pt x="24" y="558"/>
                </a:lnTo>
                <a:lnTo>
                  <a:pt x="23" y="560"/>
                </a:lnTo>
                <a:lnTo>
                  <a:pt x="23" y="561"/>
                </a:lnTo>
                <a:lnTo>
                  <a:pt x="22" y="561"/>
                </a:lnTo>
                <a:lnTo>
                  <a:pt x="22" y="557"/>
                </a:lnTo>
                <a:lnTo>
                  <a:pt x="27" y="551"/>
                </a:lnTo>
                <a:lnTo>
                  <a:pt x="30" y="550"/>
                </a:lnTo>
                <a:lnTo>
                  <a:pt x="34" y="545"/>
                </a:lnTo>
                <a:lnTo>
                  <a:pt x="40" y="533"/>
                </a:lnTo>
                <a:lnTo>
                  <a:pt x="45" y="524"/>
                </a:lnTo>
                <a:lnTo>
                  <a:pt x="49" y="516"/>
                </a:lnTo>
                <a:lnTo>
                  <a:pt x="48" y="511"/>
                </a:lnTo>
                <a:lnTo>
                  <a:pt x="42" y="506"/>
                </a:lnTo>
                <a:lnTo>
                  <a:pt x="40" y="504"/>
                </a:lnTo>
                <a:lnTo>
                  <a:pt x="34" y="496"/>
                </a:lnTo>
                <a:lnTo>
                  <a:pt x="34" y="492"/>
                </a:lnTo>
                <a:lnTo>
                  <a:pt x="37" y="489"/>
                </a:lnTo>
                <a:lnTo>
                  <a:pt x="37" y="485"/>
                </a:lnTo>
                <a:lnTo>
                  <a:pt x="33" y="482"/>
                </a:lnTo>
                <a:lnTo>
                  <a:pt x="31" y="480"/>
                </a:lnTo>
                <a:lnTo>
                  <a:pt x="31" y="475"/>
                </a:lnTo>
                <a:lnTo>
                  <a:pt x="33" y="474"/>
                </a:lnTo>
                <a:lnTo>
                  <a:pt x="31" y="471"/>
                </a:lnTo>
                <a:lnTo>
                  <a:pt x="29" y="471"/>
                </a:lnTo>
                <a:lnTo>
                  <a:pt x="26" y="470"/>
                </a:lnTo>
                <a:lnTo>
                  <a:pt x="26" y="464"/>
                </a:lnTo>
                <a:lnTo>
                  <a:pt x="29" y="463"/>
                </a:lnTo>
                <a:lnTo>
                  <a:pt x="26" y="462"/>
                </a:lnTo>
                <a:lnTo>
                  <a:pt x="26" y="452"/>
                </a:lnTo>
                <a:lnTo>
                  <a:pt x="29" y="452"/>
                </a:lnTo>
                <a:lnTo>
                  <a:pt x="23" y="438"/>
                </a:lnTo>
                <a:lnTo>
                  <a:pt x="18" y="428"/>
                </a:lnTo>
                <a:lnTo>
                  <a:pt x="16" y="426"/>
                </a:lnTo>
                <a:lnTo>
                  <a:pt x="13" y="422"/>
                </a:lnTo>
                <a:lnTo>
                  <a:pt x="16" y="416"/>
                </a:lnTo>
                <a:lnTo>
                  <a:pt x="19" y="408"/>
                </a:lnTo>
                <a:lnTo>
                  <a:pt x="18" y="406"/>
                </a:lnTo>
                <a:lnTo>
                  <a:pt x="12" y="404"/>
                </a:lnTo>
                <a:lnTo>
                  <a:pt x="9" y="398"/>
                </a:lnTo>
                <a:lnTo>
                  <a:pt x="5" y="397"/>
                </a:lnTo>
                <a:lnTo>
                  <a:pt x="4" y="395"/>
                </a:lnTo>
                <a:lnTo>
                  <a:pt x="2" y="390"/>
                </a:lnTo>
                <a:lnTo>
                  <a:pt x="0" y="388"/>
                </a:lnTo>
                <a:lnTo>
                  <a:pt x="1" y="384"/>
                </a:lnTo>
                <a:lnTo>
                  <a:pt x="1" y="380"/>
                </a:lnTo>
                <a:lnTo>
                  <a:pt x="0" y="380"/>
                </a:lnTo>
                <a:lnTo>
                  <a:pt x="1" y="379"/>
                </a:lnTo>
                <a:lnTo>
                  <a:pt x="5" y="377"/>
                </a:lnTo>
                <a:lnTo>
                  <a:pt x="7" y="376"/>
                </a:lnTo>
                <a:lnTo>
                  <a:pt x="7" y="372"/>
                </a:lnTo>
                <a:lnTo>
                  <a:pt x="9" y="369"/>
                </a:lnTo>
                <a:lnTo>
                  <a:pt x="13" y="369"/>
                </a:lnTo>
                <a:lnTo>
                  <a:pt x="15" y="366"/>
                </a:lnTo>
                <a:lnTo>
                  <a:pt x="15" y="362"/>
                </a:lnTo>
                <a:lnTo>
                  <a:pt x="16" y="362"/>
                </a:lnTo>
                <a:lnTo>
                  <a:pt x="19" y="363"/>
                </a:lnTo>
                <a:lnTo>
                  <a:pt x="20" y="361"/>
                </a:lnTo>
                <a:lnTo>
                  <a:pt x="20" y="358"/>
                </a:lnTo>
                <a:lnTo>
                  <a:pt x="23" y="359"/>
                </a:lnTo>
                <a:lnTo>
                  <a:pt x="24" y="359"/>
                </a:lnTo>
                <a:lnTo>
                  <a:pt x="24" y="362"/>
                </a:lnTo>
                <a:lnTo>
                  <a:pt x="26" y="363"/>
                </a:lnTo>
                <a:lnTo>
                  <a:pt x="26" y="361"/>
                </a:lnTo>
                <a:lnTo>
                  <a:pt x="27" y="359"/>
                </a:lnTo>
                <a:lnTo>
                  <a:pt x="30" y="359"/>
                </a:lnTo>
                <a:lnTo>
                  <a:pt x="27" y="357"/>
                </a:lnTo>
                <a:lnTo>
                  <a:pt x="30" y="357"/>
                </a:lnTo>
                <a:lnTo>
                  <a:pt x="30" y="355"/>
                </a:lnTo>
                <a:lnTo>
                  <a:pt x="29" y="354"/>
                </a:lnTo>
                <a:lnTo>
                  <a:pt x="30" y="352"/>
                </a:lnTo>
                <a:lnTo>
                  <a:pt x="31" y="352"/>
                </a:lnTo>
                <a:lnTo>
                  <a:pt x="34" y="354"/>
                </a:lnTo>
                <a:lnTo>
                  <a:pt x="36" y="357"/>
                </a:lnTo>
                <a:lnTo>
                  <a:pt x="40" y="357"/>
                </a:lnTo>
                <a:lnTo>
                  <a:pt x="42" y="359"/>
                </a:lnTo>
                <a:lnTo>
                  <a:pt x="42" y="361"/>
                </a:lnTo>
                <a:lnTo>
                  <a:pt x="40" y="362"/>
                </a:lnTo>
                <a:lnTo>
                  <a:pt x="38" y="361"/>
                </a:lnTo>
                <a:lnTo>
                  <a:pt x="36" y="362"/>
                </a:lnTo>
                <a:lnTo>
                  <a:pt x="33" y="359"/>
                </a:lnTo>
                <a:lnTo>
                  <a:pt x="33" y="358"/>
                </a:lnTo>
                <a:lnTo>
                  <a:pt x="31" y="359"/>
                </a:lnTo>
                <a:lnTo>
                  <a:pt x="31" y="362"/>
                </a:lnTo>
                <a:lnTo>
                  <a:pt x="33" y="365"/>
                </a:lnTo>
                <a:lnTo>
                  <a:pt x="34" y="363"/>
                </a:lnTo>
                <a:lnTo>
                  <a:pt x="36" y="363"/>
                </a:lnTo>
                <a:lnTo>
                  <a:pt x="36" y="366"/>
                </a:lnTo>
                <a:lnTo>
                  <a:pt x="38" y="365"/>
                </a:lnTo>
                <a:lnTo>
                  <a:pt x="40" y="365"/>
                </a:lnTo>
                <a:lnTo>
                  <a:pt x="40" y="366"/>
                </a:lnTo>
                <a:lnTo>
                  <a:pt x="41" y="366"/>
                </a:lnTo>
                <a:lnTo>
                  <a:pt x="42" y="365"/>
                </a:lnTo>
                <a:lnTo>
                  <a:pt x="42" y="369"/>
                </a:lnTo>
                <a:lnTo>
                  <a:pt x="44" y="366"/>
                </a:lnTo>
                <a:lnTo>
                  <a:pt x="45" y="365"/>
                </a:lnTo>
                <a:lnTo>
                  <a:pt x="47" y="365"/>
                </a:lnTo>
                <a:lnTo>
                  <a:pt x="45" y="366"/>
                </a:lnTo>
                <a:lnTo>
                  <a:pt x="45" y="368"/>
                </a:lnTo>
                <a:lnTo>
                  <a:pt x="47" y="368"/>
                </a:lnTo>
                <a:lnTo>
                  <a:pt x="48" y="369"/>
                </a:lnTo>
                <a:lnTo>
                  <a:pt x="47" y="369"/>
                </a:lnTo>
                <a:lnTo>
                  <a:pt x="45" y="372"/>
                </a:lnTo>
                <a:lnTo>
                  <a:pt x="48" y="372"/>
                </a:lnTo>
                <a:lnTo>
                  <a:pt x="49" y="369"/>
                </a:lnTo>
                <a:lnTo>
                  <a:pt x="49" y="366"/>
                </a:lnTo>
                <a:lnTo>
                  <a:pt x="52" y="366"/>
                </a:lnTo>
                <a:lnTo>
                  <a:pt x="54" y="368"/>
                </a:lnTo>
                <a:lnTo>
                  <a:pt x="55" y="366"/>
                </a:lnTo>
                <a:lnTo>
                  <a:pt x="54" y="363"/>
                </a:lnTo>
                <a:lnTo>
                  <a:pt x="55" y="365"/>
                </a:lnTo>
                <a:lnTo>
                  <a:pt x="58" y="366"/>
                </a:lnTo>
                <a:lnTo>
                  <a:pt x="60" y="366"/>
                </a:lnTo>
                <a:lnTo>
                  <a:pt x="63" y="368"/>
                </a:lnTo>
                <a:lnTo>
                  <a:pt x="65" y="366"/>
                </a:lnTo>
                <a:lnTo>
                  <a:pt x="65" y="365"/>
                </a:lnTo>
                <a:lnTo>
                  <a:pt x="70" y="368"/>
                </a:lnTo>
                <a:lnTo>
                  <a:pt x="71" y="366"/>
                </a:lnTo>
                <a:lnTo>
                  <a:pt x="74" y="368"/>
                </a:lnTo>
                <a:lnTo>
                  <a:pt x="87" y="375"/>
                </a:lnTo>
                <a:lnTo>
                  <a:pt x="95" y="380"/>
                </a:lnTo>
                <a:lnTo>
                  <a:pt x="98" y="383"/>
                </a:lnTo>
                <a:lnTo>
                  <a:pt x="99" y="383"/>
                </a:lnTo>
                <a:lnTo>
                  <a:pt x="102" y="388"/>
                </a:lnTo>
                <a:lnTo>
                  <a:pt x="105" y="388"/>
                </a:lnTo>
                <a:lnTo>
                  <a:pt x="103" y="387"/>
                </a:lnTo>
                <a:lnTo>
                  <a:pt x="103" y="386"/>
                </a:lnTo>
                <a:lnTo>
                  <a:pt x="105" y="386"/>
                </a:lnTo>
                <a:lnTo>
                  <a:pt x="109" y="388"/>
                </a:lnTo>
                <a:lnTo>
                  <a:pt x="110" y="390"/>
                </a:lnTo>
                <a:lnTo>
                  <a:pt x="114" y="392"/>
                </a:lnTo>
                <a:lnTo>
                  <a:pt x="116" y="391"/>
                </a:lnTo>
                <a:lnTo>
                  <a:pt x="114" y="388"/>
                </a:lnTo>
                <a:lnTo>
                  <a:pt x="113" y="387"/>
                </a:lnTo>
                <a:lnTo>
                  <a:pt x="114" y="387"/>
                </a:lnTo>
                <a:lnTo>
                  <a:pt x="117" y="390"/>
                </a:lnTo>
                <a:lnTo>
                  <a:pt x="117" y="392"/>
                </a:lnTo>
                <a:lnTo>
                  <a:pt x="123" y="395"/>
                </a:lnTo>
                <a:lnTo>
                  <a:pt x="121" y="397"/>
                </a:lnTo>
                <a:lnTo>
                  <a:pt x="124" y="398"/>
                </a:lnTo>
                <a:lnTo>
                  <a:pt x="127" y="398"/>
                </a:lnTo>
                <a:lnTo>
                  <a:pt x="130" y="401"/>
                </a:lnTo>
                <a:lnTo>
                  <a:pt x="131" y="404"/>
                </a:lnTo>
                <a:lnTo>
                  <a:pt x="132" y="405"/>
                </a:lnTo>
                <a:lnTo>
                  <a:pt x="134" y="408"/>
                </a:lnTo>
                <a:lnTo>
                  <a:pt x="135" y="408"/>
                </a:lnTo>
                <a:lnTo>
                  <a:pt x="136" y="409"/>
                </a:lnTo>
                <a:lnTo>
                  <a:pt x="136" y="419"/>
                </a:lnTo>
                <a:lnTo>
                  <a:pt x="135" y="420"/>
                </a:lnTo>
                <a:lnTo>
                  <a:pt x="135" y="422"/>
                </a:lnTo>
                <a:lnTo>
                  <a:pt x="132" y="426"/>
                </a:lnTo>
                <a:lnTo>
                  <a:pt x="132" y="427"/>
                </a:lnTo>
                <a:lnTo>
                  <a:pt x="127" y="434"/>
                </a:lnTo>
                <a:lnTo>
                  <a:pt x="124" y="435"/>
                </a:lnTo>
                <a:lnTo>
                  <a:pt x="120" y="437"/>
                </a:lnTo>
                <a:lnTo>
                  <a:pt x="117" y="438"/>
                </a:lnTo>
                <a:lnTo>
                  <a:pt x="113" y="438"/>
                </a:lnTo>
                <a:lnTo>
                  <a:pt x="107" y="439"/>
                </a:lnTo>
                <a:lnTo>
                  <a:pt x="101" y="439"/>
                </a:lnTo>
                <a:lnTo>
                  <a:pt x="96" y="438"/>
                </a:lnTo>
                <a:lnTo>
                  <a:pt x="94" y="435"/>
                </a:lnTo>
                <a:lnTo>
                  <a:pt x="91" y="437"/>
                </a:lnTo>
                <a:lnTo>
                  <a:pt x="85" y="437"/>
                </a:lnTo>
                <a:lnTo>
                  <a:pt x="85" y="435"/>
                </a:lnTo>
                <a:lnTo>
                  <a:pt x="83" y="434"/>
                </a:lnTo>
                <a:lnTo>
                  <a:pt x="81" y="435"/>
                </a:lnTo>
                <a:lnTo>
                  <a:pt x="78" y="433"/>
                </a:lnTo>
                <a:lnTo>
                  <a:pt x="78" y="431"/>
                </a:lnTo>
                <a:lnTo>
                  <a:pt x="70" y="431"/>
                </a:lnTo>
                <a:lnTo>
                  <a:pt x="70" y="433"/>
                </a:lnTo>
                <a:lnTo>
                  <a:pt x="67" y="431"/>
                </a:lnTo>
                <a:lnTo>
                  <a:pt x="67" y="430"/>
                </a:lnTo>
                <a:lnTo>
                  <a:pt x="66" y="430"/>
                </a:lnTo>
                <a:lnTo>
                  <a:pt x="67" y="428"/>
                </a:lnTo>
                <a:lnTo>
                  <a:pt x="66" y="427"/>
                </a:lnTo>
                <a:lnTo>
                  <a:pt x="66" y="428"/>
                </a:lnTo>
                <a:lnTo>
                  <a:pt x="62" y="428"/>
                </a:lnTo>
                <a:lnTo>
                  <a:pt x="59" y="426"/>
                </a:lnTo>
                <a:lnTo>
                  <a:pt x="59" y="427"/>
                </a:lnTo>
                <a:lnTo>
                  <a:pt x="56" y="427"/>
                </a:lnTo>
                <a:lnTo>
                  <a:pt x="51" y="422"/>
                </a:lnTo>
                <a:lnTo>
                  <a:pt x="51" y="420"/>
                </a:lnTo>
                <a:lnTo>
                  <a:pt x="48" y="420"/>
                </a:lnTo>
                <a:lnTo>
                  <a:pt x="47" y="419"/>
                </a:lnTo>
                <a:lnTo>
                  <a:pt x="45" y="419"/>
                </a:lnTo>
                <a:lnTo>
                  <a:pt x="44" y="420"/>
                </a:lnTo>
                <a:lnTo>
                  <a:pt x="47" y="422"/>
                </a:lnTo>
                <a:lnTo>
                  <a:pt x="48" y="426"/>
                </a:lnTo>
                <a:lnTo>
                  <a:pt x="51" y="427"/>
                </a:lnTo>
                <a:lnTo>
                  <a:pt x="51" y="428"/>
                </a:lnTo>
                <a:lnTo>
                  <a:pt x="55" y="430"/>
                </a:lnTo>
                <a:lnTo>
                  <a:pt x="55" y="431"/>
                </a:lnTo>
                <a:lnTo>
                  <a:pt x="54" y="431"/>
                </a:lnTo>
                <a:lnTo>
                  <a:pt x="52" y="434"/>
                </a:lnTo>
                <a:lnTo>
                  <a:pt x="56" y="433"/>
                </a:lnTo>
                <a:lnTo>
                  <a:pt x="58" y="431"/>
                </a:lnTo>
                <a:lnTo>
                  <a:pt x="60" y="433"/>
                </a:lnTo>
                <a:lnTo>
                  <a:pt x="58" y="434"/>
                </a:lnTo>
                <a:lnTo>
                  <a:pt x="60" y="435"/>
                </a:lnTo>
                <a:lnTo>
                  <a:pt x="60" y="437"/>
                </a:lnTo>
                <a:lnTo>
                  <a:pt x="58" y="437"/>
                </a:lnTo>
                <a:lnTo>
                  <a:pt x="56" y="438"/>
                </a:lnTo>
                <a:lnTo>
                  <a:pt x="59" y="439"/>
                </a:lnTo>
                <a:lnTo>
                  <a:pt x="60" y="438"/>
                </a:lnTo>
                <a:lnTo>
                  <a:pt x="63" y="438"/>
                </a:lnTo>
                <a:lnTo>
                  <a:pt x="63" y="439"/>
                </a:lnTo>
                <a:lnTo>
                  <a:pt x="66" y="438"/>
                </a:lnTo>
                <a:lnTo>
                  <a:pt x="71" y="441"/>
                </a:lnTo>
                <a:lnTo>
                  <a:pt x="74" y="445"/>
                </a:lnTo>
                <a:lnTo>
                  <a:pt x="76" y="445"/>
                </a:lnTo>
                <a:lnTo>
                  <a:pt x="74" y="446"/>
                </a:lnTo>
                <a:lnTo>
                  <a:pt x="74" y="448"/>
                </a:lnTo>
                <a:lnTo>
                  <a:pt x="76" y="448"/>
                </a:lnTo>
                <a:lnTo>
                  <a:pt x="76" y="451"/>
                </a:lnTo>
                <a:lnTo>
                  <a:pt x="74" y="455"/>
                </a:lnTo>
                <a:lnTo>
                  <a:pt x="73" y="456"/>
                </a:lnTo>
                <a:lnTo>
                  <a:pt x="73" y="457"/>
                </a:lnTo>
                <a:lnTo>
                  <a:pt x="74" y="459"/>
                </a:lnTo>
                <a:lnTo>
                  <a:pt x="74" y="462"/>
                </a:lnTo>
                <a:lnTo>
                  <a:pt x="78" y="464"/>
                </a:lnTo>
                <a:lnTo>
                  <a:pt x="78" y="467"/>
                </a:lnTo>
                <a:lnTo>
                  <a:pt x="80" y="469"/>
                </a:lnTo>
                <a:lnTo>
                  <a:pt x="80" y="471"/>
                </a:lnTo>
                <a:lnTo>
                  <a:pt x="81" y="474"/>
                </a:lnTo>
                <a:lnTo>
                  <a:pt x="80" y="475"/>
                </a:lnTo>
                <a:lnTo>
                  <a:pt x="81" y="477"/>
                </a:lnTo>
                <a:lnTo>
                  <a:pt x="83" y="480"/>
                </a:lnTo>
                <a:lnTo>
                  <a:pt x="87" y="481"/>
                </a:lnTo>
                <a:lnTo>
                  <a:pt x="89" y="478"/>
                </a:lnTo>
                <a:lnTo>
                  <a:pt x="92" y="481"/>
                </a:lnTo>
                <a:lnTo>
                  <a:pt x="95" y="482"/>
                </a:lnTo>
                <a:lnTo>
                  <a:pt x="95" y="486"/>
                </a:lnTo>
                <a:lnTo>
                  <a:pt x="99" y="486"/>
                </a:lnTo>
                <a:lnTo>
                  <a:pt x="102" y="488"/>
                </a:lnTo>
                <a:lnTo>
                  <a:pt x="105" y="488"/>
                </a:lnTo>
                <a:lnTo>
                  <a:pt x="107" y="491"/>
                </a:lnTo>
                <a:lnTo>
                  <a:pt x="109" y="491"/>
                </a:lnTo>
                <a:lnTo>
                  <a:pt x="112" y="488"/>
                </a:lnTo>
                <a:lnTo>
                  <a:pt x="113" y="488"/>
                </a:lnTo>
                <a:lnTo>
                  <a:pt x="114" y="486"/>
                </a:lnTo>
                <a:lnTo>
                  <a:pt x="114" y="482"/>
                </a:lnTo>
                <a:lnTo>
                  <a:pt x="113" y="481"/>
                </a:lnTo>
                <a:lnTo>
                  <a:pt x="114" y="480"/>
                </a:lnTo>
                <a:lnTo>
                  <a:pt x="114" y="478"/>
                </a:lnTo>
                <a:lnTo>
                  <a:pt x="112" y="478"/>
                </a:lnTo>
                <a:lnTo>
                  <a:pt x="110" y="475"/>
                </a:lnTo>
                <a:lnTo>
                  <a:pt x="109" y="477"/>
                </a:lnTo>
                <a:lnTo>
                  <a:pt x="107" y="477"/>
                </a:lnTo>
                <a:lnTo>
                  <a:pt x="105" y="478"/>
                </a:lnTo>
                <a:lnTo>
                  <a:pt x="102" y="477"/>
                </a:lnTo>
                <a:lnTo>
                  <a:pt x="99" y="474"/>
                </a:lnTo>
                <a:lnTo>
                  <a:pt x="96" y="473"/>
                </a:lnTo>
                <a:lnTo>
                  <a:pt x="95" y="470"/>
                </a:lnTo>
                <a:lnTo>
                  <a:pt x="94" y="466"/>
                </a:lnTo>
                <a:lnTo>
                  <a:pt x="96" y="466"/>
                </a:lnTo>
                <a:lnTo>
                  <a:pt x="98" y="464"/>
                </a:lnTo>
                <a:lnTo>
                  <a:pt x="98" y="462"/>
                </a:lnTo>
                <a:lnTo>
                  <a:pt x="96" y="460"/>
                </a:lnTo>
                <a:lnTo>
                  <a:pt x="98" y="459"/>
                </a:lnTo>
                <a:lnTo>
                  <a:pt x="101" y="459"/>
                </a:lnTo>
                <a:lnTo>
                  <a:pt x="109" y="463"/>
                </a:lnTo>
                <a:lnTo>
                  <a:pt x="110" y="466"/>
                </a:lnTo>
                <a:lnTo>
                  <a:pt x="116" y="466"/>
                </a:lnTo>
                <a:lnTo>
                  <a:pt x="116" y="467"/>
                </a:lnTo>
                <a:lnTo>
                  <a:pt x="118" y="467"/>
                </a:lnTo>
                <a:lnTo>
                  <a:pt x="127" y="471"/>
                </a:lnTo>
                <a:lnTo>
                  <a:pt x="130" y="474"/>
                </a:lnTo>
                <a:lnTo>
                  <a:pt x="131" y="473"/>
                </a:lnTo>
                <a:lnTo>
                  <a:pt x="134" y="471"/>
                </a:lnTo>
                <a:lnTo>
                  <a:pt x="134" y="469"/>
                </a:lnTo>
                <a:lnTo>
                  <a:pt x="135" y="469"/>
                </a:lnTo>
                <a:lnTo>
                  <a:pt x="138" y="466"/>
                </a:lnTo>
                <a:lnTo>
                  <a:pt x="134" y="460"/>
                </a:lnTo>
                <a:lnTo>
                  <a:pt x="128" y="455"/>
                </a:lnTo>
                <a:lnTo>
                  <a:pt x="127" y="452"/>
                </a:lnTo>
                <a:lnTo>
                  <a:pt x="127" y="449"/>
                </a:lnTo>
                <a:lnTo>
                  <a:pt x="131" y="446"/>
                </a:lnTo>
                <a:lnTo>
                  <a:pt x="134" y="442"/>
                </a:lnTo>
                <a:lnTo>
                  <a:pt x="134" y="439"/>
                </a:lnTo>
                <a:lnTo>
                  <a:pt x="139" y="437"/>
                </a:lnTo>
                <a:lnTo>
                  <a:pt x="143" y="434"/>
                </a:lnTo>
                <a:lnTo>
                  <a:pt x="146" y="427"/>
                </a:lnTo>
                <a:lnTo>
                  <a:pt x="148" y="426"/>
                </a:lnTo>
                <a:lnTo>
                  <a:pt x="152" y="427"/>
                </a:lnTo>
                <a:lnTo>
                  <a:pt x="153" y="428"/>
                </a:lnTo>
                <a:lnTo>
                  <a:pt x="161" y="428"/>
                </a:lnTo>
                <a:lnTo>
                  <a:pt x="163" y="430"/>
                </a:lnTo>
                <a:lnTo>
                  <a:pt x="161" y="433"/>
                </a:lnTo>
                <a:lnTo>
                  <a:pt x="165" y="430"/>
                </a:lnTo>
                <a:lnTo>
                  <a:pt x="168" y="433"/>
                </a:lnTo>
                <a:lnTo>
                  <a:pt x="170" y="435"/>
                </a:lnTo>
                <a:lnTo>
                  <a:pt x="171" y="437"/>
                </a:lnTo>
                <a:lnTo>
                  <a:pt x="171" y="433"/>
                </a:lnTo>
                <a:lnTo>
                  <a:pt x="168" y="430"/>
                </a:lnTo>
                <a:lnTo>
                  <a:pt x="170" y="428"/>
                </a:lnTo>
                <a:lnTo>
                  <a:pt x="170" y="422"/>
                </a:lnTo>
                <a:lnTo>
                  <a:pt x="171" y="420"/>
                </a:lnTo>
                <a:lnTo>
                  <a:pt x="170" y="419"/>
                </a:lnTo>
                <a:lnTo>
                  <a:pt x="170" y="413"/>
                </a:lnTo>
                <a:lnTo>
                  <a:pt x="168" y="412"/>
                </a:lnTo>
                <a:lnTo>
                  <a:pt x="165" y="410"/>
                </a:lnTo>
                <a:lnTo>
                  <a:pt x="161" y="410"/>
                </a:lnTo>
                <a:lnTo>
                  <a:pt x="160" y="408"/>
                </a:lnTo>
                <a:lnTo>
                  <a:pt x="161" y="404"/>
                </a:lnTo>
                <a:lnTo>
                  <a:pt x="161" y="398"/>
                </a:lnTo>
                <a:lnTo>
                  <a:pt x="163" y="398"/>
                </a:lnTo>
                <a:lnTo>
                  <a:pt x="161" y="395"/>
                </a:lnTo>
                <a:lnTo>
                  <a:pt x="161" y="394"/>
                </a:lnTo>
                <a:lnTo>
                  <a:pt x="163" y="392"/>
                </a:lnTo>
                <a:lnTo>
                  <a:pt x="161" y="391"/>
                </a:lnTo>
                <a:lnTo>
                  <a:pt x="161" y="388"/>
                </a:lnTo>
                <a:lnTo>
                  <a:pt x="160" y="383"/>
                </a:lnTo>
                <a:lnTo>
                  <a:pt x="156" y="380"/>
                </a:lnTo>
                <a:lnTo>
                  <a:pt x="150" y="375"/>
                </a:lnTo>
                <a:lnTo>
                  <a:pt x="150" y="373"/>
                </a:lnTo>
                <a:lnTo>
                  <a:pt x="153" y="373"/>
                </a:lnTo>
                <a:lnTo>
                  <a:pt x="157" y="377"/>
                </a:lnTo>
                <a:lnTo>
                  <a:pt x="161" y="377"/>
                </a:lnTo>
                <a:lnTo>
                  <a:pt x="163" y="376"/>
                </a:lnTo>
                <a:lnTo>
                  <a:pt x="174" y="376"/>
                </a:lnTo>
                <a:lnTo>
                  <a:pt x="178" y="379"/>
                </a:lnTo>
                <a:lnTo>
                  <a:pt x="177" y="380"/>
                </a:lnTo>
                <a:lnTo>
                  <a:pt x="179" y="384"/>
                </a:lnTo>
                <a:lnTo>
                  <a:pt x="182" y="384"/>
                </a:lnTo>
                <a:lnTo>
                  <a:pt x="183" y="386"/>
                </a:lnTo>
                <a:lnTo>
                  <a:pt x="186" y="391"/>
                </a:lnTo>
                <a:lnTo>
                  <a:pt x="186" y="392"/>
                </a:lnTo>
                <a:lnTo>
                  <a:pt x="182" y="392"/>
                </a:lnTo>
                <a:lnTo>
                  <a:pt x="181" y="394"/>
                </a:lnTo>
                <a:lnTo>
                  <a:pt x="177" y="394"/>
                </a:lnTo>
                <a:lnTo>
                  <a:pt x="175" y="395"/>
                </a:lnTo>
                <a:lnTo>
                  <a:pt x="177" y="397"/>
                </a:lnTo>
                <a:lnTo>
                  <a:pt x="175" y="399"/>
                </a:lnTo>
                <a:lnTo>
                  <a:pt x="174" y="398"/>
                </a:lnTo>
                <a:lnTo>
                  <a:pt x="172" y="399"/>
                </a:lnTo>
                <a:lnTo>
                  <a:pt x="172" y="404"/>
                </a:lnTo>
                <a:lnTo>
                  <a:pt x="174" y="404"/>
                </a:lnTo>
                <a:lnTo>
                  <a:pt x="185" y="415"/>
                </a:lnTo>
                <a:lnTo>
                  <a:pt x="188" y="415"/>
                </a:lnTo>
                <a:lnTo>
                  <a:pt x="190" y="413"/>
                </a:lnTo>
                <a:lnTo>
                  <a:pt x="192" y="416"/>
                </a:lnTo>
                <a:lnTo>
                  <a:pt x="193" y="413"/>
                </a:lnTo>
                <a:lnTo>
                  <a:pt x="196" y="413"/>
                </a:lnTo>
                <a:lnTo>
                  <a:pt x="196" y="412"/>
                </a:lnTo>
                <a:lnTo>
                  <a:pt x="201" y="410"/>
                </a:lnTo>
                <a:lnTo>
                  <a:pt x="201" y="408"/>
                </a:lnTo>
                <a:lnTo>
                  <a:pt x="200" y="404"/>
                </a:lnTo>
                <a:lnTo>
                  <a:pt x="201" y="401"/>
                </a:lnTo>
                <a:lnTo>
                  <a:pt x="201" y="399"/>
                </a:lnTo>
                <a:lnTo>
                  <a:pt x="200" y="397"/>
                </a:lnTo>
                <a:lnTo>
                  <a:pt x="201" y="395"/>
                </a:lnTo>
                <a:lnTo>
                  <a:pt x="208" y="395"/>
                </a:lnTo>
                <a:lnTo>
                  <a:pt x="210" y="394"/>
                </a:lnTo>
                <a:lnTo>
                  <a:pt x="214" y="395"/>
                </a:lnTo>
                <a:lnTo>
                  <a:pt x="212" y="392"/>
                </a:lnTo>
                <a:lnTo>
                  <a:pt x="210" y="391"/>
                </a:lnTo>
                <a:lnTo>
                  <a:pt x="208" y="388"/>
                </a:lnTo>
                <a:lnTo>
                  <a:pt x="210" y="388"/>
                </a:lnTo>
                <a:lnTo>
                  <a:pt x="211" y="390"/>
                </a:lnTo>
                <a:lnTo>
                  <a:pt x="214" y="388"/>
                </a:lnTo>
                <a:lnTo>
                  <a:pt x="218" y="383"/>
                </a:lnTo>
                <a:lnTo>
                  <a:pt x="219" y="383"/>
                </a:lnTo>
                <a:lnTo>
                  <a:pt x="225" y="376"/>
                </a:lnTo>
                <a:lnTo>
                  <a:pt x="225" y="375"/>
                </a:lnTo>
                <a:lnTo>
                  <a:pt x="229" y="375"/>
                </a:lnTo>
                <a:lnTo>
                  <a:pt x="232" y="373"/>
                </a:lnTo>
                <a:lnTo>
                  <a:pt x="233" y="372"/>
                </a:lnTo>
                <a:lnTo>
                  <a:pt x="237" y="370"/>
                </a:lnTo>
                <a:lnTo>
                  <a:pt x="240" y="373"/>
                </a:lnTo>
                <a:lnTo>
                  <a:pt x="239" y="376"/>
                </a:lnTo>
                <a:lnTo>
                  <a:pt x="240" y="376"/>
                </a:lnTo>
                <a:lnTo>
                  <a:pt x="243" y="373"/>
                </a:lnTo>
                <a:lnTo>
                  <a:pt x="243" y="372"/>
                </a:lnTo>
                <a:lnTo>
                  <a:pt x="240" y="369"/>
                </a:lnTo>
                <a:lnTo>
                  <a:pt x="240" y="368"/>
                </a:lnTo>
                <a:lnTo>
                  <a:pt x="244" y="363"/>
                </a:lnTo>
                <a:lnTo>
                  <a:pt x="246" y="363"/>
                </a:lnTo>
                <a:lnTo>
                  <a:pt x="246" y="365"/>
                </a:lnTo>
                <a:lnTo>
                  <a:pt x="244" y="365"/>
                </a:lnTo>
                <a:lnTo>
                  <a:pt x="244" y="366"/>
                </a:lnTo>
                <a:lnTo>
                  <a:pt x="246" y="369"/>
                </a:lnTo>
                <a:lnTo>
                  <a:pt x="247" y="369"/>
                </a:lnTo>
                <a:lnTo>
                  <a:pt x="250" y="366"/>
                </a:lnTo>
                <a:lnTo>
                  <a:pt x="247" y="363"/>
                </a:lnTo>
                <a:lnTo>
                  <a:pt x="247" y="362"/>
                </a:lnTo>
                <a:lnTo>
                  <a:pt x="248" y="361"/>
                </a:lnTo>
                <a:lnTo>
                  <a:pt x="255" y="358"/>
                </a:lnTo>
                <a:lnTo>
                  <a:pt x="259" y="357"/>
                </a:lnTo>
                <a:lnTo>
                  <a:pt x="259" y="358"/>
                </a:lnTo>
                <a:lnTo>
                  <a:pt x="258" y="359"/>
                </a:lnTo>
                <a:lnTo>
                  <a:pt x="255" y="359"/>
                </a:lnTo>
                <a:lnTo>
                  <a:pt x="251" y="361"/>
                </a:lnTo>
                <a:lnTo>
                  <a:pt x="254" y="363"/>
                </a:lnTo>
                <a:lnTo>
                  <a:pt x="255" y="362"/>
                </a:lnTo>
                <a:lnTo>
                  <a:pt x="258" y="365"/>
                </a:lnTo>
                <a:lnTo>
                  <a:pt x="257" y="366"/>
                </a:lnTo>
                <a:lnTo>
                  <a:pt x="255" y="366"/>
                </a:lnTo>
                <a:lnTo>
                  <a:pt x="258" y="369"/>
                </a:lnTo>
                <a:lnTo>
                  <a:pt x="257" y="372"/>
                </a:lnTo>
                <a:lnTo>
                  <a:pt x="254" y="372"/>
                </a:lnTo>
                <a:lnTo>
                  <a:pt x="251" y="373"/>
                </a:lnTo>
                <a:lnTo>
                  <a:pt x="253" y="376"/>
                </a:lnTo>
                <a:lnTo>
                  <a:pt x="257" y="376"/>
                </a:lnTo>
                <a:lnTo>
                  <a:pt x="259" y="375"/>
                </a:lnTo>
                <a:lnTo>
                  <a:pt x="262" y="376"/>
                </a:lnTo>
                <a:lnTo>
                  <a:pt x="262" y="379"/>
                </a:lnTo>
                <a:lnTo>
                  <a:pt x="262" y="376"/>
                </a:lnTo>
                <a:lnTo>
                  <a:pt x="266" y="372"/>
                </a:lnTo>
                <a:lnTo>
                  <a:pt x="268" y="375"/>
                </a:lnTo>
                <a:lnTo>
                  <a:pt x="269" y="376"/>
                </a:lnTo>
                <a:lnTo>
                  <a:pt x="271" y="375"/>
                </a:lnTo>
                <a:lnTo>
                  <a:pt x="271" y="372"/>
                </a:lnTo>
                <a:lnTo>
                  <a:pt x="269" y="370"/>
                </a:lnTo>
                <a:lnTo>
                  <a:pt x="269" y="369"/>
                </a:lnTo>
                <a:lnTo>
                  <a:pt x="271" y="366"/>
                </a:lnTo>
                <a:lnTo>
                  <a:pt x="273" y="366"/>
                </a:lnTo>
                <a:lnTo>
                  <a:pt x="275" y="365"/>
                </a:lnTo>
                <a:lnTo>
                  <a:pt x="277" y="363"/>
                </a:lnTo>
                <a:lnTo>
                  <a:pt x="288" y="363"/>
                </a:lnTo>
                <a:lnTo>
                  <a:pt x="291" y="362"/>
                </a:lnTo>
                <a:lnTo>
                  <a:pt x="291" y="361"/>
                </a:lnTo>
                <a:lnTo>
                  <a:pt x="293" y="359"/>
                </a:lnTo>
                <a:lnTo>
                  <a:pt x="295" y="359"/>
                </a:lnTo>
                <a:lnTo>
                  <a:pt x="295" y="358"/>
                </a:lnTo>
                <a:lnTo>
                  <a:pt x="298" y="357"/>
                </a:lnTo>
                <a:lnTo>
                  <a:pt x="300" y="355"/>
                </a:lnTo>
                <a:lnTo>
                  <a:pt x="304" y="352"/>
                </a:lnTo>
                <a:lnTo>
                  <a:pt x="305" y="352"/>
                </a:lnTo>
                <a:lnTo>
                  <a:pt x="306" y="351"/>
                </a:lnTo>
                <a:lnTo>
                  <a:pt x="306" y="352"/>
                </a:lnTo>
                <a:lnTo>
                  <a:pt x="305" y="354"/>
                </a:lnTo>
                <a:lnTo>
                  <a:pt x="309" y="358"/>
                </a:lnTo>
                <a:lnTo>
                  <a:pt x="309" y="359"/>
                </a:lnTo>
                <a:lnTo>
                  <a:pt x="308" y="361"/>
                </a:lnTo>
                <a:lnTo>
                  <a:pt x="309" y="363"/>
                </a:lnTo>
                <a:lnTo>
                  <a:pt x="308" y="365"/>
                </a:lnTo>
                <a:lnTo>
                  <a:pt x="309" y="368"/>
                </a:lnTo>
                <a:lnTo>
                  <a:pt x="316" y="368"/>
                </a:lnTo>
                <a:lnTo>
                  <a:pt x="318" y="366"/>
                </a:lnTo>
                <a:lnTo>
                  <a:pt x="318" y="365"/>
                </a:lnTo>
                <a:lnTo>
                  <a:pt x="313" y="361"/>
                </a:lnTo>
                <a:lnTo>
                  <a:pt x="313" y="359"/>
                </a:lnTo>
                <a:lnTo>
                  <a:pt x="316" y="358"/>
                </a:lnTo>
                <a:lnTo>
                  <a:pt x="319" y="359"/>
                </a:lnTo>
                <a:lnTo>
                  <a:pt x="322" y="358"/>
                </a:lnTo>
                <a:lnTo>
                  <a:pt x="323" y="354"/>
                </a:lnTo>
                <a:lnTo>
                  <a:pt x="324" y="352"/>
                </a:lnTo>
                <a:lnTo>
                  <a:pt x="326" y="354"/>
                </a:lnTo>
                <a:lnTo>
                  <a:pt x="329" y="355"/>
                </a:lnTo>
                <a:lnTo>
                  <a:pt x="326" y="351"/>
                </a:lnTo>
                <a:lnTo>
                  <a:pt x="323" y="350"/>
                </a:lnTo>
                <a:lnTo>
                  <a:pt x="323" y="348"/>
                </a:lnTo>
                <a:lnTo>
                  <a:pt x="320" y="344"/>
                </a:lnTo>
                <a:lnTo>
                  <a:pt x="319" y="344"/>
                </a:lnTo>
                <a:lnTo>
                  <a:pt x="319" y="346"/>
                </a:lnTo>
                <a:lnTo>
                  <a:pt x="318" y="344"/>
                </a:lnTo>
                <a:lnTo>
                  <a:pt x="316" y="339"/>
                </a:lnTo>
                <a:lnTo>
                  <a:pt x="315" y="339"/>
                </a:lnTo>
                <a:lnTo>
                  <a:pt x="312" y="336"/>
                </a:lnTo>
                <a:lnTo>
                  <a:pt x="312" y="334"/>
                </a:lnTo>
                <a:lnTo>
                  <a:pt x="315" y="333"/>
                </a:lnTo>
                <a:lnTo>
                  <a:pt x="315" y="332"/>
                </a:lnTo>
                <a:lnTo>
                  <a:pt x="313" y="329"/>
                </a:lnTo>
                <a:lnTo>
                  <a:pt x="315" y="328"/>
                </a:lnTo>
                <a:lnTo>
                  <a:pt x="319" y="328"/>
                </a:lnTo>
                <a:lnTo>
                  <a:pt x="320" y="329"/>
                </a:lnTo>
                <a:lnTo>
                  <a:pt x="323" y="328"/>
                </a:lnTo>
                <a:lnTo>
                  <a:pt x="326" y="329"/>
                </a:lnTo>
                <a:lnTo>
                  <a:pt x="335" y="328"/>
                </a:lnTo>
                <a:lnTo>
                  <a:pt x="347" y="328"/>
                </a:lnTo>
                <a:lnTo>
                  <a:pt x="351" y="330"/>
                </a:lnTo>
                <a:lnTo>
                  <a:pt x="359" y="333"/>
                </a:lnTo>
                <a:lnTo>
                  <a:pt x="359" y="336"/>
                </a:lnTo>
                <a:lnTo>
                  <a:pt x="358" y="337"/>
                </a:lnTo>
                <a:lnTo>
                  <a:pt x="359" y="340"/>
                </a:lnTo>
                <a:lnTo>
                  <a:pt x="362" y="337"/>
                </a:lnTo>
                <a:lnTo>
                  <a:pt x="366" y="336"/>
                </a:lnTo>
                <a:lnTo>
                  <a:pt x="367" y="337"/>
                </a:lnTo>
                <a:lnTo>
                  <a:pt x="370" y="339"/>
                </a:lnTo>
                <a:lnTo>
                  <a:pt x="370" y="340"/>
                </a:lnTo>
                <a:lnTo>
                  <a:pt x="374" y="341"/>
                </a:lnTo>
                <a:lnTo>
                  <a:pt x="381" y="346"/>
                </a:lnTo>
                <a:lnTo>
                  <a:pt x="388" y="346"/>
                </a:lnTo>
                <a:lnTo>
                  <a:pt x="391" y="348"/>
                </a:lnTo>
                <a:lnTo>
                  <a:pt x="392" y="351"/>
                </a:lnTo>
                <a:lnTo>
                  <a:pt x="396" y="352"/>
                </a:lnTo>
                <a:lnTo>
                  <a:pt x="399" y="355"/>
                </a:lnTo>
                <a:lnTo>
                  <a:pt x="402" y="361"/>
                </a:lnTo>
                <a:lnTo>
                  <a:pt x="405" y="361"/>
                </a:lnTo>
                <a:lnTo>
                  <a:pt x="405" y="355"/>
                </a:lnTo>
                <a:lnTo>
                  <a:pt x="406" y="355"/>
                </a:lnTo>
                <a:lnTo>
                  <a:pt x="406" y="354"/>
                </a:lnTo>
                <a:lnTo>
                  <a:pt x="405" y="351"/>
                </a:lnTo>
                <a:lnTo>
                  <a:pt x="406" y="350"/>
                </a:lnTo>
                <a:lnTo>
                  <a:pt x="406" y="343"/>
                </a:lnTo>
                <a:lnTo>
                  <a:pt x="407" y="341"/>
                </a:lnTo>
                <a:lnTo>
                  <a:pt x="406" y="341"/>
                </a:lnTo>
                <a:lnTo>
                  <a:pt x="405" y="340"/>
                </a:lnTo>
                <a:lnTo>
                  <a:pt x="403" y="340"/>
                </a:lnTo>
                <a:lnTo>
                  <a:pt x="400" y="341"/>
                </a:lnTo>
                <a:lnTo>
                  <a:pt x="398" y="341"/>
                </a:lnTo>
                <a:lnTo>
                  <a:pt x="394" y="334"/>
                </a:lnTo>
                <a:lnTo>
                  <a:pt x="392" y="334"/>
                </a:lnTo>
                <a:lnTo>
                  <a:pt x="389" y="332"/>
                </a:lnTo>
                <a:lnTo>
                  <a:pt x="389" y="328"/>
                </a:lnTo>
                <a:lnTo>
                  <a:pt x="388" y="326"/>
                </a:lnTo>
                <a:lnTo>
                  <a:pt x="387" y="330"/>
                </a:lnTo>
                <a:lnTo>
                  <a:pt x="384" y="328"/>
                </a:lnTo>
                <a:lnTo>
                  <a:pt x="381" y="328"/>
                </a:lnTo>
                <a:lnTo>
                  <a:pt x="378" y="326"/>
                </a:lnTo>
                <a:lnTo>
                  <a:pt x="377" y="329"/>
                </a:lnTo>
                <a:lnTo>
                  <a:pt x="376" y="323"/>
                </a:lnTo>
                <a:lnTo>
                  <a:pt x="374" y="322"/>
                </a:lnTo>
                <a:lnTo>
                  <a:pt x="373" y="316"/>
                </a:lnTo>
                <a:lnTo>
                  <a:pt x="373" y="315"/>
                </a:lnTo>
                <a:lnTo>
                  <a:pt x="374" y="316"/>
                </a:lnTo>
                <a:lnTo>
                  <a:pt x="376" y="315"/>
                </a:lnTo>
                <a:lnTo>
                  <a:pt x="376" y="312"/>
                </a:lnTo>
                <a:lnTo>
                  <a:pt x="371" y="310"/>
                </a:lnTo>
                <a:lnTo>
                  <a:pt x="371" y="305"/>
                </a:lnTo>
                <a:lnTo>
                  <a:pt x="374" y="304"/>
                </a:lnTo>
                <a:lnTo>
                  <a:pt x="376" y="304"/>
                </a:lnTo>
                <a:lnTo>
                  <a:pt x="373" y="301"/>
                </a:lnTo>
                <a:lnTo>
                  <a:pt x="370" y="301"/>
                </a:lnTo>
                <a:lnTo>
                  <a:pt x="369" y="297"/>
                </a:lnTo>
                <a:lnTo>
                  <a:pt x="367" y="296"/>
                </a:lnTo>
                <a:lnTo>
                  <a:pt x="365" y="297"/>
                </a:lnTo>
                <a:lnTo>
                  <a:pt x="362" y="293"/>
                </a:lnTo>
                <a:lnTo>
                  <a:pt x="363" y="289"/>
                </a:lnTo>
                <a:lnTo>
                  <a:pt x="365" y="287"/>
                </a:lnTo>
                <a:lnTo>
                  <a:pt x="362" y="285"/>
                </a:lnTo>
                <a:lnTo>
                  <a:pt x="362" y="283"/>
                </a:lnTo>
                <a:lnTo>
                  <a:pt x="363" y="282"/>
                </a:lnTo>
                <a:lnTo>
                  <a:pt x="367" y="275"/>
                </a:lnTo>
                <a:lnTo>
                  <a:pt x="371" y="271"/>
                </a:lnTo>
                <a:lnTo>
                  <a:pt x="370" y="268"/>
                </a:lnTo>
                <a:lnTo>
                  <a:pt x="370" y="265"/>
                </a:lnTo>
                <a:lnTo>
                  <a:pt x="371" y="263"/>
                </a:lnTo>
                <a:lnTo>
                  <a:pt x="370" y="260"/>
                </a:lnTo>
                <a:lnTo>
                  <a:pt x="370" y="249"/>
                </a:lnTo>
                <a:lnTo>
                  <a:pt x="369" y="247"/>
                </a:lnTo>
                <a:lnTo>
                  <a:pt x="370" y="243"/>
                </a:lnTo>
                <a:lnTo>
                  <a:pt x="370" y="242"/>
                </a:lnTo>
                <a:lnTo>
                  <a:pt x="369" y="239"/>
                </a:lnTo>
                <a:lnTo>
                  <a:pt x="369" y="229"/>
                </a:lnTo>
                <a:lnTo>
                  <a:pt x="370" y="229"/>
                </a:lnTo>
                <a:lnTo>
                  <a:pt x="373" y="231"/>
                </a:lnTo>
                <a:lnTo>
                  <a:pt x="371" y="231"/>
                </a:lnTo>
                <a:lnTo>
                  <a:pt x="373" y="232"/>
                </a:lnTo>
                <a:lnTo>
                  <a:pt x="376" y="231"/>
                </a:lnTo>
                <a:lnTo>
                  <a:pt x="378" y="231"/>
                </a:lnTo>
                <a:lnTo>
                  <a:pt x="382" y="229"/>
                </a:lnTo>
                <a:lnTo>
                  <a:pt x="384" y="229"/>
                </a:lnTo>
                <a:lnTo>
                  <a:pt x="387" y="231"/>
                </a:lnTo>
                <a:lnTo>
                  <a:pt x="388" y="229"/>
                </a:lnTo>
                <a:lnTo>
                  <a:pt x="391" y="229"/>
                </a:lnTo>
                <a:lnTo>
                  <a:pt x="398" y="232"/>
                </a:lnTo>
                <a:lnTo>
                  <a:pt x="402" y="232"/>
                </a:lnTo>
                <a:lnTo>
                  <a:pt x="405" y="234"/>
                </a:lnTo>
                <a:lnTo>
                  <a:pt x="406" y="235"/>
                </a:lnTo>
                <a:lnTo>
                  <a:pt x="403" y="236"/>
                </a:lnTo>
                <a:lnTo>
                  <a:pt x="405" y="239"/>
                </a:lnTo>
                <a:lnTo>
                  <a:pt x="405" y="242"/>
                </a:lnTo>
                <a:lnTo>
                  <a:pt x="406" y="243"/>
                </a:lnTo>
                <a:lnTo>
                  <a:pt x="406" y="247"/>
                </a:lnTo>
                <a:lnTo>
                  <a:pt x="407" y="252"/>
                </a:lnTo>
                <a:lnTo>
                  <a:pt x="407" y="258"/>
                </a:lnTo>
                <a:lnTo>
                  <a:pt x="409" y="261"/>
                </a:lnTo>
                <a:lnTo>
                  <a:pt x="407" y="263"/>
                </a:lnTo>
                <a:lnTo>
                  <a:pt x="409" y="264"/>
                </a:lnTo>
                <a:lnTo>
                  <a:pt x="409" y="267"/>
                </a:lnTo>
                <a:lnTo>
                  <a:pt x="406" y="268"/>
                </a:lnTo>
                <a:lnTo>
                  <a:pt x="407" y="271"/>
                </a:lnTo>
                <a:lnTo>
                  <a:pt x="410" y="274"/>
                </a:lnTo>
                <a:lnTo>
                  <a:pt x="412" y="276"/>
                </a:lnTo>
                <a:lnTo>
                  <a:pt x="414" y="278"/>
                </a:lnTo>
                <a:lnTo>
                  <a:pt x="418" y="278"/>
                </a:lnTo>
                <a:lnTo>
                  <a:pt x="418" y="283"/>
                </a:lnTo>
                <a:lnTo>
                  <a:pt x="423" y="285"/>
                </a:lnTo>
                <a:lnTo>
                  <a:pt x="424" y="287"/>
                </a:lnTo>
                <a:lnTo>
                  <a:pt x="425" y="296"/>
                </a:lnTo>
                <a:lnTo>
                  <a:pt x="427" y="297"/>
                </a:lnTo>
                <a:lnTo>
                  <a:pt x="427" y="299"/>
                </a:lnTo>
                <a:lnTo>
                  <a:pt x="425" y="301"/>
                </a:lnTo>
                <a:lnTo>
                  <a:pt x="428" y="304"/>
                </a:lnTo>
                <a:lnTo>
                  <a:pt x="428" y="308"/>
                </a:lnTo>
                <a:lnTo>
                  <a:pt x="432" y="314"/>
                </a:lnTo>
                <a:lnTo>
                  <a:pt x="431" y="316"/>
                </a:lnTo>
                <a:lnTo>
                  <a:pt x="434" y="319"/>
                </a:lnTo>
                <a:lnTo>
                  <a:pt x="436" y="321"/>
                </a:lnTo>
                <a:lnTo>
                  <a:pt x="435" y="323"/>
                </a:lnTo>
                <a:lnTo>
                  <a:pt x="436" y="325"/>
                </a:lnTo>
                <a:lnTo>
                  <a:pt x="436" y="330"/>
                </a:lnTo>
                <a:lnTo>
                  <a:pt x="442" y="336"/>
                </a:lnTo>
                <a:lnTo>
                  <a:pt x="446" y="337"/>
                </a:lnTo>
                <a:lnTo>
                  <a:pt x="447" y="340"/>
                </a:lnTo>
                <a:lnTo>
                  <a:pt x="449" y="340"/>
                </a:lnTo>
                <a:lnTo>
                  <a:pt x="453" y="344"/>
                </a:lnTo>
                <a:lnTo>
                  <a:pt x="453" y="346"/>
                </a:lnTo>
                <a:lnTo>
                  <a:pt x="452" y="346"/>
                </a:lnTo>
                <a:lnTo>
                  <a:pt x="452" y="351"/>
                </a:lnTo>
                <a:lnTo>
                  <a:pt x="453" y="357"/>
                </a:lnTo>
                <a:lnTo>
                  <a:pt x="456" y="359"/>
                </a:lnTo>
                <a:lnTo>
                  <a:pt x="456" y="363"/>
                </a:lnTo>
                <a:lnTo>
                  <a:pt x="454" y="365"/>
                </a:lnTo>
                <a:lnTo>
                  <a:pt x="454" y="366"/>
                </a:lnTo>
                <a:lnTo>
                  <a:pt x="452" y="369"/>
                </a:lnTo>
                <a:lnTo>
                  <a:pt x="453" y="370"/>
                </a:lnTo>
                <a:lnTo>
                  <a:pt x="453" y="376"/>
                </a:lnTo>
                <a:lnTo>
                  <a:pt x="450" y="377"/>
                </a:lnTo>
                <a:lnTo>
                  <a:pt x="453" y="377"/>
                </a:lnTo>
                <a:lnTo>
                  <a:pt x="453" y="379"/>
                </a:lnTo>
                <a:lnTo>
                  <a:pt x="450" y="380"/>
                </a:lnTo>
                <a:lnTo>
                  <a:pt x="450" y="386"/>
                </a:lnTo>
                <a:lnTo>
                  <a:pt x="449" y="387"/>
                </a:lnTo>
                <a:lnTo>
                  <a:pt x="446" y="386"/>
                </a:lnTo>
                <a:lnTo>
                  <a:pt x="446" y="387"/>
                </a:lnTo>
                <a:lnTo>
                  <a:pt x="449" y="390"/>
                </a:lnTo>
                <a:lnTo>
                  <a:pt x="449" y="392"/>
                </a:lnTo>
                <a:lnTo>
                  <a:pt x="446" y="394"/>
                </a:lnTo>
                <a:lnTo>
                  <a:pt x="445" y="395"/>
                </a:lnTo>
                <a:lnTo>
                  <a:pt x="439" y="397"/>
                </a:lnTo>
                <a:lnTo>
                  <a:pt x="438" y="394"/>
                </a:lnTo>
                <a:lnTo>
                  <a:pt x="441" y="392"/>
                </a:lnTo>
                <a:lnTo>
                  <a:pt x="441" y="390"/>
                </a:lnTo>
                <a:lnTo>
                  <a:pt x="438" y="390"/>
                </a:lnTo>
                <a:lnTo>
                  <a:pt x="438" y="391"/>
                </a:lnTo>
                <a:lnTo>
                  <a:pt x="436" y="392"/>
                </a:lnTo>
                <a:lnTo>
                  <a:pt x="431" y="388"/>
                </a:lnTo>
                <a:lnTo>
                  <a:pt x="429" y="390"/>
                </a:lnTo>
                <a:lnTo>
                  <a:pt x="421" y="391"/>
                </a:lnTo>
                <a:lnTo>
                  <a:pt x="418" y="391"/>
                </a:lnTo>
                <a:lnTo>
                  <a:pt x="416" y="395"/>
                </a:lnTo>
                <a:lnTo>
                  <a:pt x="418" y="395"/>
                </a:lnTo>
                <a:lnTo>
                  <a:pt x="418" y="397"/>
                </a:lnTo>
                <a:lnTo>
                  <a:pt x="420" y="394"/>
                </a:lnTo>
                <a:lnTo>
                  <a:pt x="424" y="392"/>
                </a:lnTo>
                <a:lnTo>
                  <a:pt x="425" y="395"/>
                </a:lnTo>
                <a:lnTo>
                  <a:pt x="428" y="398"/>
                </a:lnTo>
                <a:lnTo>
                  <a:pt x="438" y="401"/>
                </a:lnTo>
                <a:lnTo>
                  <a:pt x="452" y="401"/>
                </a:lnTo>
                <a:lnTo>
                  <a:pt x="452" y="402"/>
                </a:lnTo>
                <a:lnTo>
                  <a:pt x="457" y="402"/>
                </a:lnTo>
                <a:lnTo>
                  <a:pt x="460" y="401"/>
                </a:lnTo>
                <a:lnTo>
                  <a:pt x="460" y="398"/>
                </a:lnTo>
                <a:lnTo>
                  <a:pt x="459" y="397"/>
                </a:lnTo>
                <a:lnTo>
                  <a:pt x="459" y="394"/>
                </a:lnTo>
                <a:lnTo>
                  <a:pt x="460" y="391"/>
                </a:lnTo>
                <a:lnTo>
                  <a:pt x="463" y="390"/>
                </a:lnTo>
                <a:lnTo>
                  <a:pt x="463" y="388"/>
                </a:lnTo>
                <a:lnTo>
                  <a:pt x="467" y="384"/>
                </a:lnTo>
                <a:lnTo>
                  <a:pt x="467" y="383"/>
                </a:lnTo>
                <a:lnTo>
                  <a:pt x="470" y="376"/>
                </a:lnTo>
                <a:lnTo>
                  <a:pt x="467" y="373"/>
                </a:lnTo>
                <a:lnTo>
                  <a:pt x="468" y="369"/>
                </a:lnTo>
                <a:lnTo>
                  <a:pt x="471" y="362"/>
                </a:lnTo>
                <a:lnTo>
                  <a:pt x="472" y="359"/>
                </a:lnTo>
                <a:lnTo>
                  <a:pt x="468" y="350"/>
                </a:lnTo>
                <a:lnTo>
                  <a:pt x="463" y="347"/>
                </a:lnTo>
                <a:lnTo>
                  <a:pt x="461" y="346"/>
                </a:lnTo>
                <a:lnTo>
                  <a:pt x="461" y="337"/>
                </a:lnTo>
                <a:lnTo>
                  <a:pt x="465" y="334"/>
                </a:lnTo>
                <a:lnTo>
                  <a:pt x="467" y="332"/>
                </a:lnTo>
                <a:lnTo>
                  <a:pt x="470" y="332"/>
                </a:lnTo>
                <a:lnTo>
                  <a:pt x="475" y="326"/>
                </a:lnTo>
                <a:lnTo>
                  <a:pt x="479" y="326"/>
                </a:lnTo>
                <a:lnTo>
                  <a:pt x="482" y="330"/>
                </a:lnTo>
                <a:lnTo>
                  <a:pt x="482" y="333"/>
                </a:lnTo>
                <a:lnTo>
                  <a:pt x="486" y="336"/>
                </a:lnTo>
                <a:lnTo>
                  <a:pt x="488" y="337"/>
                </a:lnTo>
                <a:lnTo>
                  <a:pt x="489" y="337"/>
                </a:lnTo>
                <a:lnTo>
                  <a:pt x="492" y="341"/>
                </a:lnTo>
                <a:lnTo>
                  <a:pt x="492" y="344"/>
                </a:lnTo>
                <a:lnTo>
                  <a:pt x="494" y="346"/>
                </a:lnTo>
                <a:lnTo>
                  <a:pt x="494" y="348"/>
                </a:lnTo>
                <a:lnTo>
                  <a:pt x="497" y="351"/>
                </a:lnTo>
                <a:lnTo>
                  <a:pt x="497" y="355"/>
                </a:lnTo>
                <a:lnTo>
                  <a:pt x="496" y="355"/>
                </a:lnTo>
                <a:lnTo>
                  <a:pt x="499" y="359"/>
                </a:lnTo>
                <a:lnTo>
                  <a:pt x="501" y="359"/>
                </a:lnTo>
                <a:lnTo>
                  <a:pt x="504" y="361"/>
                </a:lnTo>
                <a:lnTo>
                  <a:pt x="508" y="361"/>
                </a:lnTo>
                <a:lnTo>
                  <a:pt x="510" y="359"/>
                </a:lnTo>
                <a:lnTo>
                  <a:pt x="514" y="359"/>
                </a:lnTo>
                <a:lnTo>
                  <a:pt x="514" y="358"/>
                </a:lnTo>
                <a:lnTo>
                  <a:pt x="517" y="357"/>
                </a:lnTo>
                <a:lnTo>
                  <a:pt x="511" y="357"/>
                </a:lnTo>
                <a:lnTo>
                  <a:pt x="511" y="355"/>
                </a:lnTo>
                <a:lnTo>
                  <a:pt x="508" y="358"/>
                </a:lnTo>
                <a:lnTo>
                  <a:pt x="506" y="358"/>
                </a:lnTo>
                <a:lnTo>
                  <a:pt x="504" y="357"/>
                </a:lnTo>
                <a:lnTo>
                  <a:pt x="501" y="357"/>
                </a:lnTo>
                <a:lnTo>
                  <a:pt x="500" y="354"/>
                </a:lnTo>
                <a:lnTo>
                  <a:pt x="500" y="352"/>
                </a:lnTo>
                <a:lnTo>
                  <a:pt x="499" y="351"/>
                </a:lnTo>
                <a:lnTo>
                  <a:pt x="497" y="347"/>
                </a:lnTo>
                <a:lnTo>
                  <a:pt x="497" y="343"/>
                </a:lnTo>
                <a:lnTo>
                  <a:pt x="500" y="343"/>
                </a:lnTo>
                <a:lnTo>
                  <a:pt x="501" y="341"/>
                </a:lnTo>
                <a:lnTo>
                  <a:pt x="500" y="340"/>
                </a:lnTo>
                <a:lnTo>
                  <a:pt x="497" y="334"/>
                </a:lnTo>
                <a:lnTo>
                  <a:pt x="494" y="333"/>
                </a:lnTo>
                <a:lnTo>
                  <a:pt x="493" y="330"/>
                </a:lnTo>
                <a:lnTo>
                  <a:pt x="490" y="328"/>
                </a:lnTo>
                <a:lnTo>
                  <a:pt x="486" y="328"/>
                </a:lnTo>
                <a:lnTo>
                  <a:pt x="481" y="325"/>
                </a:lnTo>
                <a:lnTo>
                  <a:pt x="479" y="322"/>
                </a:lnTo>
                <a:lnTo>
                  <a:pt x="476" y="322"/>
                </a:lnTo>
                <a:lnTo>
                  <a:pt x="472" y="321"/>
                </a:lnTo>
                <a:lnTo>
                  <a:pt x="470" y="321"/>
                </a:lnTo>
                <a:lnTo>
                  <a:pt x="467" y="319"/>
                </a:lnTo>
                <a:lnTo>
                  <a:pt x="464" y="323"/>
                </a:lnTo>
                <a:lnTo>
                  <a:pt x="463" y="326"/>
                </a:lnTo>
                <a:lnTo>
                  <a:pt x="461" y="328"/>
                </a:lnTo>
                <a:lnTo>
                  <a:pt x="456" y="326"/>
                </a:lnTo>
                <a:lnTo>
                  <a:pt x="453" y="329"/>
                </a:lnTo>
                <a:lnTo>
                  <a:pt x="449" y="328"/>
                </a:lnTo>
                <a:lnTo>
                  <a:pt x="447" y="326"/>
                </a:lnTo>
                <a:lnTo>
                  <a:pt x="449" y="322"/>
                </a:lnTo>
                <a:lnTo>
                  <a:pt x="447" y="321"/>
                </a:lnTo>
                <a:lnTo>
                  <a:pt x="443" y="315"/>
                </a:lnTo>
                <a:lnTo>
                  <a:pt x="442" y="312"/>
                </a:lnTo>
                <a:lnTo>
                  <a:pt x="442" y="307"/>
                </a:lnTo>
                <a:lnTo>
                  <a:pt x="439" y="303"/>
                </a:lnTo>
                <a:lnTo>
                  <a:pt x="441" y="299"/>
                </a:lnTo>
                <a:lnTo>
                  <a:pt x="441" y="290"/>
                </a:lnTo>
                <a:lnTo>
                  <a:pt x="438" y="286"/>
                </a:lnTo>
                <a:lnTo>
                  <a:pt x="435" y="283"/>
                </a:lnTo>
                <a:lnTo>
                  <a:pt x="432" y="283"/>
                </a:lnTo>
                <a:lnTo>
                  <a:pt x="431" y="279"/>
                </a:lnTo>
                <a:lnTo>
                  <a:pt x="425" y="274"/>
                </a:lnTo>
                <a:lnTo>
                  <a:pt x="421" y="271"/>
                </a:lnTo>
                <a:lnTo>
                  <a:pt x="421" y="268"/>
                </a:lnTo>
                <a:lnTo>
                  <a:pt x="423" y="264"/>
                </a:lnTo>
                <a:lnTo>
                  <a:pt x="421" y="260"/>
                </a:lnTo>
                <a:lnTo>
                  <a:pt x="420" y="258"/>
                </a:lnTo>
                <a:lnTo>
                  <a:pt x="420" y="257"/>
                </a:lnTo>
                <a:lnTo>
                  <a:pt x="423" y="254"/>
                </a:lnTo>
                <a:lnTo>
                  <a:pt x="427" y="249"/>
                </a:lnTo>
                <a:lnTo>
                  <a:pt x="428" y="243"/>
                </a:lnTo>
                <a:lnTo>
                  <a:pt x="425" y="236"/>
                </a:lnTo>
                <a:lnTo>
                  <a:pt x="421" y="227"/>
                </a:lnTo>
                <a:lnTo>
                  <a:pt x="423" y="225"/>
                </a:lnTo>
                <a:lnTo>
                  <a:pt x="425" y="228"/>
                </a:lnTo>
                <a:lnTo>
                  <a:pt x="427" y="231"/>
                </a:lnTo>
                <a:lnTo>
                  <a:pt x="429" y="234"/>
                </a:lnTo>
                <a:lnTo>
                  <a:pt x="429" y="238"/>
                </a:lnTo>
                <a:lnTo>
                  <a:pt x="432" y="240"/>
                </a:lnTo>
                <a:lnTo>
                  <a:pt x="432" y="246"/>
                </a:lnTo>
                <a:lnTo>
                  <a:pt x="434" y="249"/>
                </a:lnTo>
                <a:lnTo>
                  <a:pt x="434" y="252"/>
                </a:lnTo>
                <a:lnTo>
                  <a:pt x="435" y="254"/>
                </a:lnTo>
                <a:lnTo>
                  <a:pt x="438" y="258"/>
                </a:lnTo>
                <a:lnTo>
                  <a:pt x="438" y="260"/>
                </a:lnTo>
                <a:lnTo>
                  <a:pt x="441" y="263"/>
                </a:lnTo>
                <a:lnTo>
                  <a:pt x="441" y="264"/>
                </a:lnTo>
                <a:lnTo>
                  <a:pt x="438" y="265"/>
                </a:lnTo>
                <a:lnTo>
                  <a:pt x="439" y="267"/>
                </a:lnTo>
                <a:lnTo>
                  <a:pt x="442" y="267"/>
                </a:lnTo>
                <a:lnTo>
                  <a:pt x="446" y="269"/>
                </a:lnTo>
                <a:lnTo>
                  <a:pt x="450" y="269"/>
                </a:lnTo>
                <a:lnTo>
                  <a:pt x="453" y="268"/>
                </a:lnTo>
                <a:lnTo>
                  <a:pt x="456" y="269"/>
                </a:lnTo>
                <a:lnTo>
                  <a:pt x="456" y="271"/>
                </a:lnTo>
                <a:lnTo>
                  <a:pt x="459" y="268"/>
                </a:lnTo>
                <a:lnTo>
                  <a:pt x="461" y="268"/>
                </a:lnTo>
                <a:lnTo>
                  <a:pt x="464" y="267"/>
                </a:lnTo>
                <a:lnTo>
                  <a:pt x="465" y="268"/>
                </a:lnTo>
                <a:lnTo>
                  <a:pt x="470" y="271"/>
                </a:lnTo>
                <a:lnTo>
                  <a:pt x="471" y="272"/>
                </a:lnTo>
                <a:lnTo>
                  <a:pt x="475" y="274"/>
                </a:lnTo>
                <a:lnTo>
                  <a:pt x="481" y="272"/>
                </a:lnTo>
                <a:lnTo>
                  <a:pt x="482" y="271"/>
                </a:lnTo>
                <a:lnTo>
                  <a:pt x="479" y="272"/>
                </a:lnTo>
                <a:lnTo>
                  <a:pt x="475" y="271"/>
                </a:lnTo>
                <a:lnTo>
                  <a:pt x="472" y="268"/>
                </a:lnTo>
                <a:lnTo>
                  <a:pt x="471" y="265"/>
                </a:lnTo>
                <a:lnTo>
                  <a:pt x="467" y="265"/>
                </a:lnTo>
                <a:lnTo>
                  <a:pt x="465" y="263"/>
                </a:lnTo>
                <a:lnTo>
                  <a:pt x="464" y="264"/>
                </a:lnTo>
                <a:lnTo>
                  <a:pt x="457" y="264"/>
                </a:lnTo>
                <a:lnTo>
                  <a:pt x="454" y="263"/>
                </a:lnTo>
                <a:lnTo>
                  <a:pt x="450" y="261"/>
                </a:lnTo>
                <a:lnTo>
                  <a:pt x="446" y="258"/>
                </a:lnTo>
                <a:lnTo>
                  <a:pt x="445" y="254"/>
                </a:lnTo>
                <a:lnTo>
                  <a:pt x="443" y="254"/>
                </a:lnTo>
                <a:lnTo>
                  <a:pt x="441" y="249"/>
                </a:lnTo>
                <a:lnTo>
                  <a:pt x="442" y="249"/>
                </a:lnTo>
                <a:lnTo>
                  <a:pt x="446" y="245"/>
                </a:lnTo>
                <a:lnTo>
                  <a:pt x="449" y="245"/>
                </a:lnTo>
                <a:lnTo>
                  <a:pt x="452" y="249"/>
                </a:lnTo>
                <a:lnTo>
                  <a:pt x="457" y="250"/>
                </a:lnTo>
                <a:lnTo>
                  <a:pt x="461" y="250"/>
                </a:lnTo>
                <a:lnTo>
                  <a:pt x="464" y="245"/>
                </a:lnTo>
                <a:lnTo>
                  <a:pt x="461" y="240"/>
                </a:lnTo>
                <a:lnTo>
                  <a:pt x="457" y="239"/>
                </a:lnTo>
                <a:lnTo>
                  <a:pt x="453" y="242"/>
                </a:lnTo>
                <a:lnTo>
                  <a:pt x="452" y="240"/>
                </a:lnTo>
                <a:lnTo>
                  <a:pt x="452" y="238"/>
                </a:lnTo>
                <a:lnTo>
                  <a:pt x="453" y="239"/>
                </a:lnTo>
                <a:lnTo>
                  <a:pt x="454" y="238"/>
                </a:lnTo>
                <a:lnTo>
                  <a:pt x="454" y="235"/>
                </a:lnTo>
                <a:lnTo>
                  <a:pt x="457" y="231"/>
                </a:lnTo>
                <a:lnTo>
                  <a:pt x="460" y="229"/>
                </a:lnTo>
                <a:lnTo>
                  <a:pt x="463" y="231"/>
                </a:lnTo>
                <a:lnTo>
                  <a:pt x="472" y="229"/>
                </a:lnTo>
                <a:lnTo>
                  <a:pt x="475" y="234"/>
                </a:lnTo>
                <a:lnTo>
                  <a:pt x="478" y="235"/>
                </a:lnTo>
                <a:lnTo>
                  <a:pt x="485" y="236"/>
                </a:lnTo>
                <a:lnTo>
                  <a:pt x="486" y="239"/>
                </a:lnTo>
                <a:lnTo>
                  <a:pt x="489" y="240"/>
                </a:lnTo>
                <a:lnTo>
                  <a:pt x="494" y="246"/>
                </a:lnTo>
                <a:lnTo>
                  <a:pt x="497" y="246"/>
                </a:lnTo>
                <a:lnTo>
                  <a:pt x="504" y="245"/>
                </a:lnTo>
                <a:lnTo>
                  <a:pt x="510" y="242"/>
                </a:lnTo>
                <a:lnTo>
                  <a:pt x="511" y="243"/>
                </a:lnTo>
                <a:lnTo>
                  <a:pt x="515" y="243"/>
                </a:lnTo>
                <a:lnTo>
                  <a:pt x="515" y="252"/>
                </a:lnTo>
                <a:lnTo>
                  <a:pt x="511" y="254"/>
                </a:lnTo>
                <a:lnTo>
                  <a:pt x="511" y="257"/>
                </a:lnTo>
                <a:lnTo>
                  <a:pt x="512" y="261"/>
                </a:lnTo>
                <a:lnTo>
                  <a:pt x="512" y="265"/>
                </a:lnTo>
                <a:lnTo>
                  <a:pt x="517" y="268"/>
                </a:lnTo>
                <a:lnTo>
                  <a:pt x="518" y="271"/>
                </a:lnTo>
                <a:lnTo>
                  <a:pt x="515" y="274"/>
                </a:lnTo>
                <a:lnTo>
                  <a:pt x="517" y="281"/>
                </a:lnTo>
                <a:lnTo>
                  <a:pt x="518" y="281"/>
                </a:lnTo>
                <a:lnTo>
                  <a:pt x="519" y="278"/>
                </a:lnTo>
                <a:lnTo>
                  <a:pt x="518" y="276"/>
                </a:lnTo>
                <a:lnTo>
                  <a:pt x="519" y="275"/>
                </a:lnTo>
                <a:lnTo>
                  <a:pt x="519" y="271"/>
                </a:lnTo>
                <a:lnTo>
                  <a:pt x="522" y="271"/>
                </a:lnTo>
                <a:lnTo>
                  <a:pt x="523" y="267"/>
                </a:lnTo>
                <a:lnTo>
                  <a:pt x="525" y="268"/>
                </a:lnTo>
                <a:lnTo>
                  <a:pt x="526" y="272"/>
                </a:lnTo>
                <a:lnTo>
                  <a:pt x="526" y="278"/>
                </a:lnTo>
                <a:lnTo>
                  <a:pt x="528" y="281"/>
                </a:lnTo>
                <a:lnTo>
                  <a:pt x="526" y="282"/>
                </a:lnTo>
                <a:lnTo>
                  <a:pt x="526" y="285"/>
                </a:lnTo>
                <a:lnTo>
                  <a:pt x="525" y="285"/>
                </a:lnTo>
                <a:lnTo>
                  <a:pt x="529" y="289"/>
                </a:lnTo>
                <a:lnTo>
                  <a:pt x="533" y="287"/>
                </a:lnTo>
                <a:lnTo>
                  <a:pt x="537" y="289"/>
                </a:lnTo>
                <a:lnTo>
                  <a:pt x="539" y="292"/>
                </a:lnTo>
                <a:lnTo>
                  <a:pt x="539" y="294"/>
                </a:lnTo>
                <a:lnTo>
                  <a:pt x="541" y="297"/>
                </a:lnTo>
                <a:lnTo>
                  <a:pt x="547" y="297"/>
                </a:lnTo>
                <a:lnTo>
                  <a:pt x="553" y="303"/>
                </a:lnTo>
                <a:lnTo>
                  <a:pt x="551" y="300"/>
                </a:lnTo>
                <a:lnTo>
                  <a:pt x="551" y="297"/>
                </a:lnTo>
                <a:lnTo>
                  <a:pt x="555" y="293"/>
                </a:lnTo>
                <a:lnTo>
                  <a:pt x="558" y="293"/>
                </a:lnTo>
                <a:lnTo>
                  <a:pt x="564" y="297"/>
                </a:lnTo>
                <a:lnTo>
                  <a:pt x="568" y="297"/>
                </a:lnTo>
                <a:lnTo>
                  <a:pt x="569" y="300"/>
                </a:lnTo>
                <a:lnTo>
                  <a:pt x="570" y="304"/>
                </a:lnTo>
                <a:lnTo>
                  <a:pt x="570" y="300"/>
                </a:lnTo>
                <a:lnTo>
                  <a:pt x="569" y="296"/>
                </a:lnTo>
                <a:lnTo>
                  <a:pt x="566" y="296"/>
                </a:lnTo>
                <a:lnTo>
                  <a:pt x="558" y="292"/>
                </a:lnTo>
                <a:lnTo>
                  <a:pt x="554" y="293"/>
                </a:lnTo>
                <a:lnTo>
                  <a:pt x="550" y="296"/>
                </a:lnTo>
                <a:lnTo>
                  <a:pt x="548" y="294"/>
                </a:lnTo>
                <a:lnTo>
                  <a:pt x="547" y="296"/>
                </a:lnTo>
                <a:lnTo>
                  <a:pt x="543" y="293"/>
                </a:lnTo>
                <a:lnTo>
                  <a:pt x="536" y="286"/>
                </a:lnTo>
                <a:lnTo>
                  <a:pt x="532" y="286"/>
                </a:lnTo>
                <a:lnTo>
                  <a:pt x="529" y="283"/>
                </a:lnTo>
                <a:lnTo>
                  <a:pt x="533" y="283"/>
                </a:lnTo>
                <a:lnTo>
                  <a:pt x="536" y="278"/>
                </a:lnTo>
                <a:lnTo>
                  <a:pt x="535" y="275"/>
                </a:lnTo>
                <a:lnTo>
                  <a:pt x="532" y="272"/>
                </a:lnTo>
                <a:lnTo>
                  <a:pt x="530" y="267"/>
                </a:lnTo>
                <a:lnTo>
                  <a:pt x="526" y="261"/>
                </a:lnTo>
                <a:lnTo>
                  <a:pt x="521" y="256"/>
                </a:lnTo>
                <a:lnTo>
                  <a:pt x="522" y="253"/>
                </a:lnTo>
                <a:lnTo>
                  <a:pt x="521" y="250"/>
                </a:lnTo>
                <a:lnTo>
                  <a:pt x="519" y="243"/>
                </a:lnTo>
                <a:lnTo>
                  <a:pt x="518" y="240"/>
                </a:lnTo>
                <a:lnTo>
                  <a:pt x="515" y="240"/>
                </a:lnTo>
                <a:lnTo>
                  <a:pt x="511" y="238"/>
                </a:lnTo>
                <a:lnTo>
                  <a:pt x="504" y="238"/>
                </a:lnTo>
                <a:lnTo>
                  <a:pt x="503" y="234"/>
                </a:lnTo>
                <a:lnTo>
                  <a:pt x="499" y="232"/>
                </a:lnTo>
                <a:lnTo>
                  <a:pt x="499" y="228"/>
                </a:lnTo>
                <a:lnTo>
                  <a:pt x="497" y="227"/>
                </a:lnTo>
                <a:lnTo>
                  <a:pt x="497" y="225"/>
                </a:lnTo>
                <a:lnTo>
                  <a:pt x="494" y="227"/>
                </a:lnTo>
                <a:lnTo>
                  <a:pt x="483" y="227"/>
                </a:lnTo>
                <a:lnTo>
                  <a:pt x="479" y="224"/>
                </a:lnTo>
                <a:lnTo>
                  <a:pt x="479" y="221"/>
                </a:lnTo>
                <a:lnTo>
                  <a:pt x="478" y="221"/>
                </a:lnTo>
                <a:lnTo>
                  <a:pt x="476" y="218"/>
                </a:lnTo>
                <a:lnTo>
                  <a:pt x="478" y="214"/>
                </a:lnTo>
                <a:lnTo>
                  <a:pt x="474" y="209"/>
                </a:lnTo>
                <a:lnTo>
                  <a:pt x="470" y="206"/>
                </a:lnTo>
                <a:lnTo>
                  <a:pt x="471" y="203"/>
                </a:lnTo>
                <a:lnTo>
                  <a:pt x="470" y="202"/>
                </a:lnTo>
                <a:lnTo>
                  <a:pt x="468" y="202"/>
                </a:lnTo>
                <a:lnTo>
                  <a:pt x="467" y="200"/>
                </a:lnTo>
                <a:lnTo>
                  <a:pt x="467" y="195"/>
                </a:lnTo>
                <a:lnTo>
                  <a:pt x="464" y="193"/>
                </a:lnTo>
                <a:lnTo>
                  <a:pt x="470" y="191"/>
                </a:lnTo>
                <a:lnTo>
                  <a:pt x="472" y="188"/>
                </a:lnTo>
                <a:lnTo>
                  <a:pt x="476" y="188"/>
                </a:lnTo>
                <a:lnTo>
                  <a:pt x="483" y="187"/>
                </a:lnTo>
                <a:lnTo>
                  <a:pt x="492" y="184"/>
                </a:lnTo>
                <a:lnTo>
                  <a:pt x="496" y="180"/>
                </a:lnTo>
                <a:lnTo>
                  <a:pt x="504" y="180"/>
                </a:lnTo>
                <a:lnTo>
                  <a:pt x="506" y="176"/>
                </a:lnTo>
                <a:lnTo>
                  <a:pt x="511" y="174"/>
                </a:lnTo>
                <a:lnTo>
                  <a:pt x="519" y="170"/>
                </a:lnTo>
                <a:lnTo>
                  <a:pt x="519" y="171"/>
                </a:lnTo>
                <a:lnTo>
                  <a:pt x="518" y="174"/>
                </a:lnTo>
                <a:lnTo>
                  <a:pt x="519" y="177"/>
                </a:lnTo>
                <a:lnTo>
                  <a:pt x="517" y="177"/>
                </a:lnTo>
                <a:lnTo>
                  <a:pt x="515" y="182"/>
                </a:lnTo>
                <a:lnTo>
                  <a:pt x="515" y="185"/>
                </a:lnTo>
                <a:lnTo>
                  <a:pt x="519" y="189"/>
                </a:lnTo>
                <a:lnTo>
                  <a:pt x="525" y="189"/>
                </a:lnTo>
                <a:lnTo>
                  <a:pt x="522" y="188"/>
                </a:lnTo>
                <a:lnTo>
                  <a:pt x="518" y="184"/>
                </a:lnTo>
                <a:lnTo>
                  <a:pt x="518" y="182"/>
                </a:lnTo>
                <a:lnTo>
                  <a:pt x="519" y="180"/>
                </a:lnTo>
                <a:lnTo>
                  <a:pt x="525" y="177"/>
                </a:lnTo>
                <a:lnTo>
                  <a:pt x="526" y="171"/>
                </a:lnTo>
                <a:lnTo>
                  <a:pt x="525" y="169"/>
                </a:lnTo>
                <a:lnTo>
                  <a:pt x="521" y="169"/>
                </a:lnTo>
                <a:lnTo>
                  <a:pt x="518" y="166"/>
                </a:lnTo>
                <a:lnTo>
                  <a:pt x="518" y="163"/>
                </a:lnTo>
                <a:lnTo>
                  <a:pt x="515" y="163"/>
                </a:lnTo>
                <a:lnTo>
                  <a:pt x="514" y="164"/>
                </a:lnTo>
                <a:lnTo>
                  <a:pt x="512" y="163"/>
                </a:lnTo>
                <a:lnTo>
                  <a:pt x="511" y="160"/>
                </a:lnTo>
                <a:lnTo>
                  <a:pt x="507" y="160"/>
                </a:lnTo>
                <a:lnTo>
                  <a:pt x="504" y="162"/>
                </a:lnTo>
                <a:lnTo>
                  <a:pt x="501" y="158"/>
                </a:lnTo>
                <a:lnTo>
                  <a:pt x="503" y="158"/>
                </a:lnTo>
                <a:lnTo>
                  <a:pt x="503" y="155"/>
                </a:lnTo>
                <a:lnTo>
                  <a:pt x="504" y="155"/>
                </a:lnTo>
                <a:lnTo>
                  <a:pt x="507" y="156"/>
                </a:lnTo>
                <a:lnTo>
                  <a:pt x="510" y="156"/>
                </a:lnTo>
                <a:lnTo>
                  <a:pt x="512" y="155"/>
                </a:lnTo>
                <a:lnTo>
                  <a:pt x="511" y="153"/>
                </a:lnTo>
                <a:lnTo>
                  <a:pt x="510" y="155"/>
                </a:lnTo>
                <a:lnTo>
                  <a:pt x="508" y="155"/>
                </a:lnTo>
                <a:lnTo>
                  <a:pt x="506" y="153"/>
                </a:lnTo>
                <a:lnTo>
                  <a:pt x="506" y="151"/>
                </a:lnTo>
                <a:lnTo>
                  <a:pt x="501" y="151"/>
                </a:lnTo>
                <a:lnTo>
                  <a:pt x="499" y="149"/>
                </a:lnTo>
                <a:lnTo>
                  <a:pt x="496" y="151"/>
                </a:lnTo>
                <a:lnTo>
                  <a:pt x="494" y="148"/>
                </a:lnTo>
                <a:lnTo>
                  <a:pt x="496" y="146"/>
                </a:lnTo>
                <a:lnTo>
                  <a:pt x="496" y="144"/>
                </a:lnTo>
                <a:lnTo>
                  <a:pt x="493" y="142"/>
                </a:lnTo>
                <a:lnTo>
                  <a:pt x="494" y="141"/>
                </a:lnTo>
                <a:lnTo>
                  <a:pt x="496" y="141"/>
                </a:lnTo>
                <a:lnTo>
                  <a:pt x="499" y="145"/>
                </a:lnTo>
                <a:lnTo>
                  <a:pt x="501" y="145"/>
                </a:lnTo>
                <a:lnTo>
                  <a:pt x="504" y="148"/>
                </a:lnTo>
                <a:lnTo>
                  <a:pt x="504" y="144"/>
                </a:lnTo>
                <a:lnTo>
                  <a:pt x="506" y="142"/>
                </a:lnTo>
                <a:lnTo>
                  <a:pt x="507" y="138"/>
                </a:lnTo>
                <a:lnTo>
                  <a:pt x="504" y="135"/>
                </a:lnTo>
                <a:lnTo>
                  <a:pt x="507" y="135"/>
                </a:lnTo>
                <a:lnTo>
                  <a:pt x="508" y="134"/>
                </a:lnTo>
                <a:lnTo>
                  <a:pt x="503" y="133"/>
                </a:lnTo>
                <a:lnTo>
                  <a:pt x="501" y="134"/>
                </a:lnTo>
                <a:lnTo>
                  <a:pt x="500" y="134"/>
                </a:lnTo>
                <a:lnTo>
                  <a:pt x="500" y="131"/>
                </a:lnTo>
                <a:lnTo>
                  <a:pt x="503" y="130"/>
                </a:lnTo>
                <a:lnTo>
                  <a:pt x="507" y="130"/>
                </a:lnTo>
                <a:lnTo>
                  <a:pt x="510" y="129"/>
                </a:lnTo>
                <a:lnTo>
                  <a:pt x="510" y="126"/>
                </a:lnTo>
                <a:lnTo>
                  <a:pt x="512" y="123"/>
                </a:lnTo>
                <a:lnTo>
                  <a:pt x="512" y="119"/>
                </a:lnTo>
                <a:lnTo>
                  <a:pt x="515" y="115"/>
                </a:lnTo>
                <a:lnTo>
                  <a:pt x="517" y="117"/>
                </a:lnTo>
                <a:lnTo>
                  <a:pt x="518" y="116"/>
                </a:lnTo>
                <a:lnTo>
                  <a:pt x="519" y="113"/>
                </a:lnTo>
                <a:lnTo>
                  <a:pt x="518" y="112"/>
                </a:lnTo>
                <a:lnTo>
                  <a:pt x="519" y="111"/>
                </a:lnTo>
                <a:lnTo>
                  <a:pt x="522" y="109"/>
                </a:lnTo>
                <a:lnTo>
                  <a:pt x="523" y="109"/>
                </a:lnTo>
                <a:lnTo>
                  <a:pt x="525" y="106"/>
                </a:lnTo>
                <a:lnTo>
                  <a:pt x="533" y="106"/>
                </a:lnTo>
                <a:lnTo>
                  <a:pt x="532" y="105"/>
                </a:lnTo>
                <a:lnTo>
                  <a:pt x="532" y="102"/>
                </a:lnTo>
                <a:lnTo>
                  <a:pt x="537" y="102"/>
                </a:lnTo>
                <a:lnTo>
                  <a:pt x="540" y="99"/>
                </a:lnTo>
                <a:lnTo>
                  <a:pt x="541" y="97"/>
                </a:lnTo>
                <a:lnTo>
                  <a:pt x="548" y="94"/>
                </a:lnTo>
                <a:lnTo>
                  <a:pt x="550" y="91"/>
                </a:lnTo>
                <a:lnTo>
                  <a:pt x="548" y="91"/>
                </a:lnTo>
                <a:lnTo>
                  <a:pt x="544" y="94"/>
                </a:lnTo>
                <a:lnTo>
                  <a:pt x="541" y="93"/>
                </a:lnTo>
                <a:lnTo>
                  <a:pt x="539" y="95"/>
                </a:lnTo>
                <a:lnTo>
                  <a:pt x="537" y="94"/>
                </a:lnTo>
                <a:lnTo>
                  <a:pt x="537" y="88"/>
                </a:lnTo>
                <a:lnTo>
                  <a:pt x="540" y="86"/>
                </a:lnTo>
                <a:lnTo>
                  <a:pt x="541" y="86"/>
                </a:lnTo>
                <a:lnTo>
                  <a:pt x="541" y="87"/>
                </a:lnTo>
                <a:lnTo>
                  <a:pt x="543" y="87"/>
                </a:lnTo>
                <a:lnTo>
                  <a:pt x="544" y="86"/>
                </a:lnTo>
                <a:lnTo>
                  <a:pt x="541" y="83"/>
                </a:lnTo>
                <a:lnTo>
                  <a:pt x="544" y="82"/>
                </a:lnTo>
                <a:lnTo>
                  <a:pt x="547" y="84"/>
                </a:lnTo>
                <a:lnTo>
                  <a:pt x="550" y="84"/>
                </a:lnTo>
                <a:lnTo>
                  <a:pt x="553" y="82"/>
                </a:lnTo>
                <a:lnTo>
                  <a:pt x="555" y="83"/>
                </a:lnTo>
                <a:lnTo>
                  <a:pt x="562" y="80"/>
                </a:lnTo>
                <a:lnTo>
                  <a:pt x="565" y="80"/>
                </a:lnTo>
                <a:lnTo>
                  <a:pt x="566" y="83"/>
                </a:lnTo>
                <a:lnTo>
                  <a:pt x="564" y="88"/>
                </a:lnTo>
                <a:lnTo>
                  <a:pt x="564" y="90"/>
                </a:lnTo>
                <a:lnTo>
                  <a:pt x="566" y="91"/>
                </a:lnTo>
                <a:lnTo>
                  <a:pt x="566" y="88"/>
                </a:lnTo>
                <a:lnTo>
                  <a:pt x="569" y="84"/>
                </a:lnTo>
                <a:lnTo>
                  <a:pt x="569" y="82"/>
                </a:lnTo>
                <a:lnTo>
                  <a:pt x="570" y="83"/>
                </a:lnTo>
                <a:lnTo>
                  <a:pt x="572" y="87"/>
                </a:lnTo>
                <a:lnTo>
                  <a:pt x="573" y="87"/>
                </a:lnTo>
                <a:lnTo>
                  <a:pt x="575" y="84"/>
                </a:lnTo>
                <a:lnTo>
                  <a:pt x="573" y="82"/>
                </a:lnTo>
                <a:lnTo>
                  <a:pt x="576" y="80"/>
                </a:lnTo>
                <a:lnTo>
                  <a:pt x="577" y="83"/>
                </a:lnTo>
                <a:lnTo>
                  <a:pt x="582" y="79"/>
                </a:lnTo>
                <a:lnTo>
                  <a:pt x="579" y="77"/>
                </a:lnTo>
                <a:lnTo>
                  <a:pt x="582" y="77"/>
                </a:lnTo>
                <a:lnTo>
                  <a:pt x="583" y="76"/>
                </a:lnTo>
                <a:lnTo>
                  <a:pt x="582" y="75"/>
                </a:lnTo>
                <a:lnTo>
                  <a:pt x="584" y="72"/>
                </a:lnTo>
                <a:lnTo>
                  <a:pt x="587" y="72"/>
                </a:lnTo>
                <a:lnTo>
                  <a:pt x="590" y="70"/>
                </a:lnTo>
                <a:lnTo>
                  <a:pt x="591" y="70"/>
                </a:lnTo>
                <a:lnTo>
                  <a:pt x="591" y="73"/>
                </a:lnTo>
                <a:lnTo>
                  <a:pt x="595" y="73"/>
                </a:lnTo>
                <a:lnTo>
                  <a:pt x="595" y="77"/>
                </a:lnTo>
                <a:lnTo>
                  <a:pt x="597" y="79"/>
                </a:lnTo>
                <a:lnTo>
                  <a:pt x="595" y="84"/>
                </a:lnTo>
                <a:lnTo>
                  <a:pt x="598" y="83"/>
                </a:lnTo>
                <a:lnTo>
                  <a:pt x="601" y="77"/>
                </a:lnTo>
                <a:lnTo>
                  <a:pt x="598" y="72"/>
                </a:lnTo>
                <a:lnTo>
                  <a:pt x="595" y="70"/>
                </a:lnTo>
                <a:lnTo>
                  <a:pt x="593" y="66"/>
                </a:lnTo>
                <a:lnTo>
                  <a:pt x="590" y="69"/>
                </a:lnTo>
                <a:lnTo>
                  <a:pt x="588" y="68"/>
                </a:lnTo>
                <a:lnTo>
                  <a:pt x="586" y="68"/>
                </a:lnTo>
                <a:lnTo>
                  <a:pt x="582" y="64"/>
                </a:lnTo>
                <a:lnTo>
                  <a:pt x="584" y="62"/>
                </a:lnTo>
                <a:lnTo>
                  <a:pt x="588" y="62"/>
                </a:lnTo>
                <a:lnTo>
                  <a:pt x="590" y="61"/>
                </a:lnTo>
                <a:lnTo>
                  <a:pt x="595" y="61"/>
                </a:lnTo>
                <a:lnTo>
                  <a:pt x="598" y="59"/>
                </a:lnTo>
                <a:lnTo>
                  <a:pt x="600" y="61"/>
                </a:lnTo>
                <a:lnTo>
                  <a:pt x="605" y="58"/>
                </a:lnTo>
                <a:lnTo>
                  <a:pt x="608" y="59"/>
                </a:lnTo>
                <a:lnTo>
                  <a:pt x="611" y="59"/>
                </a:lnTo>
                <a:lnTo>
                  <a:pt x="612" y="61"/>
                </a:lnTo>
                <a:lnTo>
                  <a:pt x="615" y="59"/>
                </a:lnTo>
                <a:lnTo>
                  <a:pt x="613" y="57"/>
                </a:lnTo>
                <a:lnTo>
                  <a:pt x="609" y="57"/>
                </a:lnTo>
                <a:lnTo>
                  <a:pt x="605" y="55"/>
                </a:lnTo>
                <a:lnTo>
                  <a:pt x="602" y="57"/>
                </a:lnTo>
                <a:lnTo>
                  <a:pt x="598" y="57"/>
                </a:lnTo>
                <a:lnTo>
                  <a:pt x="598" y="54"/>
                </a:lnTo>
                <a:lnTo>
                  <a:pt x="597" y="51"/>
                </a:lnTo>
                <a:lnTo>
                  <a:pt x="601" y="48"/>
                </a:lnTo>
                <a:lnTo>
                  <a:pt x="597" y="48"/>
                </a:lnTo>
                <a:lnTo>
                  <a:pt x="594" y="44"/>
                </a:lnTo>
                <a:lnTo>
                  <a:pt x="591" y="44"/>
                </a:lnTo>
                <a:lnTo>
                  <a:pt x="588" y="39"/>
                </a:lnTo>
                <a:lnTo>
                  <a:pt x="591" y="39"/>
                </a:lnTo>
                <a:lnTo>
                  <a:pt x="591" y="36"/>
                </a:lnTo>
                <a:lnTo>
                  <a:pt x="588" y="33"/>
                </a:lnTo>
                <a:lnTo>
                  <a:pt x="588" y="21"/>
                </a:lnTo>
                <a:lnTo>
                  <a:pt x="591" y="18"/>
                </a:lnTo>
                <a:lnTo>
                  <a:pt x="590" y="15"/>
                </a:lnTo>
                <a:lnTo>
                  <a:pt x="591" y="11"/>
                </a:lnTo>
                <a:lnTo>
                  <a:pt x="593" y="8"/>
                </a:lnTo>
                <a:lnTo>
                  <a:pt x="591" y="5"/>
                </a:lnTo>
                <a:lnTo>
                  <a:pt x="594" y="5"/>
                </a:lnTo>
                <a:lnTo>
                  <a:pt x="594" y="3"/>
                </a:lnTo>
                <a:lnTo>
                  <a:pt x="598" y="0"/>
                </a:lnTo>
                <a:lnTo>
                  <a:pt x="600" y="0"/>
                </a:lnTo>
                <a:lnTo>
                  <a:pt x="602" y="4"/>
                </a:lnTo>
                <a:lnTo>
                  <a:pt x="605" y="1"/>
                </a:lnTo>
                <a:lnTo>
                  <a:pt x="608" y="1"/>
                </a:lnTo>
                <a:lnTo>
                  <a:pt x="608" y="5"/>
                </a:lnTo>
                <a:lnTo>
                  <a:pt x="612" y="5"/>
                </a:lnTo>
                <a:lnTo>
                  <a:pt x="615" y="3"/>
                </a:lnTo>
                <a:lnTo>
                  <a:pt x="616" y="3"/>
                </a:lnTo>
                <a:lnTo>
                  <a:pt x="616" y="7"/>
                </a:lnTo>
                <a:lnTo>
                  <a:pt x="617" y="8"/>
                </a:lnTo>
                <a:lnTo>
                  <a:pt x="622" y="8"/>
                </a:lnTo>
                <a:lnTo>
                  <a:pt x="622" y="10"/>
                </a:lnTo>
                <a:lnTo>
                  <a:pt x="619" y="11"/>
                </a:lnTo>
                <a:lnTo>
                  <a:pt x="619" y="12"/>
                </a:lnTo>
                <a:lnTo>
                  <a:pt x="617" y="15"/>
                </a:lnTo>
                <a:lnTo>
                  <a:pt x="619" y="17"/>
                </a:lnTo>
                <a:lnTo>
                  <a:pt x="616" y="21"/>
                </a:lnTo>
                <a:lnTo>
                  <a:pt x="613" y="22"/>
                </a:lnTo>
                <a:lnTo>
                  <a:pt x="611" y="25"/>
                </a:lnTo>
                <a:lnTo>
                  <a:pt x="613" y="26"/>
                </a:lnTo>
                <a:lnTo>
                  <a:pt x="619" y="23"/>
                </a:lnTo>
                <a:lnTo>
                  <a:pt x="623" y="18"/>
                </a:lnTo>
                <a:lnTo>
                  <a:pt x="624" y="18"/>
                </a:lnTo>
                <a:lnTo>
                  <a:pt x="624" y="19"/>
                </a:lnTo>
                <a:lnTo>
                  <a:pt x="623" y="22"/>
                </a:lnTo>
                <a:lnTo>
                  <a:pt x="623" y="23"/>
                </a:lnTo>
                <a:lnTo>
                  <a:pt x="626" y="23"/>
                </a:lnTo>
                <a:lnTo>
                  <a:pt x="630" y="19"/>
                </a:lnTo>
                <a:lnTo>
                  <a:pt x="631" y="21"/>
                </a:lnTo>
                <a:lnTo>
                  <a:pt x="635" y="21"/>
                </a:lnTo>
                <a:lnTo>
                  <a:pt x="635" y="18"/>
                </a:lnTo>
                <a:lnTo>
                  <a:pt x="637" y="17"/>
                </a:lnTo>
                <a:lnTo>
                  <a:pt x="638" y="18"/>
                </a:lnTo>
                <a:lnTo>
                  <a:pt x="641" y="17"/>
                </a:lnTo>
                <a:lnTo>
                  <a:pt x="644" y="21"/>
                </a:lnTo>
                <a:lnTo>
                  <a:pt x="644" y="23"/>
                </a:lnTo>
                <a:lnTo>
                  <a:pt x="645" y="26"/>
                </a:lnTo>
                <a:lnTo>
                  <a:pt x="644" y="28"/>
                </a:lnTo>
                <a:lnTo>
                  <a:pt x="644" y="30"/>
                </a:lnTo>
                <a:lnTo>
                  <a:pt x="642" y="35"/>
                </a:lnTo>
                <a:lnTo>
                  <a:pt x="645" y="39"/>
                </a:lnTo>
                <a:lnTo>
                  <a:pt x="645" y="41"/>
                </a:lnTo>
                <a:lnTo>
                  <a:pt x="644" y="43"/>
                </a:lnTo>
                <a:lnTo>
                  <a:pt x="641" y="44"/>
                </a:lnTo>
                <a:lnTo>
                  <a:pt x="642" y="46"/>
                </a:lnTo>
                <a:lnTo>
                  <a:pt x="648" y="44"/>
                </a:lnTo>
                <a:lnTo>
                  <a:pt x="651" y="41"/>
                </a:lnTo>
                <a:lnTo>
                  <a:pt x="655" y="40"/>
                </a:lnTo>
                <a:lnTo>
                  <a:pt x="656" y="37"/>
                </a:lnTo>
                <a:lnTo>
                  <a:pt x="656" y="33"/>
                </a:lnTo>
                <a:lnTo>
                  <a:pt x="655" y="29"/>
                </a:lnTo>
                <a:lnTo>
                  <a:pt x="651" y="29"/>
                </a:lnTo>
                <a:lnTo>
                  <a:pt x="651" y="26"/>
                </a:lnTo>
                <a:lnTo>
                  <a:pt x="652" y="25"/>
                </a:lnTo>
                <a:lnTo>
                  <a:pt x="653" y="25"/>
                </a:lnTo>
                <a:lnTo>
                  <a:pt x="655" y="26"/>
                </a:lnTo>
                <a:lnTo>
                  <a:pt x="658" y="26"/>
                </a:lnTo>
                <a:lnTo>
                  <a:pt x="662" y="25"/>
                </a:lnTo>
                <a:lnTo>
                  <a:pt x="664" y="21"/>
                </a:lnTo>
                <a:lnTo>
                  <a:pt x="666" y="22"/>
                </a:lnTo>
                <a:lnTo>
                  <a:pt x="670" y="22"/>
                </a:lnTo>
                <a:lnTo>
                  <a:pt x="670" y="19"/>
                </a:lnTo>
                <a:lnTo>
                  <a:pt x="673" y="17"/>
                </a:lnTo>
                <a:lnTo>
                  <a:pt x="674" y="18"/>
                </a:lnTo>
                <a:lnTo>
                  <a:pt x="676" y="15"/>
                </a:lnTo>
                <a:lnTo>
                  <a:pt x="678" y="15"/>
                </a:lnTo>
                <a:lnTo>
                  <a:pt x="680" y="17"/>
                </a:lnTo>
                <a:lnTo>
                  <a:pt x="682" y="15"/>
                </a:lnTo>
                <a:lnTo>
                  <a:pt x="682" y="17"/>
                </a:lnTo>
                <a:lnTo>
                  <a:pt x="681" y="18"/>
                </a:lnTo>
                <a:lnTo>
                  <a:pt x="682" y="21"/>
                </a:lnTo>
                <a:lnTo>
                  <a:pt x="688" y="19"/>
                </a:lnTo>
                <a:lnTo>
                  <a:pt x="688" y="21"/>
                </a:lnTo>
                <a:lnTo>
                  <a:pt x="691" y="22"/>
                </a:lnTo>
                <a:lnTo>
                  <a:pt x="700" y="28"/>
                </a:lnTo>
                <a:lnTo>
                  <a:pt x="702" y="28"/>
                </a:lnTo>
                <a:lnTo>
                  <a:pt x="703" y="30"/>
                </a:lnTo>
                <a:lnTo>
                  <a:pt x="703" y="32"/>
                </a:lnTo>
                <a:lnTo>
                  <a:pt x="707" y="37"/>
                </a:lnTo>
                <a:lnTo>
                  <a:pt x="709" y="36"/>
                </a:lnTo>
                <a:lnTo>
                  <a:pt x="709" y="35"/>
                </a:lnTo>
                <a:lnTo>
                  <a:pt x="710" y="33"/>
                </a:lnTo>
                <a:lnTo>
                  <a:pt x="710" y="32"/>
                </a:lnTo>
                <a:lnTo>
                  <a:pt x="707" y="32"/>
                </a:lnTo>
                <a:lnTo>
                  <a:pt x="707" y="29"/>
                </a:lnTo>
                <a:lnTo>
                  <a:pt x="709" y="28"/>
                </a:lnTo>
                <a:lnTo>
                  <a:pt x="710" y="28"/>
                </a:lnTo>
                <a:lnTo>
                  <a:pt x="711" y="29"/>
                </a:lnTo>
                <a:lnTo>
                  <a:pt x="714" y="30"/>
                </a:lnTo>
                <a:lnTo>
                  <a:pt x="714" y="33"/>
                </a:lnTo>
                <a:lnTo>
                  <a:pt x="717" y="36"/>
                </a:lnTo>
                <a:lnTo>
                  <a:pt x="718" y="39"/>
                </a:lnTo>
                <a:lnTo>
                  <a:pt x="720" y="40"/>
                </a:lnTo>
                <a:lnTo>
                  <a:pt x="721" y="39"/>
                </a:lnTo>
                <a:lnTo>
                  <a:pt x="723" y="39"/>
                </a:lnTo>
                <a:lnTo>
                  <a:pt x="724" y="40"/>
                </a:lnTo>
                <a:lnTo>
                  <a:pt x="725" y="43"/>
                </a:lnTo>
                <a:lnTo>
                  <a:pt x="725" y="44"/>
                </a:lnTo>
                <a:lnTo>
                  <a:pt x="728" y="47"/>
                </a:lnTo>
                <a:lnTo>
                  <a:pt x="727" y="50"/>
                </a:lnTo>
                <a:lnTo>
                  <a:pt x="725" y="48"/>
                </a:lnTo>
                <a:lnTo>
                  <a:pt x="725" y="47"/>
                </a:lnTo>
                <a:lnTo>
                  <a:pt x="724" y="47"/>
                </a:lnTo>
                <a:lnTo>
                  <a:pt x="723" y="48"/>
                </a:lnTo>
                <a:lnTo>
                  <a:pt x="721" y="46"/>
                </a:lnTo>
                <a:lnTo>
                  <a:pt x="717" y="44"/>
                </a:lnTo>
                <a:lnTo>
                  <a:pt x="713" y="44"/>
                </a:lnTo>
                <a:lnTo>
                  <a:pt x="713" y="46"/>
                </a:lnTo>
                <a:lnTo>
                  <a:pt x="714" y="47"/>
                </a:lnTo>
                <a:lnTo>
                  <a:pt x="717" y="48"/>
                </a:lnTo>
                <a:lnTo>
                  <a:pt x="718" y="48"/>
                </a:lnTo>
                <a:lnTo>
                  <a:pt x="718" y="50"/>
                </a:lnTo>
                <a:lnTo>
                  <a:pt x="720" y="52"/>
                </a:lnTo>
                <a:lnTo>
                  <a:pt x="721" y="54"/>
                </a:lnTo>
                <a:lnTo>
                  <a:pt x="723" y="52"/>
                </a:lnTo>
                <a:lnTo>
                  <a:pt x="724" y="50"/>
                </a:lnTo>
                <a:lnTo>
                  <a:pt x="727" y="52"/>
                </a:lnTo>
                <a:lnTo>
                  <a:pt x="728" y="51"/>
                </a:lnTo>
                <a:lnTo>
                  <a:pt x="731" y="54"/>
                </a:lnTo>
                <a:lnTo>
                  <a:pt x="729" y="55"/>
                </a:lnTo>
                <a:lnTo>
                  <a:pt x="732" y="59"/>
                </a:lnTo>
                <a:lnTo>
                  <a:pt x="734" y="64"/>
                </a:lnTo>
                <a:lnTo>
                  <a:pt x="731" y="72"/>
                </a:lnTo>
                <a:lnTo>
                  <a:pt x="729" y="73"/>
                </a:lnTo>
                <a:lnTo>
                  <a:pt x="729" y="77"/>
                </a:lnTo>
                <a:lnTo>
                  <a:pt x="728" y="80"/>
                </a:lnTo>
                <a:lnTo>
                  <a:pt x="728" y="82"/>
                </a:lnTo>
                <a:lnTo>
                  <a:pt x="729" y="83"/>
                </a:lnTo>
                <a:lnTo>
                  <a:pt x="729" y="86"/>
                </a:lnTo>
                <a:lnTo>
                  <a:pt x="727" y="87"/>
                </a:lnTo>
                <a:lnTo>
                  <a:pt x="725" y="90"/>
                </a:lnTo>
                <a:lnTo>
                  <a:pt x="727" y="91"/>
                </a:lnTo>
                <a:lnTo>
                  <a:pt x="724" y="94"/>
                </a:lnTo>
                <a:lnTo>
                  <a:pt x="723" y="97"/>
                </a:lnTo>
                <a:lnTo>
                  <a:pt x="724" y="98"/>
                </a:lnTo>
                <a:lnTo>
                  <a:pt x="723" y="99"/>
                </a:lnTo>
                <a:lnTo>
                  <a:pt x="720" y="101"/>
                </a:lnTo>
                <a:lnTo>
                  <a:pt x="717" y="104"/>
                </a:lnTo>
                <a:lnTo>
                  <a:pt x="714" y="104"/>
                </a:lnTo>
                <a:lnTo>
                  <a:pt x="717" y="105"/>
                </a:lnTo>
                <a:lnTo>
                  <a:pt x="720" y="105"/>
                </a:lnTo>
                <a:lnTo>
                  <a:pt x="721" y="102"/>
                </a:lnTo>
                <a:lnTo>
                  <a:pt x="723" y="106"/>
                </a:lnTo>
                <a:lnTo>
                  <a:pt x="721" y="111"/>
                </a:lnTo>
                <a:lnTo>
                  <a:pt x="718" y="113"/>
                </a:lnTo>
                <a:lnTo>
                  <a:pt x="717" y="119"/>
                </a:lnTo>
                <a:lnTo>
                  <a:pt x="718" y="122"/>
                </a:lnTo>
                <a:lnTo>
                  <a:pt x="718" y="124"/>
                </a:lnTo>
                <a:lnTo>
                  <a:pt x="717" y="130"/>
                </a:lnTo>
                <a:lnTo>
                  <a:pt x="713" y="131"/>
                </a:lnTo>
                <a:lnTo>
                  <a:pt x="713" y="130"/>
                </a:lnTo>
                <a:lnTo>
                  <a:pt x="710" y="133"/>
                </a:lnTo>
                <a:lnTo>
                  <a:pt x="710" y="134"/>
                </a:lnTo>
                <a:lnTo>
                  <a:pt x="711" y="138"/>
                </a:lnTo>
                <a:lnTo>
                  <a:pt x="711" y="141"/>
                </a:lnTo>
                <a:lnTo>
                  <a:pt x="709" y="142"/>
                </a:lnTo>
                <a:lnTo>
                  <a:pt x="707" y="145"/>
                </a:lnTo>
                <a:lnTo>
                  <a:pt x="709" y="149"/>
                </a:lnTo>
                <a:lnTo>
                  <a:pt x="709" y="152"/>
                </a:lnTo>
                <a:lnTo>
                  <a:pt x="707" y="153"/>
                </a:lnTo>
                <a:lnTo>
                  <a:pt x="709" y="156"/>
                </a:lnTo>
                <a:lnTo>
                  <a:pt x="710" y="158"/>
                </a:lnTo>
                <a:lnTo>
                  <a:pt x="709" y="163"/>
                </a:lnTo>
                <a:lnTo>
                  <a:pt x="706" y="164"/>
                </a:lnTo>
                <a:lnTo>
                  <a:pt x="706" y="167"/>
                </a:lnTo>
                <a:lnTo>
                  <a:pt x="706" y="166"/>
                </a:lnTo>
                <a:lnTo>
                  <a:pt x="709" y="166"/>
                </a:lnTo>
                <a:lnTo>
                  <a:pt x="711" y="163"/>
                </a:lnTo>
                <a:lnTo>
                  <a:pt x="713" y="160"/>
                </a:lnTo>
                <a:lnTo>
                  <a:pt x="711" y="160"/>
                </a:lnTo>
                <a:lnTo>
                  <a:pt x="713" y="158"/>
                </a:lnTo>
                <a:lnTo>
                  <a:pt x="717" y="158"/>
                </a:lnTo>
                <a:lnTo>
                  <a:pt x="716" y="158"/>
                </a:lnTo>
                <a:lnTo>
                  <a:pt x="711" y="152"/>
                </a:lnTo>
                <a:lnTo>
                  <a:pt x="710" y="149"/>
                </a:lnTo>
                <a:lnTo>
                  <a:pt x="711" y="146"/>
                </a:lnTo>
                <a:lnTo>
                  <a:pt x="716" y="146"/>
                </a:lnTo>
                <a:lnTo>
                  <a:pt x="721" y="145"/>
                </a:lnTo>
                <a:lnTo>
                  <a:pt x="724" y="142"/>
                </a:lnTo>
                <a:lnTo>
                  <a:pt x="727" y="142"/>
                </a:lnTo>
                <a:lnTo>
                  <a:pt x="728" y="141"/>
                </a:lnTo>
                <a:lnTo>
                  <a:pt x="727" y="140"/>
                </a:lnTo>
                <a:lnTo>
                  <a:pt x="729" y="135"/>
                </a:lnTo>
                <a:lnTo>
                  <a:pt x="732" y="133"/>
                </a:lnTo>
                <a:lnTo>
                  <a:pt x="731" y="130"/>
                </a:lnTo>
                <a:lnTo>
                  <a:pt x="732" y="131"/>
                </a:lnTo>
                <a:lnTo>
                  <a:pt x="736" y="130"/>
                </a:lnTo>
                <a:lnTo>
                  <a:pt x="738" y="127"/>
                </a:lnTo>
                <a:lnTo>
                  <a:pt x="736" y="126"/>
                </a:lnTo>
                <a:lnTo>
                  <a:pt x="740" y="122"/>
                </a:lnTo>
                <a:lnTo>
                  <a:pt x="740" y="117"/>
                </a:lnTo>
                <a:lnTo>
                  <a:pt x="735" y="120"/>
                </a:lnTo>
                <a:lnTo>
                  <a:pt x="735" y="122"/>
                </a:lnTo>
                <a:lnTo>
                  <a:pt x="731" y="124"/>
                </a:lnTo>
                <a:lnTo>
                  <a:pt x="728" y="123"/>
                </a:lnTo>
                <a:lnTo>
                  <a:pt x="727" y="120"/>
                </a:lnTo>
                <a:lnTo>
                  <a:pt x="729" y="117"/>
                </a:lnTo>
                <a:lnTo>
                  <a:pt x="728" y="113"/>
                </a:lnTo>
                <a:lnTo>
                  <a:pt x="731" y="111"/>
                </a:lnTo>
                <a:lnTo>
                  <a:pt x="735" y="111"/>
                </a:lnTo>
                <a:lnTo>
                  <a:pt x="739" y="113"/>
                </a:lnTo>
                <a:lnTo>
                  <a:pt x="740" y="112"/>
                </a:lnTo>
                <a:lnTo>
                  <a:pt x="740" y="108"/>
                </a:lnTo>
                <a:lnTo>
                  <a:pt x="743" y="106"/>
                </a:lnTo>
                <a:lnTo>
                  <a:pt x="743" y="109"/>
                </a:lnTo>
                <a:lnTo>
                  <a:pt x="742" y="111"/>
                </a:lnTo>
                <a:lnTo>
                  <a:pt x="743" y="113"/>
                </a:lnTo>
                <a:lnTo>
                  <a:pt x="750" y="119"/>
                </a:lnTo>
                <a:lnTo>
                  <a:pt x="753" y="119"/>
                </a:lnTo>
                <a:lnTo>
                  <a:pt x="754" y="117"/>
                </a:lnTo>
                <a:lnTo>
                  <a:pt x="760" y="117"/>
                </a:lnTo>
                <a:lnTo>
                  <a:pt x="761" y="115"/>
                </a:lnTo>
                <a:lnTo>
                  <a:pt x="761" y="112"/>
                </a:lnTo>
                <a:lnTo>
                  <a:pt x="757" y="108"/>
                </a:lnTo>
                <a:lnTo>
                  <a:pt x="757" y="106"/>
                </a:lnTo>
                <a:lnTo>
                  <a:pt x="758" y="106"/>
                </a:lnTo>
                <a:lnTo>
                  <a:pt x="763" y="111"/>
                </a:lnTo>
                <a:lnTo>
                  <a:pt x="768" y="113"/>
                </a:lnTo>
                <a:lnTo>
                  <a:pt x="767" y="116"/>
                </a:lnTo>
                <a:lnTo>
                  <a:pt x="771" y="120"/>
                </a:lnTo>
                <a:lnTo>
                  <a:pt x="771" y="124"/>
                </a:lnTo>
                <a:lnTo>
                  <a:pt x="772" y="126"/>
                </a:lnTo>
                <a:lnTo>
                  <a:pt x="772" y="124"/>
                </a:lnTo>
                <a:lnTo>
                  <a:pt x="775" y="122"/>
                </a:lnTo>
                <a:lnTo>
                  <a:pt x="776" y="122"/>
                </a:lnTo>
                <a:lnTo>
                  <a:pt x="776" y="119"/>
                </a:lnTo>
                <a:lnTo>
                  <a:pt x="774" y="120"/>
                </a:lnTo>
                <a:lnTo>
                  <a:pt x="772" y="119"/>
                </a:lnTo>
                <a:lnTo>
                  <a:pt x="771" y="116"/>
                </a:lnTo>
                <a:lnTo>
                  <a:pt x="774" y="113"/>
                </a:lnTo>
                <a:lnTo>
                  <a:pt x="776" y="112"/>
                </a:lnTo>
                <a:lnTo>
                  <a:pt x="778" y="111"/>
                </a:lnTo>
                <a:lnTo>
                  <a:pt x="779" y="111"/>
                </a:lnTo>
                <a:lnTo>
                  <a:pt x="781" y="108"/>
                </a:lnTo>
                <a:lnTo>
                  <a:pt x="786" y="108"/>
                </a:lnTo>
                <a:lnTo>
                  <a:pt x="794" y="105"/>
                </a:lnTo>
                <a:lnTo>
                  <a:pt x="804" y="105"/>
                </a:lnTo>
                <a:lnTo>
                  <a:pt x="811" y="101"/>
                </a:lnTo>
                <a:lnTo>
                  <a:pt x="815" y="101"/>
                </a:lnTo>
                <a:lnTo>
                  <a:pt x="819" y="102"/>
                </a:lnTo>
                <a:lnTo>
                  <a:pt x="819" y="105"/>
                </a:lnTo>
                <a:lnTo>
                  <a:pt x="818" y="105"/>
                </a:lnTo>
                <a:lnTo>
                  <a:pt x="817" y="108"/>
                </a:lnTo>
                <a:lnTo>
                  <a:pt x="818" y="112"/>
                </a:lnTo>
                <a:lnTo>
                  <a:pt x="821" y="115"/>
                </a:lnTo>
                <a:lnTo>
                  <a:pt x="832" y="116"/>
                </a:lnTo>
                <a:lnTo>
                  <a:pt x="839" y="116"/>
                </a:lnTo>
                <a:lnTo>
                  <a:pt x="841" y="117"/>
                </a:lnTo>
                <a:lnTo>
                  <a:pt x="850" y="116"/>
                </a:lnTo>
                <a:lnTo>
                  <a:pt x="855" y="113"/>
                </a:lnTo>
                <a:lnTo>
                  <a:pt x="859" y="113"/>
                </a:lnTo>
                <a:lnTo>
                  <a:pt x="861" y="111"/>
                </a:lnTo>
                <a:lnTo>
                  <a:pt x="861" y="109"/>
                </a:lnTo>
                <a:lnTo>
                  <a:pt x="862" y="108"/>
                </a:lnTo>
                <a:lnTo>
                  <a:pt x="865" y="109"/>
                </a:lnTo>
                <a:lnTo>
                  <a:pt x="868" y="108"/>
                </a:lnTo>
                <a:lnTo>
                  <a:pt x="869" y="111"/>
                </a:lnTo>
                <a:lnTo>
                  <a:pt x="870" y="111"/>
                </a:lnTo>
                <a:lnTo>
                  <a:pt x="872" y="108"/>
                </a:lnTo>
                <a:lnTo>
                  <a:pt x="872" y="106"/>
                </a:lnTo>
                <a:lnTo>
                  <a:pt x="869" y="104"/>
                </a:lnTo>
                <a:lnTo>
                  <a:pt x="869" y="102"/>
                </a:lnTo>
                <a:lnTo>
                  <a:pt x="868" y="99"/>
                </a:lnTo>
                <a:lnTo>
                  <a:pt x="865" y="99"/>
                </a:lnTo>
                <a:lnTo>
                  <a:pt x="865" y="95"/>
                </a:lnTo>
                <a:lnTo>
                  <a:pt x="864" y="95"/>
                </a:lnTo>
                <a:lnTo>
                  <a:pt x="864" y="93"/>
                </a:lnTo>
                <a:lnTo>
                  <a:pt x="861" y="91"/>
                </a:lnTo>
                <a:lnTo>
                  <a:pt x="861" y="87"/>
                </a:lnTo>
                <a:lnTo>
                  <a:pt x="862" y="86"/>
                </a:lnTo>
                <a:lnTo>
                  <a:pt x="862" y="87"/>
                </a:lnTo>
                <a:lnTo>
                  <a:pt x="864" y="87"/>
                </a:lnTo>
                <a:lnTo>
                  <a:pt x="866" y="86"/>
                </a:lnTo>
                <a:lnTo>
                  <a:pt x="866" y="84"/>
                </a:lnTo>
                <a:lnTo>
                  <a:pt x="865" y="82"/>
                </a:lnTo>
                <a:lnTo>
                  <a:pt x="868" y="82"/>
                </a:lnTo>
                <a:lnTo>
                  <a:pt x="870" y="84"/>
                </a:lnTo>
                <a:lnTo>
                  <a:pt x="872" y="83"/>
                </a:lnTo>
                <a:lnTo>
                  <a:pt x="872" y="82"/>
                </a:lnTo>
                <a:lnTo>
                  <a:pt x="873" y="83"/>
                </a:lnTo>
                <a:lnTo>
                  <a:pt x="876" y="83"/>
                </a:lnTo>
                <a:lnTo>
                  <a:pt x="879" y="82"/>
                </a:lnTo>
                <a:lnTo>
                  <a:pt x="879" y="80"/>
                </a:lnTo>
                <a:lnTo>
                  <a:pt x="881" y="83"/>
                </a:lnTo>
                <a:lnTo>
                  <a:pt x="884" y="83"/>
                </a:lnTo>
                <a:lnTo>
                  <a:pt x="886" y="86"/>
                </a:lnTo>
                <a:lnTo>
                  <a:pt x="887" y="84"/>
                </a:lnTo>
                <a:lnTo>
                  <a:pt x="887" y="82"/>
                </a:lnTo>
                <a:lnTo>
                  <a:pt x="890" y="84"/>
                </a:lnTo>
                <a:lnTo>
                  <a:pt x="888" y="86"/>
                </a:lnTo>
                <a:lnTo>
                  <a:pt x="888" y="88"/>
                </a:lnTo>
                <a:lnTo>
                  <a:pt x="893" y="88"/>
                </a:lnTo>
                <a:lnTo>
                  <a:pt x="893" y="87"/>
                </a:lnTo>
                <a:lnTo>
                  <a:pt x="895" y="87"/>
                </a:lnTo>
                <a:lnTo>
                  <a:pt x="894" y="84"/>
                </a:lnTo>
                <a:lnTo>
                  <a:pt x="893" y="83"/>
                </a:lnTo>
                <a:lnTo>
                  <a:pt x="894" y="82"/>
                </a:lnTo>
                <a:lnTo>
                  <a:pt x="905" y="82"/>
                </a:lnTo>
                <a:lnTo>
                  <a:pt x="905" y="83"/>
                </a:lnTo>
                <a:lnTo>
                  <a:pt x="906" y="86"/>
                </a:lnTo>
                <a:lnTo>
                  <a:pt x="906" y="84"/>
                </a:lnTo>
                <a:lnTo>
                  <a:pt x="908" y="84"/>
                </a:lnTo>
                <a:lnTo>
                  <a:pt x="911" y="83"/>
                </a:lnTo>
                <a:lnTo>
                  <a:pt x="911" y="86"/>
                </a:lnTo>
                <a:lnTo>
                  <a:pt x="913" y="86"/>
                </a:lnTo>
                <a:lnTo>
                  <a:pt x="915" y="84"/>
                </a:lnTo>
                <a:lnTo>
                  <a:pt x="917" y="86"/>
                </a:lnTo>
                <a:lnTo>
                  <a:pt x="917" y="91"/>
                </a:lnTo>
                <a:lnTo>
                  <a:pt x="922" y="87"/>
                </a:lnTo>
                <a:lnTo>
                  <a:pt x="923" y="88"/>
                </a:lnTo>
                <a:lnTo>
                  <a:pt x="922" y="91"/>
                </a:lnTo>
                <a:lnTo>
                  <a:pt x="924" y="94"/>
                </a:lnTo>
                <a:lnTo>
                  <a:pt x="926" y="94"/>
                </a:lnTo>
                <a:lnTo>
                  <a:pt x="927" y="97"/>
                </a:lnTo>
                <a:lnTo>
                  <a:pt x="928" y="95"/>
                </a:lnTo>
                <a:lnTo>
                  <a:pt x="930" y="98"/>
                </a:lnTo>
                <a:lnTo>
                  <a:pt x="927" y="99"/>
                </a:lnTo>
                <a:lnTo>
                  <a:pt x="928" y="102"/>
                </a:lnTo>
                <a:lnTo>
                  <a:pt x="931" y="99"/>
                </a:lnTo>
                <a:lnTo>
                  <a:pt x="934" y="99"/>
                </a:lnTo>
                <a:lnTo>
                  <a:pt x="934" y="101"/>
                </a:lnTo>
                <a:lnTo>
                  <a:pt x="930" y="105"/>
                </a:lnTo>
                <a:lnTo>
                  <a:pt x="930" y="109"/>
                </a:lnTo>
                <a:lnTo>
                  <a:pt x="934" y="109"/>
                </a:lnTo>
                <a:lnTo>
                  <a:pt x="934" y="108"/>
                </a:lnTo>
                <a:lnTo>
                  <a:pt x="938" y="108"/>
                </a:lnTo>
                <a:lnTo>
                  <a:pt x="938" y="111"/>
                </a:lnTo>
                <a:lnTo>
                  <a:pt x="940" y="109"/>
                </a:lnTo>
                <a:lnTo>
                  <a:pt x="942" y="112"/>
                </a:lnTo>
                <a:lnTo>
                  <a:pt x="942" y="116"/>
                </a:lnTo>
                <a:lnTo>
                  <a:pt x="945" y="116"/>
                </a:lnTo>
                <a:lnTo>
                  <a:pt x="945" y="117"/>
                </a:lnTo>
                <a:lnTo>
                  <a:pt x="946" y="116"/>
                </a:lnTo>
                <a:lnTo>
                  <a:pt x="948" y="119"/>
                </a:lnTo>
                <a:lnTo>
                  <a:pt x="945" y="122"/>
                </a:lnTo>
                <a:lnTo>
                  <a:pt x="942" y="123"/>
                </a:lnTo>
                <a:lnTo>
                  <a:pt x="940" y="122"/>
                </a:lnTo>
                <a:lnTo>
                  <a:pt x="935" y="120"/>
                </a:lnTo>
                <a:lnTo>
                  <a:pt x="930" y="120"/>
                </a:lnTo>
                <a:lnTo>
                  <a:pt x="931" y="122"/>
                </a:lnTo>
                <a:lnTo>
                  <a:pt x="933" y="124"/>
                </a:lnTo>
                <a:lnTo>
                  <a:pt x="938" y="126"/>
                </a:lnTo>
                <a:lnTo>
                  <a:pt x="938" y="127"/>
                </a:lnTo>
                <a:lnTo>
                  <a:pt x="944" y="130"/>
                </a:lnTo>
                <a:lnTo>
                  <a:pt x="948" y="131"/>
                </a:lnTo>
                <a:lnTo>
                  <a:pt x="951" y="130"/>
                </a:lnTo>
                <a:lnTo>
                  <a:pt x="951" y="127"/>
                </a:lnTo>
                <a:lnTo>
                  <a:pt x="949" y="124"/>
                </a:lnTo>
                <a:lnTo>
                  <a:pt x="948" y="123"/>
                </a:lnTo>
                <a:lnTo>
                  <a:pt x="949" y="123"/>
                </a:lnTo>
                <a:lnTo>
                  <a:pt x="952" y="126"/>
                </a:lnTo>
                <a:lnTo>
                  <a:pt x="955" y="127"/>
                </a:lnTo>
                <a:lnTo>
                  <a:pt x="956" y="129"/>
                </a:lnTo>
                <a:lnTo>
                  <a:pt x="953" y="129"/>
                </a:lnTo>
                <a:lnTo>
                  <a:pt x="949" y="133"/>
                </a:lnTo>
                <a:lnTo>
                  <a:pt x="952" y="135"/>
                </a:lnTo>
                <a:lnTo>
                  <a:pt x="953" y="134"/>
                </a:lnTo>
                <a:lnTo>
                  <a:pt x="956" y="134"/>
                </a:lnTo>
                <a:lnTo>
                  <a:pt x="964" y="141"/>
                </a:lnTo>
                <a:lnTo>
                  <a:pt x="969" y="145"/>
                </a:lnTo>
                <a:lnTo>
                  <a:pt x="974" y="146"/>
                </a:lnTo>
                <a:lnTo>
                  <a:pt x="978" y="151"/>
                </a:lnTo>
                <a:lnTo>
                  <a:pt x="982" y="151"/>
                </a:lnTo>
                <a:lnTo>
                  <a:pt x="982" y="149"/>
                </a:lnTo>
                <a:lnTo>
                  <a:pt x="981" y="148"/>
                </a:lnTo>
                <a:lnTo>
                  <a:pt x="982" y="146"/>
                </a:lnTo>
                <a:lnTo>
                  <a:pt x="985" y="149"/>
                </a:lnTo>
                <a:lnTo>
                  <a:pt x="985" y="151"/>
                </a:lnTo>
                <a:lnTo>
                  <a:pt x="988" y="153"/>
                </a:lnTo>
                <a:lnTo>
                  <a:pt x="989" y="153"/>
                </a:lnTo>
                <a:lnTo>
                  <a:pt x="989" y="151"/>
                </a:lnTo>
                <a:lnTo>
                  <a:pt x="987" y="137"/>
                </a:lnTo>
                <a:lnTo>
                  <a:pt x="984" y="131"/>
                </a:lnTo>
                <a:lnTo>
                  <a:pt x="981" y="123"/>
                </a:lnTo>
                <a:lnTo>
                  <a:pt x="980" y="117"/>
                </a:lnTo>
                <a:lnTo>
                  <a:pt x="978" y="113"/>
                </a:lnTo>
                <a:lnTo>
                  <a:pt x="978" y="111"/>
                </a:lnTo>
                <a:lnTo>
                  <a:pt x="980" y="112"/>
                </a:lnTo>
                <a:lnTo>
                  <a:pt x="981" y="115"/>
                </a:lnTo>
                <a:lnTo>
                  <a:pt x="984" y="117"/>
                </a:lnTo>
                <a:lnTo>
                  <a:pt x="988" y="119"/>
                </a:lnTo>
                <a:lnTo>
                  <a:pt x="991" y="122"/>
                </a:lnTo>
                <a:lnTo>
                  <a:pt x="995" y="123"/>
                </a:lnTo>
                <a:lnTo>
                  <a:pt x="1004" y="122"/>
                </a:lnTo>
                <a:lnTo>
                  <a:pt x="1009" y="122"/>
                </a:lnTo>
                <a:lnTo>
                  <a:pt x="1011" y="123"/>
                </a:lnTo>
                <a:lnTo>
                  <a:pt x="1010" y="120"/>
                </a:lnTo>
                <a:lnTo>
                  <a:pt x="1010" y="117"/>
                </a:lnTo>
                <a:lnTo>
                  <a:pt x="1009" y="116"/>
                </a:lnTo>
                <a:lnTo>
                  <a:pt x="1010" y="115"/>
                </a:lnTo>
                <a:lnTo>
                  <a:pt x="1010" y="113"/>
                </a:lnTo>
                <a:lnTo>
                  <a:pt x="1018" y="109"/>
                </a:lnTo>
                <a:lnTo>
                  <a:pt x="1021" y="109"/>
                </a:lnTo>
                <a:lnTo>
                  <a:pt x="1024" y="111"/>
                </a:lnTo>
                <a:lnTo>
                  <a:pt x="1028" y="111"/>
                </a:lnTo>
                <a:lnTo>
                  <a:pt x="1031" y="113"/>
                </a:lnTo>
                <a:lnTo>
                  <a:pt x="1034" y="115"/>
                </a:lnTo>
                <a:lnTo>
                  <a:pt x="1036" y="117"/>
                </a:lnTo>
                <a:lnTo>
                  <a:pt x="1040" y="117"/>
                </a:lnTo>
                <a:lnTo>
                  <a:pt x="1042" y="120"/>
                </a:lnTo>
                <a:lnTo>
                  <a:pt x="1047" y="120"/>
                </a:lnTo>
                <a:lnTo>
                  <a:pt x="1043" y="117"/>
                </a:lnTo>
                <a:lnTo>
                  <a:pt x="1046" y="117"/>
                </a:lnTo>
                <a:lnTo>
                  <a:pt x="1049" y="116"/>
                </a:lnTo>
                <a:lnTo>
                  <a:pt x="1046" y="115"/>
                </a:lnTo>
                <a:lnTo>
                  <a:pt x="1049" y="113"/>
                </a:lnTo>
                <a:lnTo>
                  <a:pt x="1046" y="111"/>
                </a:lnTo>
                <a:lnTo>
                  <a:pt x="1043" y="112"/>
                </a:lnTo>
                <a:lnTo>
                  <a:pt x="1040" y="112"/>
                </a:lnTo>
                <a:lnTo>
                  <a:pt x="1039" y="108"/>
                </a:lnTo>
                <a:lnTo>
                  <a:pt x="1038" y="105"/>
                </a:lnTo>
                <a:lnTo>
                  <a:pt x="1040" y="104"/>
                </a:lnTo>
                <a:lnTo>
                  <a:pt x="1042" y="105"/>
                </a:lnTo>
                <a:lnTo>
                  <a:pt x="1043" y="104"/>
                </a:lnTo>
                <a:lnTo>
                  <a:pt x="1042" y="101"/>
                </a:lnTo>
                <a:lnTo>
                  <a:pt x="1045" y="101"/>
                </a:lnTo>
                <a:lnTo>
                  <a:pt x="1047" y="104"/>
                </a:lnTo>
                <a:lnTo>
                  <a:pt x="1049" y="106"/>
                </a:lnTo>
                <a:lnTo>
                  <a:pt x="1054" y="106"/>
                </a:lnTo>
                <a:lnTo>
                  <a:pt x="1053" y="104"/>
                </a:lnTo>
                <a:lnTo>
                  <a:pt x="1056" y="102"/>
                </a:lnTo>
                <a:lnTo>
                  <a:pt x="1057" y="104"/>
                </a:lnTo>
                <a:lnTo>
                  <a:pt x="1058" y="101"/>
                </a:lnTo>
                <a:lnTo>
                  <a:pt x="1054" y="97"/>
                </a:lnTo>
                <a:lnTo>
                  <a:pt x="1051" y="97"/>
                </a:lnTo>
                <a:lnTo>
                  <a:pt x="1047" y="93"/>
                </a:lnTo>
                <a:lnTo>
                  <a:pt x="1049" y="90"/>
                </a:lnTo>
                <a:lnTo>
                  <a:pt x="1047" y="88"/>
                </a:lnTo>
                <a:lnTo>
                  <a:pt x="1045" y="90"/>
                </a:lnTo>
                <a:lnTo>
                  <a:pt x="1042" y="88"/>
                </a:lnTo>
                <a:lnTo>
                  <a:pt x="1045" y="87"/>
                </a:lnTo>
                <a:lnTo>
                  <a:pt x="1045" y="84"/>
                </a:lnTo>
                <a:lnTo>
                  <a:pt x="1043" y="82"/>
                </a:lnTo>
                <a:lnTo>
                  <a:pt x="1047" y="82"/>
                </a:lnTo>
                <a:lnTo>
                  <a:pt x="1047" y="76"/>
                </a:lnTo>
                <a:lnTo>
                  <a:pt x="1043" y="77"/>
                </a:lnTo>
                <a:lnTo>
                  <a:pt x="1040" y="80"/>
                </a:lnTo>
                <a:lnTo>
                  <a:pt x="1040" y="83"/>
                </a:lnTo>
                <a:lnTo>
                  <a:pt x="1035" y="82"/>
                </a:lnTo>
                <a:lnTo>
                  <a:pt x="1032" y="77"/>
                </a:lnTo>
                <a:lnTo>
                  <a:pt x="1035" y="72"/>
                </a:lnTo>
                <a:lnTo>
                  <a:pt x="1039" y="69"/>
                </a:lnTo>
                <a:lnTo>
                  <a:pt x="1042" y="70"/>
                </a:lnTo>
                <a:lnTo>
                  <a:pt x="1046" y="66"/>
                </a:lnTo>
                <a:lnTo>
                  <a:pt x="1046" y="64"/>
                </a:lnTo>
                <a:lnTo>
                  <a:pt x="1043" y="61"/>
                </a:lnTo>
                <a:lnTo>
                  <a:pt x="1042" y="62"/>
                </a:lnTo>
                <a:lnTo>
                  <a:pt x="1039" y="61"/>
                </a:lnTo>
                <a:lnTo>
                  <a:pt x="1035" y="61"/>
                </a:lnTo>
                <a:lnTo>
                  <a:pt x="1032" y="57"/>
                </a:lnTo>
                <a:lnTo>
                  <a:pt x="1035" y="55"/>
                </a:lnTo>
                <a:lnTo>
                  <a:pt x="1040" y="55"/>
                </a:lnTo>
                <a:lnTo>
                  <a:pt x="1046" y="58"/>
                </a:lnTo>
                <a:lnTo>
                  <a:pt x="1051" y="57"/>
                </a:lnTo>
                <a:lnTo>
                  <a:pt x="1060" y="57"/>
                </a:lnTo>
                <a:lnTo>
                  <a:pt x="1074" y="55"/>
                </a:lnTo>
                <a:lnTo>
                  <a:pt x="1076" y="54"/>
                </a:lnTo>
                <a:lnTo>
                  <a:pt x="1101" y="54"/>
                </a:lnTo>
                <a:lnTo>
                  <a:pt x="1098" y="55"/>
                </a:lnTo>
                <a:lnTo>
                  <a:pt x="1090" y="58"/>
                </a:lnTo>
                <a:lnTo>
                  <a:pt x="1087" y="57"/>
                </a:lnTo>
                <a:lnTo>
                  <a:pt x="1086" y="58"/>
                </a:lnTo>
                <a:lnTo>
                  <a:pt x="1083" y="57"/>
                </a:lnTo>
                <a:lnTo>
                  <a:pt x="1082" y="62"/>
                </a:lnTo>
                <a:lnTo>
                  <a:pt x="1085" y="65"/>
                </a:lnTo>
                <a:lnTo>
                  <a:pt x="1082" y="65"/>
                </a:lnTo>
                <a:lnTo>
                  <a:pt x="1082" y="68"/>
                </a:lnTo>
                <a:lnTo>
                  <a:pt x="1085" y="69"/>
                </a:lnTo>
                <a:lnTo>
                  <a:pt x="1087" y="66"/>
                </a:lnTo>
                <a:lnTo>
                  <a:pt x="1089" y="64"/>
                </a:lnTo>
                <a:lnTo>
                  <a:pt x="1094" y="59"/>
                </a:lnTo>
                <a:lnTo>
                  <a:pt x="1103" y="55"/>
                </a:lnTo>
                <a:lnTo>
                  <a:pt x="1105" y="66"/>
                </a:lnTo>
                <a:lnTo>
                  <a:pt x="1104" y="68"/>
                </a:lnTo>
                <a:lnTo>
                  <a:pt x="1103" y="64"/>
                </a:lnTo>
                <a:lnTo>
                  <a:pt x="1100" y="62"/>
                </a:lnTo>
                <a:lnTo>
                  <a:pt x="1100" y="59"/>
                </a:lnTo>
                <a:lnTo>
                  <a:pt x="1097" y="61"/>
                </a:lnTo>
                <a:lnTo>
                  <a:pt x="1096" y="61"/>
                </a:lnTo>
                <a:lnTo>
                  <a:pt x="1097" y="65"/>
                </a:lnTo>
                <a:lnTo>
                  <a:pt x="1100" y="66"/>
                </a:lnTo>
                <a:lnTo>
                  <a:pt x="1101" y="72"/>
                </a:lnTo>
                <a:lnTo>
                  <a:pt x="1098" y="76"/>
                </a:lnTo>
                <a:lnTo>
                  <a:pt x="1097" y="75"/>
                </a:lnTo>
                <a:lnTo>
                  <a:pt x="1096" y="76"/>
                </a:lnTo>
                <a:lnTo>
                  <a:pt x="1098" y="79"/>
                </a:lnTo>
                <a:lnTo>
                  <a:pt x="1098" y="80"/>
                </a:lnTo>
                <a:lnTo>
                  <a:pt x="1100" y="82"/>
                </a:lnTo>
                <a:lnTo>
                  <a:pt x="1101" y="82"/>
                </a:lnTo>
                <a:lnTo>
                  <a:pt x="1105" y="79"/>
                </a:lnTo>
                <a:lnTo>
                  <a:pt x="1105" y="75"/>
                </a:lnTo>
                <a:lnTo>
                  <a:pt x="1107" y="72"/>
                </a:lnTo>
                <a:lnTo>
                  <a:pt x="1107" y="66"/>
                </a:lnTo>
                <a:lnTo>
                  <a:pt x="1105" y="52"/>
                </a:lnTo>
                <a:lnTo>
                  <a:pt x="1110" y="50"/>
                </a:lnTo>
                <a:lnTo>
                  <a:pt x="1116" y="48"/>
                </a:lnTo>
                <a:lnTo>
                  <a:pt x="1123" y="46"/>
                </a:lnTo>
                <a:lnTo>
                  <a:pt x="1130" y="47"/>
                </a:lnTo>
                <a:lnTo>
                  <a:pt x="1139" y="50"/>
                </a:lnTo>
                <a:lnTo>
                  <a:pt x="1143" y="55"/>
                </a:lnTo>
                <a:lnTo>
                  <a:pt x="1143" y="58"/>
                </a:lnTo>
                <a:lnTo>
                  <a:pt x="1141" y="59"/>
                </a:lnTo>
                <a:lnTo>
                  <a:pt x="1136" y="57"/>
                </a:lnTo>
                <a:lnTo>
                  <a:pt x="1137" y="59"/>
                </a:lnTo>
                <a:lnTo>
                  <a:pt x="1136" y="62"/>
                </a:lnTo>
                <a:lnTo>
                  <a:pt x="1137" y="65"/>
                </a:lnTo>
                <a:lnTo>
                  <a:pt x="1134" y="66"/>
                </a:lnTo>
                <a:lnTo>
                  <a:pt x="1137" y="68"/>
                </a:lnTo>
                <a:lnTo>
                  <a:pt x="1140" y="65"/>
                </a:lnTo>
                <a:lnTo>
                  <a:pt x="1144" y="65"/>
                </a:lnTo>
                <a:lnTo>
                  <a:pt x="1147" y="62"/>
                </a:lnTo>
                <a:lnTo>
                  <a:pt x="1147" y="66"/>
                </a:lnTo>
                <a:lnTo>
                  <a:pt x="1150" y="72"/>
                </a:lnTo>
                <a:lnTo>
                  <a:pt x="1151" y="73"/>
                </a:lnTo>
                <a:lnTo>
                  <a:pt x="1152" y="70"/>
                </a:lnTo>
                <a:lnTo>
                  <a:pt x="1152" y="69"/>
                </a:lnTo>
                <a:lnTo>
                  <a:pt x="1155" y="66"/>
                </a:lnTo>
                <a:lnTo>
                  <a:pt x="1158" y="68"/>
                </a:lnTo>
                <a:lnTo>
                  <a:pt x="1159" y="70"/>
                </a:lnTo>
                <a:lnTo>
                  <a:pt x="1157" y="76"/>
                </a:lnTo>
                <a:lnTo>
                  <a:pt x="1158" y="77"/>
                </a:lnTo>
                <a:lnTo>
                  <a:pt x="1159" y="76"/>
                </a:lnTo>
                <a:lnTo>
                  <a:pt x="1161" y="73"/>
                </a:lnTo>
                <a:lnTo>
                  <a:pt x="1162" y="73"/>
                </a:lnTo>
                <a:lnTo>
                  <a:pt x="1163" y="75"/>
                </a:lnTo>
                <a:lnTo>
                  <a:pt x="1163" y="72"/>
                </a:lnTo>
                <a:lnTo>
                  <a:pt x="1166" y="66"/>
                </a:lnTo>
                <a:lnTo>
                  <a:pt x="1169" y="66"/>
                </a:lnTo>
                <a:lnTo>
                  <a:pt x="1175" y="70"/>
                </a:lnTo>
                <a:lnTo>
                  <a:pt x="1181" y="72"/>
                </a:lnTo>
                <a:lnTo>
                  <a:pt x="1184" y="76"/>
                </a:lnTo>
                <a:lnTo>
                  <a:pt x="1184" y="79"/>
                </a:lnTo>
                <a:lnTo>
                  <a:pt x="1180" y="82"/>
                </a:lnTo>
                <a:lnTo>
                  <a:pt x="1177" y="84"/>
                </a:lnTo>
                <a:lnTo>
                  <a:pt x="1180" y="82"/>
                </a:lnTo>
                <a:lnTo>
                  <a:pt x="1194" y="82"/>
                </a:lnTo>
                <a:lnTo>
                  <a:pt x="1197" y="79"/>
                </a:lnTo>
                <a:lnTo>
                  <a:pt x="1199" y="77"/>
                </a:lnTo>
                <a:lnTo>
                  <a:pt x="1205" y="73"/>
                </a:lnTo>
                <a:lnTo>
                  <a:pt x="1210" y="68"/>
                </a:lnTo>
                <a:lnTo>
                  <a:pt x="1215" y="66"/>
                </a:lnTo>
                <a:lnTo>
                  <a:pt x="1224" y="62"/>
                </a:lnTo>
                <a:lnTo>
                  <a:pt x="1228" y="61"/>
                </a:lnTo>
                <a:lnTo>
                  <a:pt x="1231" y="61"/>
                </a:lnTo>
                <a:lnTo>
                  <a:pt x="1237" y="57"/>
                </a:lnTo>
                <a:lnTo>
                  <a:pt x="1246" y="57"/>
                </a:lnTo>
                <a:lnTo>
                  <a:pt x="1259" y="61"/>
                </a:lnTo>
                <a:lnTo>
                  <a:pt x="1264" y="66"/>
                </a:lnTo>
                <a:lnTo>
                  <a:pt x="1269" y="69"/>
                </a:lnTo>
                <a:lnTo>
                  <a:pt x="1274" y="73"/>
                </a:lnTo>
                <a:lnTo>
                  <a:pt x="1275" y="79"/>
                </a:lnTo>
                <a:lnTo>
                  <a:pt x="1277" y="80"/>
                </a:lnTo>
                <a:lnTo>
                  <a:pt x="1277" y="86"/>
                </a:lnTo>
                <a:lnTo>
                  <a:pt x="1280" y="90"/>
                </a:lnTo>
                <a:lnTo>
                  <a:pt x="1280" y="93"/>
                </a:lnTo>
                <a:lnTo>
                  <a:pt x="1278" y="95"/>
                </a:lnTo>
                <a:lnTo>
                  <a:pt x="1281" y="95"/>
                </a:lnTo>
                <a:lnTo>
                  <a:pt x="1284" y="91"/>
                </a:lnTo>
                <a:lnTo>
                  <a:pt x="1288" y="91"/>
                </a:lnTo>
                <a:lnTo>
                  <a:pt x="1289" y="93"/>
                </a:lnTo>
                <a:lnTo>
                  <a:pt x="1289" y="91"/>
                </a:lnTo>
                <a:lnTo>
                  <a:pt x="1293" y="91"/>
                </a:lnTo>
                <a:lnTo>
                  <a:pt x="1296" y="93"/>
                </a:lnTo>
                <a:lnTo>
                  <a:pt x="1296" y="95"/>
                </a:lnTo>
                <a:lnTo>
                  <a:pt x="1298" y="93"/>
                </a:lnTo>
                <a:lnTo>
                  <a:pt x="1296" y="88"/>
                </a:lnTo>
                <a:lnTo>
                  <a:pt x="1299" y="88"/>
                </a:lnTo>
                <a:lnTo>
                  <a:pt x="1300" y="93"/>
                </a:lnTo>
                <a:lnTo>
                  <a:pt x="1304" y="97"/>
                </a:lnTo>
                <a:lnTo>
                  <a:pt x="1306" y="101"/>
                </a:lnTo>
                <a:lnTo>
                  <a:pt x="1307" y="101"/>
                </a:lnTo>
                <a:lnTo>
                  <a:pt x="1311" y="105"/>
                </a:lnTo>
                <a:lnTo>
                  <a:pt x="1311" y="104"/>
                </a:lnTo>
                <a:lnTo>
                  <a:pt x="1310" y="99"/>
                </a:lnTo>
                <a:lnTo>
                  <a:pt x="1307" y="98"/>
                </a:lnTo>
                <a:lnTo>
                  <a:pt x="1307" y="97"/>
                </a:lnTo>
                <a:lnTo>
                  <a:pt x="1310" y="98"/>
                </a:lnTo>
                <a:lnTo>
                  <a:pt x="1311" y="98"/>
                </a:lnTo>
                <a:lnTo>
                  <a:pt x="1318" y="105"/>
                </a:lnTo>
                <a:lnTo>
                  <a:pt x="1317" y="101"/>
                </a:lnTo>
                <a:lnTo>
                  <a:pt x="1313" y="94"/>
                </a:lnTo>
                <a:lnTo>
                  <a:pt x="1313" y="84"/>
                </a:lnTo>
                <a:lnTo>
                  <a:pt x="1315" y="80"/>
                </a:lnTo>
                <a:lnTo>
                  <a:pt x="1321" y="80"/>
                </a:lnTo>
                <a:lnTo>
                  <a:pt x="1322" y="79"/>
                </a:lnTo>
                <a:lnTo>
                  <a:pt x="1327" y="76"/>
                </a:lnTo>
                <a:lnTo>
                  <a:pt x="1327" y="75"/>
                </a:lnTo>
                <a:lnTo>
                  <a:pt x="1328" y="73"/>
                </a:lnTo>
                <a:lnTo>
                  <a:pt x="1329" y="73"/>
                </a:lnTo>
                <a:lnTo>
                  <a:pt x="1332" y="76"/>
                </a:lnTo>
                <a:lnTo>
                  <a:pt x="1338" y="76"/>
                </a:lnTo>
                <a:lnTo>
                  <a:pt x="1340" y="73"/>
                </a:lnTo>
                <a:lnTo>
                  <a:pt x="1343" y="73"/>
                </a:lnTo>
                <a:lnTo>
                  <a:pt x="1347" y="72"/>
                </a:lnTo>
                <a:lnTo>
                  <a:pt x="1353" y="73"/>
                </a:lnTo>
                <a:lnTo>
                  <a:pt x="1356" y="70"/>
                </a:lnTo>
                <a:lnTo>
                  <a:pt x="1357" y="72"/>
                </a:lnTo>
                <a:lnTo>
                  <a:pt x="1358" y="75"/>
                </a:lnTo>
                <a:lnTo>
                  <a:pt x="1360" y="72"/>
                </a:lnTo>
                <a:lnTo>
                  <a:pt x="1362" y="68"/>
                </a:lnTo>
                <a:lnTo>
                  <a:pt x="1361" y="65"/>
                </a:lnTo>
                <a:lnTo>
                  <a:pt x="1361" y="62"/>
                </a:lnTo>
                <a:lnTo>
                  <a:pt x="1362" y="59"/>
                </a:lnTo>
                <a:lnTo>
                  <a:pt x="1364" y="58"/>
                </a:lnTo>
                <a:lnTo>
                  <a:pt x="1367" y="59"/>
                </a:lnTo>
                <a:lnTo>
                  <a:pt x="1368" y="62"/>
                </a:lnTo>
                <a:lnTo>
                  <a:pt x="1369" y="64"/>
                </a:lnTo>
                <a:lnTo>
                  <a:pt x="1372" y="64"/>
                </a:lnTo>
                <a:lnTo>
                  <a:pt x="1375" y="66"/>
                </a:lnTo>
                <a:lnTo>
                  <a:pt x="1375" y="69"/>
                </a:lnTo>
                <a:lnTo>
                  <a:pt x="1378" y="73"/>
                </a:lnTo>
                <a:lnTo>
                  <a:pt x="1380" y="75"/>
                </a:lnTo>
                <a:lnTo>
                  <a:pt x="1383" y="73"/>
                </a:lnTo>
                <a:lnTo>
                  <a:pt x="1390" y="75"/>
                </a:lnTo>
                <a:lnTo>
                  <a:pt x="1393" y="75"/>
                </a:lnTo>
                <a:lnTo>
                  <a:pt x="1397" y="80"/>
                </a:lnTo>
                <a:lnTo>
                  <a:pt x="1397" y="83"/>
                </a:lnTo>
                <a:lnTo>
                  <a:pt x="1398" y="84"/>
                </a:lnTo>
                <a:lnTo>
                  <a:pt x="1403" y="84"/>
                </a:lnTo>
                <a:lnTo>
                  <a:pt x="1404" y="83"/>
                </a:lnTo>
                <a:lnTo>
                  <a:pt x="1408" y="83"/>
                </a:lnTo>
                <a:lnTo>
                  <a:pt x="1407" y="82"/>
                </a:lnTo>
                <a:lnTo>
                  <a:pt x="1409" y="79"/>
                </a:lnTo>
                <a:lnTo>
                  <a:pt x="1412" y="80"/>
                </a:lnTo>
                <a:lnTo>
                  <a:pt x="1412" y="79"/>
                </a:lnTo>
                <a:lnTo>
                  <a:pt x="1411" y="76"/>
                </a:lnTo>
                <a:lnTo>
                  <a:pt x="1412" y="75"/>
                </a:lnTo>
                <a:lnTo>
                  <a:pt x="1411" y="73"/>
                </a:lnTo>
                <a:lnTo>
                  <a:pt x="1412" y="72"/>
                </a:lnTo>
                <a:lnTo>
                  <a:pt x="1409" y="69"/>
                </a:lnTo>
                <a:lnTo>
                  <a:pt x="1405" y="68"/>
                </a:lnTo>
                <a:lnTo>
                  <a:pt x="1405" y="64"/>
                </a:lnTo>
                <a:lnTo>
                  <a:pt x="1400" y="59"/>
                </a:lnTo>
                <a:lnTo>
                  <a:pt x="1398" y="59"/>
                </a:lnTo>
                <a:lnTo>
                  <a:pt x="1397" y="57"/>
                </a:lnTo>
                <a:lnTo>
                  <a:pt x="1393" y="55"/>
                </a:lnTo>
                <a:lnTo>
                  <a:pt x="1390" y="57"/>
                </a:lnTo>
                <a:lnTo>
                  <a:pt x="1389" y="57"/>
                </a:lnTo>
                <a:lnTo>
                  <a:pt x="1389" y="54"/>
                </a:lnTo>
                <a:lnTo>
                  <a:pt x="1390" y="52"/>
                </a:lnTo>
                <a:lnTo>
                  <a:pt x="1389" y="48"/>
                </a:lnTo>
                <a:lnTo>
                  <a:pt x="1387" y="46"/>
                </a:lnTo>
                <a:lnTo>
                  <a:pt x="1386" y="44"/>
                </a:lnTo>
                <a:lnTo>
                  <a:pt x="1385" y="40"/>
                </a:lnTo>
                <a:lnTo>
                  <a:pt x="1380" y="37"/>
                </a:lnTo>
                <a:lnTo>
                  <a:pt x="1382" y="37"/>
                </a:lnTo>
                <a:lnTo>
                  <a:pt x="1387" y="36"/>
                </a:lnTo>
                <a:lnTo>
                  <a:pt x="1389" y="37"/>
                </a:lnTo>
                <a:lnTo>
                  <a:pt x="1396" y="36"/>
                </a:lnTo>
                <a:lnTo>
                  <a:pt x="1401" y="36"/>
                </a:lnTo>
                <a:lnTo>
                  <a:pt x="1401" y="35"/>
                </a:lnTo>
                <a:lnTo>
                  <a:pt x="1404" y="33"/>
                </a:lnTo>
                <a:lnTo>
                  <a:pt x="1408" y="36"/>
                </a:lnTo>
                <a:lnTo>
                  <a:pt x="1409" y="35"/>
                </a:lnTo>
                <a:lnTo>
                  <a:pt x="1412" y="35"/>
                </a:lnTo>
                <a:lnTo>
                  <a:pt x="1411" y="33"/>
                </a:lnTo>
                <a:lnTo>
                  <a:pt x="1415" y="32"/>
                </a:lnTo>
                <a:lnTo>
                  <a:pt x="1416" y="35"/>
                </a:lnTo>
                <a:lnTo>
                  <a:pt x="1418" y="32"/>
                </a:lnTo>
                <a:lnTo>
                  <a:pt x="1421" y="32"/>
                </a:lnTo>
                <a:lnTo>
                  <a:pt x="1421" y="29"/>
                </a:lnTo>
                <a:lnTo>
                  <a:pt x="1430" y="26"/>
                </a:lnTo>
                <a:lnTo>
                  <a:pt x="1432" y="29"/>
                </a:lnTo>
                <a:lnTo>
                  <a:pt x="1433" y="28"/>
                </a:lnTo>
                <a:lnTo>
                  <a:pt x="1434" y="25"/>
                </a:lnTo>
                <a:lnTo>
                  <a:pt x="1436" y="26"/>
                </a:lnTo>
                <a:lnTo>
                  <a:pt x="1439" y="25"/>
                </a:lnTo>
                <a:lnTo>
                  <a:pt x="1440" y="25"/>
                </a:lnTo>
                <a:lnTo>
                  <a:pt x="1443" y="28"/>
                </a:lnTo>
                <a:lnTo>
                  <a:pt x="1447" y="28"/>
                </a:lnTo>
                <a:lnTo>
                  <a:pt x="1450" y="26"/>
                </a:lnTo>
                <a:lnTo>
                  <a:pt x="1452" y="29"/>
                </a:lnTo>
                <a:lnTo>
                  <a:pt x="1454" y="26"/>
                </a:lnTo>
                <a:lnTo>
                  <a:pt x="1458" y="26"/>
                </a:lnTo>
                <a:lnTo>
                  <a:pt x="1466" y="29"/>
                </a:lnTo>
                <a:lnTo>
                  <a:pt x="1469" y="30"/>
                </a:lnTo>
                <a:lnTo>
                  <a:pt x="1470" y="29"/>
                </a:lnTo>
                <a:lnTo>
                  <a:pt x="1473" y="28"/>
                </a:lnTo>
                <a:lnTo>
                  <a:pt x="1474" y="29"/>
                </a:lnTo>
                <a:lnTo>
                  <a:pt x="1473" y="30"/>
                </a:lnTo>
                <a:lnTo>
                  <a:pt x="1474" y="32"/>
                </a:lnTo>
                <a:lnTo>
                  <a:pt x="1479" y="30"/>
                </a:lnTo>
                <a:lnTo>
                  <a:pt x="1487" y="32"/>
                </a:lnTo>
                <a:lnTo>
                  <a:pt x="1494" y="36"/>
                </a:lnTo>
                <a:lnTo>
                  <a:pt x="1494" y="37"/>
                </a:lnTo>
                <a:lnTo>
                  <a:pt x="1491" y="36"/>
                </a:lnTo>
                <a:lnTo>
                  <a:pt x="1487" y="35"/>
                </a:lnTo>
                <a:lnTo>
                  <a:pt x="1487" y="36"/>
                </a:lnTo>
                <a:lnTo>
                  <a:pt x="1494" y="39"/>
                </a:lnTo>
                <a:lnTo>
                  <a:pt x="1498" y="39"/>
                </a:lnTo>
                <a:lnTo>
                  <a:pt x="1499" y="37"/>
                </a:lnTo>
                <a:lnTo>
                  <a:pt x="1502" y="36"/>
                </a:lnTo>
                <a:lnTo>
                  <a:pt x="1506" y="36"/>
                </a:lnTo>
                <a:lnTo>
                  <a:pt x="1505" y="35"/>
                </a:lnTo>
                <a:lnTo>
                  <a:pt x="1506" y="33"/>
                </a:lnTo>
                <a:lnTo>
                  <a:pt x="1509" y="36"/>
                </a:lnTo>
                <a:lnTo>
                  <a:pt x="1512" y="36"/>
                </a:lnTo>
                <a:lnTo>
                  <a:pt x="1512" y="37"/>
                </a:lnTo>
                <a:lnTo>
                  <a:pt x="1513" y="36"/>
                </a:lnTo>
                <a:lnTo>
                  <a:pt x="1513" y="35"/>
                </a:lnTo>
                <a:lnTo>
                  <a:pt x="1517" y="36"/>
                </a:lnTo>
                <a:lnTo>
                  <a:pt x="1517" y="37"/>
                </a:lnTo>
                <a:lnTo>
                  <a:pt x="1521" y="39"/>
                </a:lnTo>
                <a:lnTo>
                  <a:pt x="1524" y="39"/>
                </a:lnTo>
                <a:lnTo>
                  <a:pt x="1534" y="40"/>
                </a:lnTo>
                <a:lnTo>
                  <a:pt x="1534" y="39"/>
                </a:lnTo>
                <a:lnTo>
                  <a:pt x="1537" y="39"/>
                </a:lnTo>
                <a:lnTo>
                  <a:pt x="1538" y="40"/>
                </a:lnTo>
                <a:lnTo>
                  <a:pt x="1541" y="41"/>
                </a:lnTo>
                <a:lnTo>
                  <a:pt x="1539" y="39"/>
                </a:lnTo>
                <a:lnTo>
                  <a:pt x="1545" y="39"/>
                </a:lnTo>
                <a:lnTo>
                  <a:pt x="1544" y="40"/>
                </a:lnTo>
                <a:lnTo>
                  <a:pt x="1546" y="43"/>
                </a:lnTo>
                <a:lnTo>
                  <a:pt x="1549" y="41"/>
                </a:lnTo>
                <a:lnTo>
                  <a:pt x="1549" y="40"/>
                </a:lnTo>
                <a:lnTo>
                  <a:pt x="1548" y="40"/>
                </a:lnTo>
                <a:lnTo>
                  <a:pt x="1553" y="40"/>
                </a:lnTo>
                <a:lnTo>
                  <a:pt x="1553" y="43"/>
                </a:lnTo>
                <a:lnTo>
                  <a:pt x="1555" y="44"/>
                </a:lnTo>
                <a:lnTo>
                  <a:pt x="1559" y="47"/>
                </a:lnTo>
                <a:lnTo>
                  <a:pt x="1563" y="46"/>
                </a:lnTo>
                <a:lnTo>
                  <a:pt x="1557" y="43"/>
                </a:lnTo>
                <a:lnTo>
                  <a:pt x="1556" y="41"/>
                </a:lnTo>
                <a:lnTo>
                  <a:pt x="1556" y="40"/>
                </a:lnTo>
                <a:lnTo>
                  <a:pt x="1562" y="40"/>
                </a:lnTo>
                <a:lnTo>
                  <a:pt x="1566" y="43"/>
                </a:lnTo>
                <a:lnTo>
                  <a:pt x="1567" y="46"/>
                </a:lnTo>
                <a:lnTo>
                  <a:pt x="1568" y="47"/>
                </a:lnTo>
                <a:lnTo>
                  <a:pt x="1568" y="43"/>
                </a:lnTo>
                <a:lnTo>
                  <a:pt x="1571" y="46"/>
                </a:lnTo>
                <a:lnTo>
                  <a:pt x="1571" y="47"/>
                </a:lnTo>
                <a:lnTo>
                  <a:pt x="1574" y="50"/>
                </a:lnTo>
                <a:lnTo>
                  <a:pt x="1578" y="57"/>
                </a:lnTo>
                <a:lnTo>
                  <a:pt x="1582" y="58"/>
                </a:lnTo>
                <a:lnTo>
                  <a:pt x="1584" y="61"/>
                </a:lnTo>
                <a:lnTo>
                  <a:pt x="1585" y="62"/>
                </a:lnTo>
                <a:lnTo>
                  <a:pt x="1586" y="65"/>
                </a:lnTo>
                <a:lnTo>
                  <a:pt x="1585" y="66"/>
                </a:lnTo>
                <a:lnTo>
                  <a:pt x="1586" y="69"/>
                </a:lnTo>
                <a:lnTo>
                  <a:pt x="1588" y="70"/>
                </a:lnTo>
                <a:lnTo>
                  <a:pt x="1591" y="68"/>
                </a:lnTo>
                <a:lnTo>
                  <a:pt x="1595" y="68"/>
                </a:lnTo>
                <a:lnTo>
                  <a:pt x="1596" y="72"/>
                </a:lnTo>
                <a:lnTo>
                  <a:pt x="1599" y="72"/>
                </a:lnTo>
                <a:lnTo>
                  <a:pt x="1597" y="70"/>
                </a:lnTo>
                <a:lnTo>
                  <a:pt x="1597" y="69"/>
                </a:lnTo>
                <a:lnTo>
                  <a:pt x="1599" y="66"/>
                </a:lnTo>
                <a:lnTo>
                  <a:pt x="1600" y="66"/>
                </a:lnTo>
                <a:lnTo>
                  <a:pt x="1602" y="70"/>
                </a:lnTo>
                <a:lnTo>
                  <a:pt x="1603" y="72"/>
                </a:lnTo>
                <a:lnTo>
                  <a:pt x="1602" y="68"/>
                </a:lnTo>
                <a:lnTo>
                  <a:pt x="1602" y="65"/>
                </a:lnTo>
                <a:lnTo>
                  <a:pt x="1600" y="64"/>
                </a:lnTo>
                <a:lnTo>
                  <a:pt x="1596" y="65"/>
                </a:lnTo>
                <a:lnTo>
                  <a:pt x="1593" y="65"/>
                </a:lnTo>
                <a:lnTo>
                  <a:pt x="1593" y="64"/>
                </a:lnTo>
                <a:lnTo>
                  <a:pt x="1595" y="61"/>
                </a:lnTo>
                <a:lnTo>
                  <a:pt x="1593" y="58"/>
                </a:lnTo>
                <a:lnTo>
                  <a:pt x="1589" y="55"/>
                </a:lnTo>
                <a:lnTo>
                  <a:pt x="1586" y="52"/>
                </a:lnTo>
                <a:lnTo>
                  <a:pt x="1586" y="51"/>
                </a:lnTo>
                <a:lnTo>
                  <a:pt x="1584" y="51"/>
                </a:lnTo>
                <a:lnTo>
                  <a:pt x="1581" y="52"/>
                </a:lnTo>
                <a:lnTo>
                  <a:pt x="1584" y="50"/>
                </a:lnTo>
                <a:lnTo>
                  <a:pt x="1585" y="46"/>
                </a:lnTo>
                <a:lnTo>
                  <a:pt x="1588" y="41"/>
                </a:lnTo>
                <a:lnTo>
                  <a:pt x="1589" y="41"/>
                </a:lnTo>
                <a:lnTo>
                  <a:pt x="1589" y="43"/>
                </a:lnTo>
                <a:lnTo>
                  <a:pt x="1592" y="47"/>
                </a:lnTo>
                <a:lnTo>
                  <a:pt x="1593" y="48"/>
                </a:lnTo>
                <a:lnTo>
                  <a:pt x="1595" y="47"/>
                </a:lnTo>
                <a:lnTo>
                  <a:pt x="1592" y="44"/>
                </a:lnTo>
                <a:lnTo>
                  <a:pt x="1592" y="43"/>
                </a:lnTo>
                <a:lnTo>
                  <a:pt x="1593" y="43"/>
                </a:lnTo>
                <a:lnTo>
                  <a:pt x="1596" y="40"/>
                </a:lnTo>
                <a:lnTo>
                  <a:pt x="1596" y="39"/>
                </a:lnTo>
                <a:lnTo>
                  <a:pt x="1593" y="39"/>
                </a:lnTo>
                <a:lnTo>
                  <a:pt x="1595" y="37"/>
                </a:lnTo>
                <a:lnTo>
                  <a:pt x="1596" y="37"/>
                </a:lnTo>
                <a:lnTo>
                  <a:pt x="1599" y="36"/>
                </a:lnTo>
                <a:lnTo>
                  <a:pt x="1600" y="33"/>
                </a:lnTo>
                <a:lnTo>
                  <a:pt x="1603" y="33"/>
                </a:lnTo>
                <a:lnTo>
                  <a:pt x="1604" y="35"/>
                </a:lnTo>
                <a:lnTo>
                  <a:pt x="1607" y="35"/>
                </a:lnTo>
                <a:lnTo>
                  <a:pt x="1607" y="36"/>
                </a:lnTo>
                <a:lnTo>
                  <a:pt x="1610" y="39"/>
                </a:lnTo>
                <a:lnTo>
                  <a:pt x="1614" y="39"/>
                </a:lnTo>
                <a:lnTo>
                  <a:pt x="1615" y="37"/>
                </a:lnTo>
                <a:lnTo>
                  <a:pt x="1622" y="39"/>
                </a:lnTo>
                <a:lnTo>
                  <a:pt x="1622" y="43"/>
                </a:lnTo>
                <a:lnTo>
                  <a:pt x="1625" y="43"/>
                </a:lnTo>
                <a:lnTo>
                  <a:pt x="1625" y="40"/>
                </a:lnTo>
                <a:lnTo>
                  <a:pt x="1627" y="41"/>
                </a:lnTo>
                <a:lnTo>
                  <a:pt x="1627" y="44"/>
                </a:lnTo>
                <a:lnTo>
                  <a:pt x="1629" y="43"/>
                </a:lnTo>
                <a:lnTo>
                  <a:pt x="1632" y="40"/>
                </a:lnTo>
                <a:lnTo>
                  <a:pt x="1633" y="40"/>
                </a:lnTo>
                <a:lnTo>
                  <a:pt x="1633" y="43"/>
                </a:lnTo>
                <a:lnTo>
                  <a:pt x="1632" y="44"/>
                </a:lnTo>
                <a:lnTo>
                  <a:pt x="1632" y="46"/>
                </a:lnTo>
                <a:lnTo>
                  <a:pt x="1633" y="52"/>
                </a:lnTo>
                <a:lnTo>
                  <a:pt x="1633" y="57"/>
                </a:lnTo>
                <a:lnTo>
                  <a:pt x="1636" y="57"/>
                </a:lnTo>
                <a:lnTo>
                  <a:pt x="1638" y="59"/>
                </a:lnTo>
                <a:lnTo>
                  <a:pt x="1640" y="61"/>
                </a:lnTo>
                <a:lnTo>
                  <a:pt x="1642" y="64"/>
                </a:lnTo>
                <a:lnTo>
                  <a:pt x="1640" y="65"/>
                </a:lnTo>
                <a:lnTo>
                  <a:pt x="1632" y="65"/>
                </a:lnTo>
                <a:lnTo>
                  <a:pt x="1638" y="66"/>
                </a:lnTo>
                <a:lnTo>
                  <a:pt x="1639" y="69"/>
                </a:lnTo>
                <a:lnTo>
                  <a:pt x="1638" y="70"/>
                </a:lnTo>
                <a:lnTo>
                  <a:pt x="1635" y="72"/>
                </a:lnTo>
                <a:lnTo>
                  <a:pt x="1633" y="76"/>
                </a:lnTo>
                <a:lnTo>
                  <a:pt x="1632" y="75"/>
                </a:lnTo>
                <a:lnTo>
                  <a:pt x="1629" y="77"/>
                </a:lnTo>
                <a:lnTo>
                  <a:pt x="1625" y="77"/>
                </a:lnTo>
                <a:lnTo>
                  <a:pt x="1622" y="79"/>
                </a:lnTo>
                <a:lnTo>
                  <a:pt x="1627" y="79"/>
                </a:lnTo>
                <a:lnTo>
                  <a:pt x="1629" y="82"/>
                </a:lnTo>
                <a:lnTo>
                  <a:pt x="1632" y="80"/>
                </a:lnTo>
                <a:lnTo>
                  <a:pt x="1633" y="80"/>
                </a:lnTo>
                <a:lnTo>
                  <a:pt x="1633" y="82"/>
                </a:lnTo>
                <a:lnTo>
                  <a:pt x="1635" y="86"/>
                </a:lnTo>
                <a:lnTo>
                  <a:pt x="1633" y="86"/>
                </a:lnTo>
                <a:lnTo>
                  <a:pt x="1632" y="90"/>
                </a:lnTo>
                <a:lnTo>
                  <a:pt x="1636" y="87"/>
                </a:lnTo>
                <a:lnTo>
                  <a:pt x="1639" y="87"/>
                </a:lnTo>
                <a:lnTo>
                  <a:pt x="1642" y="90"/>
                </a:lnTo>
                <a:lnTo>
                  <a:pt x="1642" y="91"/>
                </a:lnTo>
                <a:lnTo>
                  <a:pt x="1643" y="95"/>
                </a:lnTo>
                <a:lnTo>
                  <a:pt x="1640" y="97"/>
                </a:lnTo>
                <a:lnTo>
                  <a:pt x="1642" y="98"/>
                </a:lnTo>
                <a:lnTo>
                  <a:pt x="1643" y="101"/>
                </a:lnTo>
                <a:lnTo>
                  <a:pt x="1640" y="102"/>
                </a:lnTo>
                <a:lnTo>
                  <a:pt x="1640" y="105"/>
                </a:lnTo>
                <a:lnTo>
                  <a:pt x="1642" y="106"/>
                </a:lnTo>
                <a:lnTo>
                  <a:pt x="1642" y="104"/>
                </a:lnTo>
                <a:lnTo>
                  <a:pt x="1643" y="104"/>
                </a:lnTo>
                <a:lnTo>
                  <a:pt x="1644" y="105"/>
                </a:lnTo>
                <a:lnTo>
                  <a:pt x="1644" y="108"/>
                </a:lnTo>
                <a:lnTo>
                  <a:pt x="1647" y="108"/>
                </a:lnTo>
                <a:lnTo>
                  <a:pt x="1649" y="109"/>
                </a:lnTo>
                <a:lnTo>
                  <a:pt x="1649" y="108"/>
                </a:lnTo>
                <a:lnTo>
                  <a:pt x="1650" y="106"/>
                </a:lnTo>
                <a:lnTo>
                  <a:pt x="1651" y="106"/>
                </a:lnTo>
                <a:lnTo>
                  <a:pt x="1654" y="108"/>
                </a:lnTo>
                <a:lnTo>
                  <a:pt x="1654" y="111"/>
                </a:lnTo>
                <a:lnTo>
                  <a:pt x="1653" y="112"/>
                </a:lnTo>
                <a:lnTo>
                  <a:pt x="1650" y="111"/>
                </a:lnTo>
                <a:lnTo>
                  <a:pt x="1649" y="112"/>
                </a:lnTo>
                <a:lnTo>
                  <a:pt x="1651" y="113"/>
                </a:lnTo>
                <a:lnTo>
                  <a:pt x="1654" y="113"/>
                </a:lnTo>
                <a:lnTo>
                  <a:pt x="1656" y="117"/>
                </a:lnTo>
                <a:lnTo>
                  <a:pt x="1656" y="119"/>
                </a:lnTo>
                <a:lnTo>
                  <a:pt x="1651" y="120"/>
                </a:lnTo>
                <a:lnTo>
                  <a:pt x="1649" y="116"/>
                </a:lnTo>
                <a:lnTo>
                  <a:pt x="1649" y="120"/>
                </a:lnTo>
                <a:lnTo>
                  <a:pt x="1647" y="122"/>
                </a:lnTo>
                <a:lnTo>
                  <a:pt x="1646" y="122"/>
                </a:lnTo>
                <a:lnTo>
                  <a:pt x="1646" y="120"/>
                </a:lnTo>
                <a:lnTo>
                  <a:pt x="1643" y="122"/>
                </a:lnTo>
                <a:lnTo>
                  <a:pt x="1642" y="120"/>
                </a:lnTo>
                <a:lnTo>
                  <a:pt x="1632" y="120"/>
                </a:lnTo>
                <a:lnTo>
                  <a:pt x="1632" y="119"/>
                </a:lnTo>
                <a:lnTo>
                  <a:pt x="1631" y="117"/>
                </a:lnTo>
                <a:lnTo>
                  <a:pt x="1629" y="117"/>
                </a:lnTo>
                <a:lnTo>
                  <a:pt x="1629" y="120"/>
                </a:lnTo>
                <a:lnTo>
                  <a:pt x="1628" y="120"/>
                </a:lnTo>
                <a:lnTo>
                  <a:pt x="1628" y="122"/>
                </a:lnTo>
                <a:lnTo>
                  <a:pt x="1629" y="123"/>
                </a:lnTo>
                <a:lnTo>
                  <a:pt x="1627" y="126"/>
                </a:lnTo>
                <a:lnTo>
                  <a:pt x="1627" y="124"/>
                </a:lnTo>
                <a:lnTo>
                  <a:pt x="1625" y="123"/>
                </a:lnTo>
                <a:lnTo>
                  <a:pt x="1620" y="124"/>
                </a:lnTo>
                <a:lnTo>
                  <a:pt x="1618" y="124"/>
                </a:lnTo>
                <a:lnTo>
                  <a:pt x="1618" y="119"/>
                </a:lnTo>
                <a:lnTo>
                  <a:pt x="1617" y="119"/>
                </a:lnTo>
                <a:lnTo>
                  <a:pt x="1611" y="115"/>
                </a:lnTo>
                <a:lnTo>
                  <a:pt x="1610" y="113"/>
                </a:lnTo>
                <a:lnTo>
                  <a:pt x="1611" y="112"/>
                </a:lnTo>
                <a:lnTo>
                  <a:pt x="1606" y="111"/>
                </a:lnTo>
                <a:lnTo>
                  <a:pt x="1606" y="113"/>
                </a:lnTo>
                <a:lnTo>
                  <a:pt x="1602" y="115"/>
                </a:lnTo>
                <a:lnTo>
                  <a:pt x="1599" y="117"/>
                </a:lnTo>
                <a:lnTo>
                  <a:pt x="1597" y="117"/>
                </a:lnTo>
                <a:lnTo>
                  <a:pt x="1597" y="115"/>
                </a:lnTo>
                <a:lnTo>
                  <a:pt x="1596" y="112"/>
                </a:lnTo>
                <a:lnTo>
                  <a:pt x="1597" y="113"/>
                </a:lnTo>
                <a:lnTo>
                  <a:pt x="1596" y="119"/>
                </a:lnTo>
                <a:lnTo>
                  <a:pt x="1597" y="122"/>
                </a:lnTo>
                <a:lnTo>
                  <a:pt x="1597" y="124"/>
                </a:lnTo>
                <a:lnTo>
                  <a:pt x="1592" y="131"/>
                </a:lnTo>
                <a:lnTo>
                  <a:pt x="1591" y="131"/>
                </a:lnTo>
                <a:lnTo>
                  <a:pt x="1589" y="127"/>
                </a:lnTo>
                <a:lnTo>
                  <a:pt x="1586" y="126"/>
                </a:lnTo>
                <a:lnTo>
                  <a:pt x="1585" y="127"/>
                </a:lnTo>
                <a:lnTo>
                  <a:pt x="1578" y="123"/>
                </a:lnTo>
                <a:lnTo>
                  <a:pt x="1580" y="120"/>
                </a:lnTo>
                <a:lnTo>
                  <a:pt x="1578" y="115"/>
                </a:lnTo>
                <a:lnTo>
                  <a:pt x="1575" y="113"/>
                </a:lnTo>
                <a:lnTo>
                  <a:pt x="1575" y="112"/>
                </a:lnTo>
                <a:lnTo>
                  <a:pt x="1574" y="111"/>
                </a:lnTo>
                <a:lnTo>
                  <a:pt x="1573" y="112"/>
                </a:lnTo>
                <a:lnTo>
                  <a:pt x="1573" y="116"/>
                </a:lnTo>
                <a:lnTo>
                  <a:pt x="1574" y="117"/>
                </a:lnTo>
                <a:lnTo>
                  <a:pt x="1574" y="119"/>
                </a:lnTo>
                <a:lnTo>
                  <a:pt x="1570" y="116"/>
                </a:lnTo>
                <a:lnTo>
                  <a:pt x="1567" y="113"/>
                </a:lnTo>
                <a:lnTo>
                  <a:pt x="1568" y="117"/>
                </a:lnTo>
                <a:lnTo>
                  <a:pt x="1566" y="117"/>
                </a:lnTo>
                <a:lnTo>
                  <a:pt x="1567" y="119"/>
                </a:lnTo>
                <a:lnTo>
                  <a:pt x="1570" y="119"/>
                </a:lnTo>
                <a:lnTo>
                  <a:pt x="1573" y="122"/>
                </a:lnTo>
                <a:lnTo>
                  <a:pt x="1571" y="124"/>
                </a:lnTo>
                <a:lnTo>
                  <a:pt x="1567" y="124"/>
                </a:lnTo>
                <a:lnTo>
                  <a:pt x="1567" y="126"/>
                </a:lnTo>
                <a:lnTo>
                  <a:pt x="1568" y="127"/>
                </a:lnTo>
                <a:lnTo>
                  <a:pt x="1575" y="135"/>
                </a:lnTo>
                <a:lnTo>
                  <a:pt x="1581" y="137"/>
                </a:lnTo>
                <a:lnTo>
                  <a:pt x="1584" y="135"/>
                </a:lnTo>
                <a:lnTo>
                  <a:pt x="1586" y="137"/>
                </a:lnTo>
                <a:lnTo>
                  <a:pt x="1588" y="140"/>
                </a:lnTo>
                <a:lnTo>
                  <a:pt x="1585" y="137"/>
                </a:lnTo>
                <a:lnTo>
                  <a:pt x="1584" y="137"/>
                </a:lnTo>
                <a:lnTo>
                  <a:pt x="1585" y="141"/>
                </a:lnTo>
                <a:lnTo>
                  <a:pt x="1589" y="144"/>
                </a:lnTo>
                <a:lnTo>
                  <a:pt x="1592" y="149"/>
                </a:lnTo>
                <a:lnTo>
                  <a:pt x="1592" y="155"/>
                </a:lnTo>
                <a:lnTo>
                  <a:pt x="1591" y="163"/>
                </a:lnTo>
                <a:lnTo>
                  <a:pt x="1592" y="169"/>
                </a:lnTo>
                <a:lnTo>
                  <a:pt x="1592" y="173"/>
                </a:lnTo>
                <a:lnTo>
                  <a:pt x="1589" y="178"/>
                </a:lnTo>
                <a:lnTo>
                  <a:pt x="1589" y="181"/>
                </a:lnTo>
                <a:lnTo>
                  <a:pt x="1586" y="182"/>
                </a:lnTo>
                <a:lnTo>
                  <a:pt x="1588" y="180"/>
                </a:lnTo>
                <a:lnTo>
                  <a:pt x="1586" y="180"/>
                </a:lnTo>
                <a:lnTo>
                  <a:pt x="1581" y="184"/>
                </a:lnTo>
                <a:lnTo>
                  <a:pt x="1580" y="181"/>
                </a:lnTo>
                <a:lnTo>
                  <a:pt x="1577" y="184"/>
                </a:lnTo>
                <a:lnTo>
                  <a:pt x="1575" y="184"/>
                </a:lnTo>
                <a:lnTo>
                  <a:pt x="1574" y="181"/>
                </a:lnTo>
                <a:lnTo>
                  <a:pt x="1571" y="181"/>
                </a:lnTo>
                <a:lnTo>
                  <a:pt x="1564" y="174"/>
                </a:lnTo>
                <a:lnTo>
                  <a:pt x="1562" y="174"/>
                </a:lnTo>
                <a:lnTo>
                  <a:pt x="1559" y="173"/>
                </a:lnTo>
                <a:lnTo>
                  <a:pt x="1555" y="177"/>
                </a:lnTo>
                <a:lnTo>
                  <a:pt x="1552" y="177"/>
                </a:lnTo>
                <a:lnTo>
                  <a:pt x="1555" y="178"/>
                </a:lnTo>
                <a:lnTo>
                  <a:pt x="1559" y="178"/>
                </a:lnTo>
                <a:lnTo>
                  <a:pt x="1560" y="176"/>
                </a:lnTo>
                <a:lnTo>
                  <a:pt x="1567" y="178"/>
                </a:lnTo>
                <a:lnTo>
                  <a:pt x="1568" y="180"/>
                </a:lnTo>
                <a:lnTo>
                  <a:pt x="1564" y="182"/>
                </a:lnTo>
                <a:lnTo>
                  <a:pt x="1563" y="181"/>
                </a:lnTo>
                <a:lnTo>
                  <a:pt x="1560" y="181"/>
                </a:lnTo>
                <a:lnTo>
                  <a:pt x="1559" y="184"/>
                </a:lnTo>
                <a:lnTo>
                  <a:pt x="1557" y="181"/>
                </a:lnTo>
                <a:lnTo>
                  <a:pt x="1555" y="181"/>
                </a:lnTo>
                <a:lnTo>
                  <a:pt x="1556" y="181"/>
                </a:lnTo>
                <a:lnTo>
                  <a:pt x="1557" y="185"/>
                </a:lnTo>
                <a:lnTo>
                  <a:pt x="1562" y="187"/>
                </a:lnTo>
                <a:lnTo>
                  <a:pt x="1560" y="191"/>
                </a:lnTo>
                <a:lnTo>
                  <a:pt x="1562" y="195"/>
                </a:lnTo>
                <a:lnTo>
                  <a:pt x="1564" y="196"/>
                </a:lnTo>
                <a:lnTo>
                  <a:pt x="1563" y="195"/>
                </a:lnTo>
                <a:lnTo>
                  <a:pt x="1563" y="189"/>
                </a:lnTo>
                <a:lnTo>
                  <a:pt x="1564" y="188"/>
                </a:lnTo>
                <a:lnTo>
                  <a:pt x="1567" y="189"/>
                </a:lnTo>
                <a:lnTo>
                  <a:pt x="1567" y="188"/>
                </a:lnTo>
                <a:lnTo>
                  <a:pt x="1570" y="184"/>
                </a:lnTo>
                <a:lnTo>
                  <a:pt x="1573" y="184"/>
                </a:lnTo>
                <a:lnTo>
                  <a:pt x="1574" y="185"/>
                </a:lnTo>
                <a:lnTo>
                  <a:pt x="1574" y="187"/>
                </a:lnTo>
                <a:lnTo>
                  <a:pt x="1577" y="191"/>
                </a:lnTo>
                <a:lnTo>
                  <a:pt x="1581" y="192"/>
                </a:lnTo>
                <a:lnTo>
                  <a:pt x="1584" y="195"/>
                </a:lnTo>
                <a:lnTo>
                  <a:pt x="1586" y="195"/>
                </a:lnTo>
                <a:lnTo>
                  <a:pt x="1588" y="192"/>
                </a:lnTo>
                <a:lnTo>
                  <a:pt x="1588" y="191"/>
                </a:lnTo>
                <a:lnTo>
                  <a:pt x="1589" y="191"/>
                </a:lnTo>
                <a:lnTo>
                  <a:pt x="1595" y="196"/>
                </a:lnTo>
                <a:lnTo>
                  <a:pt x="1596" y="199"/>
                </a:lnTo>
                <a:lnTo>
                  <a:pt x="1593" y="198"/>
                </a:lnTo>
                <a:lnTo>
                  <a:pt x="1593" y="200"/>
                </a:lnTo>
                <a:lnTo>
                  <a:pt x="1597" y="205"/>
                </a:lnTo>
                <a:lnTo>
                  <a:pt x="1600" y="205"/>
                </a:lnTo>
                <a:lnTo>
                  <a:pt x="1600" y="200"/>
                </a:lnTo>
                <a:lnTo>
                  <a:pt x="1603" y="203"/>
                </a:lnTo>
                <a:lnTo>
                  <a:pt x="1609" y="210"/>
                </a:lnTo>
                <a:lnTo>
                  <a:pt x="1607" y="209"/>
                </a:lnTo>
                <a:lnTo>
                  <a:pt x="1604" y="209"/>
                </a:lnTo>
                <a:lnTo>
                  <a:pt x="1604" y="210"/>
                </a:lnTo>
                <a:lnTo>
                  <a:pt x="1606" y="213"/>
                </a:lnTo>
                <a:lnTo>
                  <a:pt x="1604" y="214"/>
                </a:lnTo>
                <a:lnTo>
                  <a:pt x="1603" y="217"/>
                </a:lnTo>
                <a:lnTo>
                  <a:pt x="1604" y="218"/>
                </a:lnTo>
                <a:lnTo>
                  <a:pt x="1607" y="217"/>
                </a:lnTo>
                <a:lnTo>
                  <a:pt x="1607" y="214"/>
                </a:lnTo>
                <a:lnTo>
                  <a:pt x="1610" y="214"/>
                </a:lnTo>
                <a:lnTo>
                  <a:pt x="1611" y="213"/>
                </a:lnTo>
                <a:lnTo>
                  <a:pt x="1613" y="216"/>
                </a:lnTo>
                <a:lnTo>
                  <a:pt x="1618" y="220"/>
                </a:lnTo>
                <a:lnTo>
                  <a:pt x="1624" y="221"/>
                </a:lnTo>
                <a:lnTo>
                  <a:pt x="1628" y="224"/>
                </a:lnTo>
                <a:lnTo>
                  <a:pt x="1625" y="225"/>
                </a:lnTo>
                <a:lnTo>
                  <a:pt x="1629" y="231"/>
                </a:lnTo>
                <a:lnTo>
                  <a:pt x="1632" y="231"/>
                </a:lnTo>
                <a:lnTo>
                  <a:pt x="1635" y="236"/>
                </a:lnTo>
                <a:lnTo>
                  <a:pt x="1635" y="243"/>
                </a:lnTo>
                <a:lnTo>
                  <a:pt x="1633" y="245"/>
                </a:lnTo>
                <a:lnTo>
                  <a:pt x="1633" y="246"/>
                </a:lnTo>
                <a:lnTo>
                  <a:pt x="1636" y="247"/>
                </a:lnTo>
                <a:lnTo>
                  <a:pt x="1638" y="250"/>
                </a:lnTo>
                <a:lnTo>
                  <a:pt x="1636" y="250"/>
                </a:lnTo>
                <a:lnTo>
                  <a:pt x="1635" y="249"/>
                </a:lnTo>
                <a:lnTo>
                  <a:pt x="1625" y="249"/>
                </a:lnTo>
                <a:lnTo>
                  <a:pt x="1622" y="247"/>
                </a:lnTo>
                <a:lnTo>
                  <a:pt x="1621" y="249"/>
                </a:lnTo>
                <a:lnTo>
                  <a:pt x="1618" y="247"/>
                </a:lnTo>
                <a:lnTo>
                  <a:pt x="1618" y="246"/>
                </a:lnTo>
                <a:lnTo>
                  <a:pt x="1617" y="245"/>
                </a:lnTo>
                <a:lnTo>
                  <a:pt x="1615" y="246"/>
                </a:lnTo>
                <a:lnTo>
                  <a:pt x="1617" y="247"/>
                </a:lnTo>
                <a:lnTo>
                  <a:pt x="1613" y="250"/>
                </a:lnTo>
                <a:lnTo>
                  <a:pt x="1610" y="250"/>
                </a:lnTo>
                <a:lnTo>
                  <a:pt x="1609" y="252"/>
                </a:lnTo>
                <a:lnTo>
                  <a:pt x="1611" y="253"/>
                </a:lnTo>
                <a:lnTo>
                  <a:pt x="1607" y="257"/>
                </a:lnTo>
                <a:lnTo>
                  <a:pt x="1604" y="257"/>
                </a:lnTo>
                <a:lnTo>
                  <a:pt x="1604" y="258"/>
                </a:lnTo>
                <a:lnTo>
                  <a:pt x="1606" y="260"/>
                </a:lnTo>
                <a:lnTo>
                  <a:pt x="1600" y="265"/>
                </a:lnTo>
                <a:lnTo>
                  <a:pt x="1597" y="265"/>
                </a:lnTo>
                <a:lnTo>
                  <a:pt x="1597" y="268"/>
                </a:lnTo>
                <a:lnTo>
                  <a:pt x="1600" y="272"/>
                </a:lnTo>
                <a:lnTo>
                  <a:pt x="1597" y="275"/>
                </a:lnTo>
                <a:lnTo>
                  <a:pt x="1596" y="274"/>
                </a:lnTo>
                <a:lnTo>
                  <a:pt x="1595" y="275"/>
                </a:lnTo>
                <a:lnTo>
                  <a:pt x="1596" y="278"/>
                </a:lnTo>
                <a:lnTo>
                  <a:pt x="1593" y="281"/>
                </a:lnTo>
                <a:lnTo>
                  <a:pt x="1592" y="281"/>
                </a:lnTo>
                <a:lnTo>
                  <a:pt x="1593" y="282"/>
                </a:lnTo>
                <a:lnTo>
                  <a:pt x="1592" y="283"/>
                </a:lnTo>
                <a:lnTo>
                  <a:pt x="1591" y="286"/>
                </a:lnTo>
                <a:lnTo>
                  <a:pt x="1589" y="285"/>
                </a:lnTo>
                <a:lnTo>
                  <a:pt x="1588" y="286"/>
                </a:lnTo>
                <a:lnTo>
                  <a:pt x="1589" y="287"/>
                </a:lnTo>
                <a:lnTo>
                  <a:pt x="1589" y="290"/>
                </a:lnTo>
                <a:lnTo>
                  <a:pt x="1586" y="292"/>
                </a:lnTo>
                <a:lnTo>
                  <a:pt x="1588" y="293"/>
                </a:lnTo>
                <a:lnTo>
                  <a:pt x="1588" y="296"/>
                </a:lnTo>
                <a:lnTo>
                  <a:pt x="1586" y="296"/>
                </a:lnTo>
                <a:lnTo>
                  <a:pt x="1585" y="294"/>
                </a:lnTo>
                <a:lnTo>
                  <a:pt x="1582" y="294"/>
                </a:lnTo>
                <a:lnTo>
                  <a:pt x="1584" y="297"/>
                </a:lnTo>
                <a:lnTo>
                  <a:pt x="1588" y="299"/>
                </a:lnTo>
                <a:lnTo>
                  <a:pt x="1586" y="301"/>
                </a:lnTo>
                <a:lnTo>
                  <a:pt x="1584" y="301"/>
                </a:lnTo>
                <a:lnTo>
                  <a:pt x="1584" y="303"/>
                </a:lnTo>
                <a:lnTo>
                  <a:pt x="1585" y="304"/>
                </a:lnTo>
                <a:lnTo>
                  <a:pt x="1586" y="308"/>
                </a:lnTo>
                <a:lnTo>
                  <a:pt x="1585" y="310"/>
                </a:lnTo>
                <a:lnTo>
                  <a:pt x="1586" y="311"/>
                </a:lnTo>
                <a:lnTo>
                  <a:pt x="1584" y="315"/>
                </a:lnTo>
                <a:lnTo>
                  <a:pt x="1584" y="316"/>
                </a:lnTo>
                <a:lnTo>
                  <a:pt x="1582" y="321"/>
                </a:lnTo>
                <a:lnTo>
                  <a:pt x="1581" y="328"/>
                </a:lnTo>
                <a:lnTo>
                  <a:pt x="1580" y="329"/>
                </a:lnTo>
                <a:lnTo>
                  <a:pt x="1580" y="332"/>
                </a:lnTo>
                <a:lnTo>
                  <a:pt x="1581" y="332"/>
                </a:lnTo>
                <a:lnTo>
                  <a:pt x="1582" y="333"/>
                </a:lnTo>
                <a:lnTo>
                  <a:pt x="1581" y="336"/>
                </a:lnTo>
                <a:lnTo>
                  <a:pt x="1585" y="340"/>
                </a:lnTo>
                <a:lnTo>
                  <a:pt x="1585" y="343"/>
                </a:lnTo>
                <a:lnTo>
                  <a:pt x="1584" y="341"/>
                </a:lnTo>
                <a:lnTo>
                  <a:pt x="1580" y="341"/>
                </a:lnTo>
                <a:lnTo>
                  <a:pt x="1578" y="340"/>
                </a:lnTo>
                <a:lnTo>
                  <a:pt x="1577" y="341"/>
                </a:lnTo>
                <a:lnTo>
                  <a:pt x="1573" y="337"/>
                </a:lnTo>
                <a:lnTo>
                  <a:pt x="1574" y="336"/>
                </a:lnTo>
                <a:lnTo>
                  <a:pt x="1568" y="336"/>
                </a:lnTo>
                <a:lnTo>
                  <a:pt x="1568" y="333"/>
                </a:lnTo>
                <a:lnTo>
                  <a:pt x="1562" y="329"/>
                </a:lnTo>
                <a:lnTo>
                  <a:pt x="1559" y="329"/>
                </a:lnTo>
                <a:lnTo>
                  <a:pt x="1555" y="332"/>
                </a:lnTo>
                <a:lnTo>
                  <a:pt x="1553" y="330"/>
                </a:lnTo>
                <a:lnTo>
                  <a:pt x="1550" y="332"/>
                </a:lnTo>
                <a:lnTo>
                  <a:pt x="1548" y="334"/>
                </a:lnTo>
                <a:lnTo>
                  <a:pt x="1545" y="334"/>
                </a:lnTo>
                <a:lnTo>
                  <a:pt x="1544" y="340"/>
                </a:lnTo>
                <a:lnTo>
                  <a:pt x="1542" y="341"/>
                </a:lnTo>
                <a:lnTo>
                  <a:pt x="1539" y="340"/>
                </a:lnTo>
                <a:lnTo>
                  <a:pt x="1541" y="343"/>
                </a:lnTo>
                <a:lnTo>
                  <a:pt x="1539" y="346"/>
                </a:lnTo>
                <a:lnTo>
                  <a:pt x="1541" y="348"/>
                </a:lnTo>
                <a:lnTo>
                  <a:pt x="1539" y="350"/>
                </a:lnTo>
                <a:lnTo>
                  <a:pt x="1539" y="357"/>
                </a:lnTo>
                <a:lnTo>
                  <a:pt x="1538" y="358"/>
                </a:lnTo>
                <a:lnTo>
                  <a:pt x="1535" y="357"/>
                </a:lnTo>
                <a:lnTo>
                  <a:pt x="1533" y="348"/>
                </a:lnTo>
                <a:lnTo>
                  <a:pt x="1533" y="346"/>
                </a:lnTo>
                <a:lnTo>
                  <a:pt x="1530" y="344"/>
                </a:lnTo>
                <a:lnTo>
                  <a:pt x="1528" y="341"/>
                </a:lnTo>
                <a:lnTo>
                  <a:pt x="1528" y="344"/>
                </a:lnTo>
                <a:lnTo>
                  <a:pt x="1526" y="350"/>
                </a:lnTo>
                <a:lnTo>
                  <a:pt x="1523" y="351"/>
                </a:lnTo>
                <a:lnTo>
                  <a:pt x="1523" y="354"/>
                </a:lnTo>
                <a:lnTo>
                  <a:pt x="1526" y="354"/>
                </a:lnTo>
                <a:lnTo>
                  <a:pt x="1523" y="359"/>
                </a:lnTo>
                <a:lnTo>
                  <a:pt x="1521" y="357"/>
                </a:lnTo>
                <a:lnTo>
                  <a:pt x="1520" y="357"/>
                </a:lnTo>
                <a:lnTo>
                  <a:pt x="1519" y="355"/>
                </a:lnTo>
                <a:lnTo>
                  <a:pt x="1516" y="355"/>
                </a:lnTo>
                <a:lnTo>
                  <a:pt x="1516" y="359"/>
                </a:lnTo>
                <a:lnTo>
                  <a:pt x="1515" y="359"/>
                </a:lnTo>
                <a:lnTo>
                  <a:pt x="1512" y="358"/>
                </a:lnTo>
                <a:lnTo>
                  <a:pt x="1509" y="358"/>
                </a:lnTo>
                <a:lnTo>
                  <a:pt x="1509" y="359"/>
                </a:lnTo>
                <a:lnTo>
                  <a:pt x="1510" y="362"/>
                </a:lnTo>
                <a:lnTo>
                  <a:pt x="1509" y="363"/>
                </a:lnTo>
                <a:lnTo>
                  <a:pt x="1509" y="368"/>
                </a:lnTo>
                <a:lnTo>
                  <a:pt x="1512" y="373"/>
                </a:lnTo>
                <a:lnTo>
                  <a:pt x="1510" y="373"/>
                </a:lnTo>
                <a:lnTo>
                  <a:pt x="1510" y="376"/>
                </a:lnTo>
                <a:lnTo>
                  <a:pt x="1513" y="376"/>
                </a:lnTo>
                <a:lnTo>
                  <a:pt x="1516" y="379"/>
                </a:lnTo>
                <a:lnTo>
                  <a:pt x="1516" y="380"/>
                </a:lnTo>
                <a:lnTo>
                  <a:pt x="1515" y="380"/>
                </a:lnTo>
                <a:lnTo>
                  <a:pt x="1515" y="381"/>
                </a:lnTo>
                <a:lnTo>
                  <a:pt x="1517" y="384"/>
                </a:lnTo>
                <a:lnTo>
                  <a:pt x="1517" y="386"/>
                </a:lnTo>
                <a:lnTo>
                  <a:pt x="1516" y="384"/>
                </a:lnTo>
                <a:lnTo>
                  <a:pt x="1513" y="386"/>
                </a:lnTo>
                <a:lnTo>
                  <a:pt x="1516" y="388"/>
                </a:lnTo>
                <a:lnTo>
                  <a:pt x="1517" y="388"/>
                </a:lnTo>
                <a:lnTo>
                  <a:pt x="1517" y="390"/>
                </a:lnTo>
                <a:lnTo>
                  <a:pt x="1516" y="394"/>
                </a:lnTo>
                <a:lnTo>
                  <a:pt x="1517" y="395"/>
                </a:lnTo>
                <a:lnTo>
                  <a:pt x="1515" y="398"/>
                </a:lnTo>
                <a:lnTo>
                  <a:pt x="1516" y="401"/>
                </a:lnTo>
                <a:lnTo>
                  <a:pt x="1516" y="404"/>
                </a:lnTo>
                <a:lnTo>
                  <a:pt x="1517" y="405"/>
                </a:lnTo>
                <a:lnTo>
                  <a:pt x="1517" y="409"/>
                </a:lnTo>
                <a:lnTo>
                  <a:pt x="1519" y="415"/>
                </a:lnTo>
                <a:lnTo>
                  <a:pt x="1517" y="416"/>
                </a:lnTo>
                <a:lnTo>
                  <a:pt x="1520" y="417"/>
                </a:lnTo>
                <a:lnTo>
                  <a:pt x="1528" y="426"/>
                </a:lnTo>
                <a:lnTo>
                  <a:pt x="1530" y="424"/>
                </a:lnTo>
                <a:lnTo>
                  <a:pt x="1530" y="422"/>
                </a:lnTo>
                <a:lnTo>
                  <a:pt x="1527" y="419"/>
                </a:lnTo>
                <a:lnTo>
                  <a:pt x="1527" y="416"/>
                </a:lnTo>
                <a:lnTo>
                  <a:pt x="1528" y="415"/>
                </a:lnTo>
                <a:lnTo>
                  <a:pt x="1531" y="416"/>
                </a:lnTo>
                <a:lnTo>
                  <a:pt x="1535" y="419"/>
                </a:lnTo>
                <a:lnTo>
                  <a:pt x="1539" y="419"/>
                </a:lnTo>
                <a:lnTo>
                  <a:pt x="1539" y="422"/>
                </a:lnTo>
                <a:lnTo>
                  <a:pt x="1538" y="423"/>
                </a:lnTo>
                <a:lnTo>
                  <a:pt x="1541" y="424"/>
                </a:lnTo>
                <a:lnTo>
                  <a:pt x="1538" y="427"/>
                </a:lnTo>
                <a:lnTo>
                  <a:pt x="1539" y="428"/>
                </a:lnTo>
                <a:lnTo>
                  <a:pt x="1538" y="430"/>
                </a:lnTo>
                <a:lnTo>
                  <a:pt x="1537" y="433"/>
                </a:lnTo>
                <a:lnTo>
                  <a:pt x="1539" y="437"/>
                </a:lnTo>
                <a:lnTo>
                  <a:pt x="1541" y="439"/>
                </a:lnTo>
                <a:lnTo>
                  <a:pt x="1541" y="444"/>
                </a:lnTo>
                <a:lnTo>
                  <a:pt x="1544" y="446"/>
                </a:lnTo>
                <a:lnTo>
                  <a:pt x="1545" y="445"/>
                </a:lnTo>
                <a:lnTo>
                  <a:pt x="1545" y="444"/>
                </a:lnTo>
                <a:lnTo>
                  <a:pt x="1548" y="441"/>
                </a:lnTo>
                <a:lnTo>
                  <a:pt x="1550" y="442"/>
                </a:lnTo>
                <a:lnTo>
                  <a:pt x="1550" y="449"/>
                </a:lnTo>
                <a:lnTo>
                  <a:pt x="1556" y="453"/>
                </a:lnTo>
                <a:lnTo>
                  <a:pt x="1557" y="457"/>
                </a:lnTo>
                <a:lnTo>
                  <a:pt x="1557" y="463"/>
                </a:lnTo>
                <a:lnTo>
                  <a:pt x="1555" y="463"/>
                </a:lnTo>
                <a:lnTo>
                  <a:pt x="1552" y="462"/>
                </a:lnTo>
                <a:lnTo>
                  <a:pt x="1548" y="459"/>
                </a:lnTo>
                <a:lnTo>
                  <a:pt x="1548" y="456"/>
                </a:lnTo>
                <a:lnTo>
                  <a:pt x="1549" y="453"/>
                </a:lnTo>
                <a:lnTo>
                  <a:pt x="1549" y="448"/>
                </a:lnTo>
                <a:lnTo>
                  <a:pt x="1546" y="449"/>
                </a:lnTo>
                <a:lnTo>
                  <a:pt x="1548" y="451"/>
                </a:lnTo>
                <a:lnTo>
                  <a:pt x="1548" y="452"/>
                </a:lnTo>
                <a:lnTo>
                  <a:pt x="1545" y="453"/>
                </a:lnTo>
                <a:lnTo>
                  <a:pt x="1542" y="456"/>
                </a:lnTo>
                <a:lnTo>
                  <a:pt x="1544" y="457"/>
                </a:lnTo>
                <a:lnTo>
                  <a:pt x="1546" y="457"/>
                </a:lnTo>
                <a:lnTo>
                  <a:pt x="1546" y="460"/>
                </a:lnTo>
                <a:lnTo>
                  <a:pt x="1545" y="463"/>
                </a:lnTo>
                <a:lnTo>
                  <a:pt x="1546" y="466"/>
                </a:lnTo>
                <a:lnTo>
                  <a:pt x="1545" y="467"/>
                </a:lnTo>
                <a:lnTo>
                  <a:pt x="1545" y="477"/>
                </a:lnTo>
                <a:lnTo>
                  <a:pt x="1548" y="478"/>
                </a:lnTo>
                <a:lnTo>
                  <a:pt x="1548" y="481"/>
                </a:lnTo>
                <a:lnTo>
                  <a:pt x="1553" y="489"/>
                </a:lnTo>
                <a:lnTo>
                  <a:pt x="1556" y="489"/>
                </a:lnTo>
                <a:lnTo>
                  <a:pt x="1560" y="496"/>
                </a:lnTo>
                <a:lnTo>
                  <a:pt x="1563" y="498"/>
                </a:lnTo>
                <a:lnTo>
                  <a:pt x="1560" y="499"/>
                </a:lnTo>
                <a:lnTo>
                  <a:pt x="1562" y="503"/>
                </a:lnTo>
                <a:lnTo>
                  <a:pt x="1553" y="506"/>
                </a:lnTo>
                <a:lnTo>
                  <a:pt x="1553" y="504"/>
                </a:lnTo>
                <a:lnTo>
                  <a:pt x="1549" y="507"/>
                </a:lnTo>
                <a:lnTo>
                  <a:pt x="1548" y="506"/>
                </a:lnTo>
                <a:lnTo>
                  <a:pt x="1548" y="507"/>
                </a:lnTo>
                <a:lnTo>
                  <a:pt x="1546" y="513"/>
                </a:lnTo>
                <a:lnTo>
                  <a:pt x="1545" y="516"/>
                </a:lnTo>
                <a:lnTo>
                  <a:pt x="1544" y="517"/>
                </a:lnTo>
                <a:lnTo>
                  <a:pt x="1546" y="520"/>
                </a:lnTo>
                <a:lnTo>
                  <a:pt x="1545" y="525"/>
                </a:lnTo>
                <a:lnTo>
                  <a:pt x="1546" y="533"/>
                </a:lnTo>
                <a:lnTo>
                  <a:pt x="1550" y="535"/>
                </a:lnTo>
                <a:lnTo>
                  <a:pt x="1550" y="538"/>
                </a:lnTo>
                <a:lnTo>
                  <a:pt x="1553" y="540"/>
                </a:lnTo>
                <a:lnTo>
                  <a:pt x="1556" y="542"/>
                </a:lnTo>
                <a:lnTo>
                  <a:pt x="1552" y="542"/>
                </a:lnTo>
                <a:lnTo>
                  <a:pt x="1549" y="543"/>
                </a:lnTo>
                <a:lnTo>
                  <a:pt x="1548" y="545"/>
                </a:lnTo>
                <a:lnTo>
                  <a:pt x="1545" y="545"/>
                </a:lnTo>
                <a:lnTo>
                  <a:pt x="1542" y="547"/>
                </a:lnTo>
                <a:lnTo>
                  <a:pt x="1539" y="546"/>
                </a:lnTo>
                <a:lnTo>
                  <a:pt x="1538" y="549"/>
                </a:lnTo>
                <a:lnTo>
                  <a:pt x="1539" y="550"/>
                </a:lnTo>
                <a:lnTo>
                  <a:pt x="1542" y="550"/>
                </a:lnTo>
                <a:lnTo>
                  <a:pt x="1541" y="551"/>
                </a:lnTo>
                <a:lnTo>
                  <a:pt x="1541" y="554"/>
                </a:lnTo>
                <a:lnTo>
                  <a:pt x="1544" y="556"/>
                </a:lnTo>
                <a:lnTo>
                  <a:pt x="1542" y="557"/>
                </a:lnTo>
                <a:lnTo>
                  <a:pt x="1541" y="557"/>
                </a:lnTo>
                <a:lnTo>
                  <a:pt x="1542" y="561"/>
                </a:lnTo>
                <a:lnTo>
                  <a:pt x="1542" y="562"/>
                </a:lnTo>
                <a:lnTo>
                  <a:pt x="1545" y="562"/>
                </a:lnTo>
                <a:lnTo>
                  <a:pt x="1548" y="564"/>
                </a:lnTo>
                <a:lnTo>
                  <a:pt x="1545" y="567"/>
                </a:lnTo>
                <a:lnTo>
                  <a:pt x="1545" y="569"/>
                </a:lnTo>
                <a:lnTo>
                  <a:pt x="1546" y="572"/>
                </a:lnTo>
                <a:lnTo>
                  <a:pt x="1545" y="578"/>
                </a:lnTo>
                <a:lnTo>
                  <a:pt x="1544" y="580"/>
                </a:lnTo>
                <a:lnTo>
                  <a:pt x="1545" y="580"/>
                </a:lnTo>
                <a:lnTo>
                  <a:pt x="1544" y="583"/>
                </a:lnTo>
                <a:lnTo>
                  <a:pt x="1541" y="586"/>
                </a:lnTo>
                <a:lnTo>
                  <a:pt x="1541" y="589"/>
                </a:lnTo>
                <a:lnTo>
                  <a:pt x="1539" y="589"/>
                </a:lnTo>
                <a:lnTo>
                  <a:pt x="1539" y="594"/>
                </a:lnTo>
                <a:lnTo>
                  <a:pt x="1537" y="600"/>
                </a:lnTo>
                <a:lnTo>
                  <a:pt x="1537" y="597"/>
                </a:lnTo>
                <a:lnTo>
                  <a:pt x="1535" y="596"/>
                </a:lnTo>
                <a:lnTo>
                  <a:pt x="1537" y="593"/>
                </a:lnTo>
                <a:lnTo>
                  <a:pt x="1535" y="592"/>
                </a:lnTo>
                <a:lnTo>
                  <a:pt x="1530" y="592"/>
                </a:lnTo>
                <a:lnTo>
                  <a:pt x="1527" y="587"/>
                </a:lnTo>
                <a:lnTo>
                  <a:pt x="1527" y="582"/>
                </a:lnTo>
                <a:lnTo>
                  <a:pt x="1523" y="572"/>
                </a:lnTo>
                <a:lnTo>
                  <a:pt x="1519" y="567"/>
                </a:lnTo>
                <a:lnTo>
                  <a:pt x="1521" y="567"/>
                </a:lnTo>
                <a:lnTo>
                  <a:pt x="1524" y="564"/>
                </a:lnTo>
                <a:lnTo>
                  <a:pt x="1521" y="565"/>
                </a:lnTo>
                <a:lnTo>
                  <a:pt x="1519" y="564"/>
                </a:lnTo>
                <a:lnTo>
                  <a:pt x="1515" y="562"/>
                </a:lnTo>
                <a:lnTo>
                  <a:pt x="1505" y="545"/>
                </a:lnTo>
                <a:lnTo>
                  <a:pt x="1495" y="535"/>
                </a:lnTo>
                <a:lnTo>
                  <a:pt x="1495" y="531"/>
                </a:lnTo>
                <a:lnTo>
                  <a:pt x="1492" y="527"/>
                </a:lnTo>
                <a:lnTo>
                  <a:pt x="1486" y="516"/>
                </a:lnTo>
                <a:lnTo>
                  <a:pt x="1479" y="503"/>
                </a:lnTo>
                <a:lnTo>
                  <a:pt x="1473" y="491"/>
                </a:lnTo>
                <a:lnTo>
                  <a:pt x="1473" y="485"/>
                </a:lnTo>
                <a:lnTo>
                  <a:pt x="1469" y="480"/>
                </a:lnTo>
                <a:lnTo>
                  <a:pt x="1469" y="471"/>
                </a:lnTo>
                <a:lnTo>
                  <a:pt x="1466" y="467"/>
                </a:lnTo>
                <a:lnTo>
                  <a:pt x="1468" y="462"/>
                </a:lnTo>
                <a:lnTo>
                  <a:pt x="1470" y="459"/>
                </a:lnTo>
                <a:lnTo>
                  <a:pt x="1470" y="455"/>
                </a:lnTo>
                <a:lnTo>
                  <a:pt x="1472" y="453"/>
                </a:lnTo>
                <a:lnTo>
                  <a:pt x="1470" y="452"/>
                </a:lnTo>
                <a:lnTo>
                  <a:pt x="1472" y="451"/>
                </a:lnTo>
                <a:lnTo>
                  <a:pt x="1472" y="444"/>
                </a:lnTo>
                <a:lnTo>
                  <a:pt x="1468" y="438"/>
                </a:lnTo>
                <a:lnTo>
                  <a:pt x="1465" y="438"/>
                </a:lnTo>
                <a:lnTo>
                  <a:pt x="1465" y="435"/>
                </a:lnTo>
                <a:lnTo>
                  <a:pt x="1466" y="434"/>
                </a:lnTo>
                <a:lnTo>
                  <a:pt x="1472" y="435"/>
                </a:lnTo>
                <a:lnTo>
                  <a:pt x="1474" y="433"/>
                </a:lnTo>
                <a:lnTo>
                  <a:pt x="1473" y="431"/>
                </a:lnTo>
                <a:lnTo>
                  <a:pt x="1473" y="426"/>
                </a:lnTo>
                <a:lnTo>
                  <a:pt x="1480" y="426"/>
                </a:lnTo>
                <a:lnTo>
                  <a:pt x="1479" y="423"/>
                </a:lnTo>
                <a:lnTo>
                  <a:pt x="1481" y="416"/>
                </a:lnTo>
                <a:lnTo>
                  <a:pt x="1480" y="410"/>
                </a:lnTo>
                <a:lnTo>
                  <a:pt x="1480" y="406"/>
                </a:lnTo>
                <a:lnTo>
                  <a:pt x="1479" y="404"/>
                </a:lnTo>
                <a:lnTo>
                  <a:pt x="1481" y="401"/>
                </a:lnTo>
                <a:lnTo>
                  <a:pt x="1481" y="398"/>
                </a:lnTo>
                <a:lnTo>
                  <a:pt x="1480" y="397"/>
                </a:lnTo>
                <a:lnTo>
                  <a:pt x="1481" y="392"/>
                </a:lnTo>
                <a:lnTo>
                  <a:pt x="1483" y="392"/>
                </a:lnTo>
                <a:lnTo>
                  <a:pt x="1480" y="390"/>
                </a:lnTo>
                <a:lnTo>
                  <a:pt x="1480" y="388"/>
                </a:lnTo>
                <a:lnTo>
                  <a:pt x="1481" y="387"/>
                </a:lnTo>
                <a:lnTo>
                  <a:pt x="1481" y="381"/>
                </a:lnTo>
                <a:lnTo>
                  <a:pt x="1480" y="381"/>
                </a:lnTo>
                <a:lnTo>
                  <a:pt x="1481" y="379"/>
                </a:lnTo>
                <a:lnTo>
                  <a:pt x="1484" y="377"/>
                </a:lnTo>
                <a:lnTo>
                  <a:pt x="1486" y="376"/>
                </a:lnTo>
                <a:lnTo>
                  <a:pt x="1484" y="372"/>
                </a:lnTo>
                <a:lnTo>
                  <a:pt x="1486" y="366"/>
                </a:lnTo>
                <a:lnTo>
                  <a:pt x="1483" y="363"/>
                </a:lnTo>
                <a:lnTo>
                  <a:pt x="1486" y="359"/>
                </a:lnTo>
                <a:lnTo>
                  <a:pt x="1486" y="357"/>
                </a:lnTo>
                <a:lnTo>
                  <a:pt x="1484" y="357"/>
                </a:lnTo>
                <a:lnTo>
                  <a:pt x="1483" y="354"/>
                </a:lnTo>
                <a:lnTo>
                  <a:pt x="1484" y="352"/>
                </a:lnTo>
                <a:lnTo>
                  <a:pt x="1484" y="350"/>
                </a:lnTo>
                <a:lnTo>
                  <a:pt x="1487" y="348"/>
                </a:lnTo>
                <a:lnTo>
                  <a:pt x="1490" y="346"/>
                </a:lnTo>
                <a:lnTo>
                  <a:pt x="1490" y="344"/>
                </a:lnTo>
                <a:lnTo>
                  <a:pt x="1492" y="340"/>
                </a:lnTo>
                <a:lnTo>
                  <a:pt x="1494" y="340"/>
                </a:lnTo>
                <a:lnTo>
                  <a:pt x="1497" y="339"/>
                </a:lnTo>
                <a:lnTo>
                  <a:pt x="1498" y="339"/>
                </a:lnTo>
                <a:lnTo>
                  <a:pt x="1498" y="336"/>
                </a:lnTo>
                <a:lnTo>
                  <a:pt x="1495" y="336"/>
                </a:lnTo>
                <a:lnTo>
                  <a:pt x="1494" y="337"/>
                </a:lnTo>
                <a:lnTo>
                  <a:pt x="1491" y="336"/>
                </a:lnTo>
                <a:lnTo>
                  <a:pt x="1492" y="330"/>
                </a:lnTo>
                <a:lnTo>
                  <a:pt x="1494" y="326"/>
                </a:lnTo>
                <a:lnTo>
                  <a:pt x="1492" y="325"/>
                </a:lnTo>
                <a:lnTo>
                  <a:pt x="1491" y="322"/>
                </a:lnTo>
                <a:lnTo>
                  <a:pt x="1490" y="322"/>
                </a:lnTo>
                <a:lnTo>
                  <a:pt x="1490" y="325"/>
                </a:lnTo>
                <a:lnTo>
                  <a:pt x="1488" y="323"/>
                </a:lnTo>
                <a:lnTo>
                  <a:pt x="1488" y="312"/>
                </a:lnTo>
                <a:lnTo>
                  <a:pt x="1486" y="311"/>
                </a:lnTo>
                <a:lnTo>
                  <a:pt x="1486" y="308"/>
                </a:lnTo>
                <a:lnTo>
                  <a:pt x="1483" y="305"/>
                </a:lnTo>
                <a:lnTo>
                  <a:pt x="1483" y="303"/>
                </a:lnTo>
                <a:lnTo>
                  <a:pt x="1481" y="301"/>
                </a:lnTo>
                <a:lnTo>
                  <a:pt x="1481" y="300"/>
                </a:lnTo>
                <a:lnTo>
                  <a:pt x="1480" y="296"/>
                </a:lnTo>
                <a:lnTo>
                  <a:pt x="1480" y="294"/>
                </a:lnTo>
                <a:lnTo>
                  <a:pt x="1483" y="290"/>
                </a:lnTo>
                <a:lnTo>
                  <a:pt x="1486" y="292"/>
                </a:lnTo>
                <a:lnTo>
                  <a:pt x="1488" y="290"/>
                </a:lnTo>
                <a:lnTo>
                  <a:pt x="1487" y="289"/>
                </a:lnTo>
                <a:lnTo>
                  <a:pt x="1490" y="287"/>
                </a:lnTo>
                <a:lnTo>
                  <a:pt x="1481" y="287"/>
                </a:lnTo>
                <a:lnTo>
                  <a:pt x="1477" y="285"/>
                </a:lnTo>
                <a:lnTo>
                  <a:pt x="1473" y="285"/>
                </a:lnTo>
                <a:lnTo>
                  <a:pt x="1470" y="287"/>
                </a:lnTo>
                <a:lnTo>
                  <a:pt x="1469" y="287"/>
                </a:lnTo>
                <a:lnTo>
                  <a:pt x="1465" y="290"/>
                </a:lnTo>
                <a:lnTo>
                  <a:pt x="1466" y="292"/>
                </a:lnTo>
                <a:lnTo>
                  <a:pt x="1466" y="294"/>
                </a:lnTo>
                <a:lnTo>
                  <a:pt x="1469" y="296"/>
                </a:lnTo>
                <a:lnTo>
                  <a:pt x="1469" y="304"/>
                </a:lnTo>
                <a:lnTo>
                  <a:pt x="1472" y="305"/>
                </a:lnTo>
                <a:lnTo>
                  <a:pt x="1472" y="307"/>
                </a:lnTo>
                <a:lnTo>
                  <a:pt x="1473" y="308"/>
                </a:lnTo>
                <a:lnTo>
                  <a:pt x="1474" y="312"/>
                </a:lnTo>
                <a:lnTo>
                  <a:pt x="1479" y="315"/>
                </a:lnTo>
                <a:lnTo>
                  <a:pt x="1477" y="318"/>
                </a:lnTo>
                <a:lnTo>
                  <a:pt x="1480" y="319"/>
                </a:lnTo>
                <a:lnTo>
                  <a:pt x="1479" y="321"/>
                </a:lnTo>
                <a:lnTo>
                  <a:pt x="1476" y="319"/>
                </a:lnTo>
                <a:lnTo>
                  <a:pt x="1476" y="316"/>
                </a:lnTo>
                <a:lnTo>
                  <a:pt x="1472" y="318"/>
                </a:lnTo>
                <a:lnTo>
                  <a:pt x="1470" y="319"/>
                </a:lnTo>
                <a:lnTo>
                  <a:pt x="1469" y="323"/>
                </a:lnTo>
                <a:lnTo>
                  <a:pt x="1470" y="325"/>
                </a:lnTo>
                <a:lnTo>
                  <a:pt x="1470" y="329"/>
                </a:lnTo>
                <a:lnTo>
                  <a:pt x="1469" y="329"/>
                </a:lnTo>
                <a:lnTo>
                  <a:pt x="1469" y="330"/>
                </a:lnTo>
                <a:lnTo>
                  <a:pt x="1470" y="330"/>
                </a:lnTo>
                <a:lnTo>
                  <a:pt x="1469" y="333"/>
                </a:lnTo>
                <a:lnTo>
                  <a:pt x="1468" y="334"/>
                </a:lnTo>
                <a:lnTo>
                  <a:pt x="1469" y="336"/>
                </a:lnTo>
                <a:lnTo>
                  <a:pt x="1468" y="339"/>
                </a:lnTo>
                <a:lnTo>
                  <a:pt x="1468" y="344"/>
                </a:lnTo>
                <a:lnTo>
                  <a:pt x="1466" y="346"/>
                </a:lnTo>
                <a:lnTo>
                  <a:pt x="1466" y="347"/>
                </a:lnTo>
                <a:lnTo>
                  <a:pt x="1465" y="348"/>
                </a:lnTo>
                <a:lnTo>
                  <a:pt x="1463" y="352"/>
                </a:lnTo>
                <a:lnTo>
                  <a:pt x="1461" y="347"/>
                </a:lnTo>
                <a:lnTo>
                  <a:pt x="1462" y="344"/>
                </a:lnTo>
                <a:lnTo>
                  <a:pt x="1461" y="343"/>
                </a:lnTo>
                <a:lnTo>
                  <a:pt x="1459" y="343"/>
                </a:lnTo>
                <a:lnTo>
                  <a:pt x="1456" y="344"/>
                </a:lnTo>
                <a:lnTo>
                  <a:pt x="1456" y="346"/>
                </a:lnTo>
                <a:lnTo>
                  <a:pt x="1455" y="347"/>
                </a:lnTo>
                <a:lnTo>
                  <a:pt x="1455" y="343"/>
                </a:lnTo>
                <a:lnTo>
                  <a:pt x="1452" y="343"/>
                </a:lnTo>
                <a:lnTo>
                  <a:pt x="1452" y="340"/>
                </a:lnTo>
                <a:lnTo>
                  <a:pt x="1450" y="343"/>
                </a:lnTo>
                <a:lnTo>
                  <a:pt x="1450" y="340"/>
                </a:lnTo>
                <a:lnTo>
                  <a:pt x="1451" y="339"/>
                </a:lnTo>
                <a:lnTo>
                  <a:pt x="1450" y="337"/>
                </a:lnTo>
                <a:lnTo>
                  <a:pt x="1450" y="336"/>
                </a:lnTo>
                <a:lnTo>
                  <a:pt x="1451" y="336"/>
                </a:lnTo>
                <a:lnTo>
                  <a:pt x="1450" y="333"/>
                </a:lnTo>
                <a:lnTo>
                  <a:pt x="1450" y="332"/>
                </a:lnTo>
                <a:lnTo>
                  <a:pt x="1451" y="330"/>
                </a:lnTo>
                <a:lnTo>
                  <a:pt x="1450" y="328"/>
                </a:lnTo>
                <a:lnTo>
                  <a:pt x="1448" y="326"/>
                </a:lnTo>
                <a:lnTo>
                  <a:pt x="1450" y="326"/>
                </a:lnTo>
                <a:lnTo>
                  <a:pt x="1450" y="322"/>
                </a:lnTo>
                <a:lnTo>
                  <a:pt x="1447" y="321"/>
                </a:lnTo>
                <a:lnTo>
                  <a:pt x="1445" y="319"/>
                </a:lnTo>
                <a:lnTo>
                  <a:pt x="1444" y="322"/>
                </a:lnTo>
                <a:lnTo>
                  <a:pt x="1443" y="322"/>
                </a:lnTo>
                <a:lnTo>
                  <a:pt x="1443" y="325"/>
                </a:lnTo>
                <a:lnTo>
                  <a:pt x="1441" y="328"/>
                </a:lnTo>
                <a:lnTo>
                  <a:pt x="1440" y="328"/>
                </a:lnTo>
                <a:lnTo>
                  <a:pt x="1439" y="325"/>
                </a:lnTo>
                <a:lnTo>
                  <a:pt x="1437" y="325"/>
                </a:lnTo>
                <a:lnTo>
                  <a:pt x="1436" y="326"/>
                </a:lnTo>
                <a:lnTo>
                  <a:pt x="1436" y="323"/>
                </a:lnTo>
                <a:lnTo>
                  <a:pt x="1430" y="323"/>
                </a:lnTo>
                <a:lnTo>
                  <a:pt x="1430" y="326"/>
                </a:lnTo>
                <a:lnTo>
                  <a:pt x="1429" y="328"/>
                </a:lnTo>
                <a:lnTo>
                  <a:pt x="1427" y="328"/>
                </a:lnTo>
                <a:lnTo>
                  <a:pt x="1423" y="329"/>
                </a:lnTo>
                <a:lnTo>
                  <a:pt x="1422" y="330"/>
                </a:lnTo>
                <a:lnTo>
                  <a:pt x="1416" y="330"/>
                </a:lnTo>
                <a:lnTo>
                  <a:pt x="1414" y="334"/>
                </a:lnTo>
                <a:lnTo>
                  <a:pt x="1412" y="336"/>
                </a:lnTo>
                <a:lnTo>
                  <a:pt x="1412" y="339"/>
                </a:lnTo>
                <a:lnTo>
                  <a:pt x="1409" y="341"/>
                </a:lnTo>
                <a:lnTo>
                  <a:pt x="1411" y="343"/>
                </a:lnTo>
                <a:lnTo>
                  <a:pt x="1412" y="347"/>
                </a:lnTo>
                <a:lnTo>
                  <a:pt x="1414" y="350"/>
                </a:lnTo>
                <a:lnTo>
                  <a:pt x="1412" y="352"/>
                </a:lnTo>
                <a:lnTo>
                  <a:pt x="1411" y="361"/>
                </a:lnTo>
                <a:lnTo>
                  <a:pt x="1414" y="365"/>
                </a:lnTo>
                <a:lnTo>
                  <a:pt x="1412" y="365"/>
                </a:lnTo>
                <a:lnTo>
                  <a:pt x="1412" y="369"/>
                </a:lnTo>
                <a:lnTo>
                  <a:pt x="1409" y="370"/>
                </a:lnTo>
                <a:lnTo>
                  <a:pt x="1409" y="375"/>
                </a:lnTo>
                <a:lnTo>
                  <a:pt x="1408" y="377"/>
                </a:lnTo>
                <a:lnTo>
                  <a:pt x="1408" y="380"/>
                </a:lnTo>
                <a:lnTo>
                  <a:pt x="1407" y="384"/>
                </a:lnTo>
                <a:lnTo>
                  <a:pt x="1409" y="387"/>
                </a:lnTo>
                <a:lnTo>
                  <a:pt x="1407" y="388"/>
                </a:lnTo>
                <a:lnTo>
                  <a:pt x="1411" y="394"/>
                </a:lnTo>
                <a:lnTo>
                  <a:pt x="1409" y="394"/>
                </a:lnTo>
                <a:lnTo>
                  <a:pt x="1408" y="397"/>
                </a:lnTo>
                <a:lnTo>
                  <a:pt x="1411" y="398"/>
                </a:lnTo>
                <a:lnTo>
                  <a:pt x="1411" y="397"/>
                </a:lnTo>
                <a:lnTo>
                  <a:pt x="1414" y="397"/>
                </a:lnTo>
                <a:lnTo>
                  <a:pt x="1414" y="395"/>
                </a:lnTo>
                <a:lnTo>
                  <a:pt x="1416" y="397"/>
                </a:lnTo>
                <a:lnTo>
                  <a:pt x="1418" y="397"/>
                </a:lnTo>
                <a:lnTo>
                  <a:pt x="1418" y="395"/>
                </a:lnTo>
                <a:lnTo>
                  <a:pt x="1419" y="395"/>
                </a:lnTo>
                <a:lnTo>
                  <a:pt x="1422" y="397"/>
                </a:lnTo>
                <a:lnTo>
                  <a:pt x="1422" y="399"/>
                </a:lnTo>
                <a:lnTo>
                  <a:pt x="1423" y="401"/>
                </a:lnTo>
                <a:lnTo>
                  <a:pt x="1423" y="402"/>
                </a:lnTo>
                <a:lnTo>
                  <a:pt x="1422" y="402"/>
                </a:lnTo>
                <a:lnTo>
                  <a:pt x="1421" y="404"/>
                </a:lnTo>
                <a:lnTo>
                  <a:pt x="1418" y="402"/>
                </a:lnTo>
                <a:lnTo>
                  <a:pt x="1416" y="404"/>
                </a:lnTo>
                <a:lnTo>
                  <a:pt x="1416" y="405"/>
                </a:lnTo>
                <a:lnTo>
                  <a:pt x="1418" y="406"/>
                </a:lnTo>
                <a:lnTo>
                  <a:pt x="1415" y="409"/>
                </a:lnTo>
                <a:lnTo>
                  <a:pt x="1412" y="408"/>
                </a:lnTo>
                <a:lnTo>
                  <a:pt x="1412" y="406"/>
                </a:lnTo>
                <a:lnTo>
                  <a:pt x="1411" y="405"/>
                </a:lnTo>
                <a:lnTo>
                  <a:pt x="1409" y="406"/>
                </a:lnTo>
                <a:lnTo>
                  <a:pt x="1408" y="405"/>
                </a:lnTo>
                <a:lnTo>
                  <a:pt x="1407" y="406"/>
                </a:lnTo>
                <a:lnTo>
                  <a:pt x="1407" y="409"/>
                </a:lnTo>
                <a:lnTo>
                  <a:pt x="1405" y="409"/>
                </a:lnTo>
                <a:lnTo>
                  <a:pt x="1403" y="412"/>
                </a:lnTo>
                <a:lnTo>
                  <a:pt x="1404" y="413"/>
                </a:lnTo>
                <a:lnTo>
                  <a:pt x="1403" y="415"/>
                </a:lnTo>
                <a:lnTo>
                  <a:pt x="1401" y="415"/>
                </a:lnTo>
                <a:lnTo>
                  <a:pt x="1398" y="412"/>
                </a:lnTo>
                <a:lnTo>
                  <a:pt x="1396" y="412"/>
                </a:lnTo>
                <a:lnTo>
                  <a:pt x="1398" y="415"/>
                </a:lnTo>
                <a:lnTo>
                  <a:pt x="1396" y="416"/>
                </a:lnTo>
                <a:lnTo>
                  <a:pt x="1394" y="419"/>
                </a:lnTo>
                <a:lnTo>
                  <a:pt x="1390" y="420"/>
                </a:lnTo>
                <a:lnTo>
                  <a:pt x="1390" y="422"/>
                </a:lnTo>
                <a:lnTo>
                  <a:pt x="1386" y="416"/>
                </a:lnTo>
                <a:lnTo>
                  <a:pt x="1383" y="416"/>
                </a:lnTo>
                <a:lnTo>
                  <a:pt x="1385" y="415"/>
                </a:lnTo>
                <a:lnTo>
                  <a:pt x="1386" y="415"/>
                </a:lnTo>
                <a:lnTo>
                  <a:pt x="1386" y="412"/>
                </a:lnTo>
                <a:lnTo>
                  <a:pt x="1387" y="410"/>
                </a:lnTo>
                <a:lnTo>
                  <a:pt x="1390" y="410"/>
                </a:lnTo>
                <a:lnTo>
                  <a:pt x="1396" y="408"/>
                </a:lnTo>
                <a:lnTo>
                  <a:pt x="1393" y="405"/>
                </a:lnTo>
                <a:lnTo>
                  <a:pt x="1390" y="408"/>
                </a:lnTo>
                <a:lnTo>
                  <a:pt x="1387" y="406"/>
                </a:lnTo>
                <a:lnTo>
                  <a:pt x="1385" y="404"/>
                </a:lnTo>
                <a:lnTo>
                  <a:pt x="1375" y="404"/>
                </a:lnTo>
                <a:lnTo>
                  <a:pt x="1376" y="405"/>
                </a:lnTo>
                <a:lnTo>
                  <a:pt x="1372" y="405"/>
                </a:lnTo>
                <a:lnTo>
                  <a:pt x="1374" y="404"/>
                </a:lnTo>
                <a:lnTo>
                  <a:pt x="1369" y="404"/>
                </a:lnTo>
                <a:lnTo>
                  <a:pt x="1365" y="402"/>
                </a:lnTo>
                <a:lnTo>
                  <a:pt x="1364" y="404"/>
                </a:lnTo>
                <a:lnTo>
                  <a:pt x="1361" y="402"/>
                </a:lnTo>
                <a:lnTo>
                  <a:pt x="1358" y="402"/>
                </a:lnTo>
                <a:lnTo>
                  <a:pt x="1354" y="406"/>
                </a:lnTo>
                <a:lnTo>
                  <a:pt x="1353" y="406"/>
                </a:lnTo>
                <a:lnTo>
                  <a:pt x="1353" y="408"/>
                </a:lnTo>
                <a:lnTo>
                  <a:pt x="1356" y="409"/>
                </a:lnTo>
                <a:lnTo>
                  <a:pt x="1353" y="410"/>
                </a:lnTo>
                <a:lnTo>
                  <a:pt x="1351" y="409"/>
                </a:lnTo>
                <a:lnTo>
                  <a:pt x="1350" y="412"/>
                </a:lnTo>
                <a:lnTo>
                  <a:pt x="1353" y="413"/>
                </a:lnTo>
                <a:lnTo>
                  <a:pt x="1356" y="413"/>
                </a:lnTo>
                <a:lnTo>
                  <a:pt x="1356" y="416"/>
                </a:lnTo>
                <a:lnTo>
                  <a:pt x="1350" y="417"/>
                </a:lnTo>
                <a:lnTo>
                  <a:pt x="1349" y="416"/>
                </a:lnTo>
                <a:lnTo>
                  <a:pt x="1345" y="415"/>
                </a:lnTo>
                <a:lnTo>
                  <a:pt x="1343" y="416"/>
                </a:lnTo>
                <a:lnTo>
                  <a:pt x="1345" y="419"/>
                </a:lnTo>
                <a:lnTo>
                  <a:pt x="1342" y="419"/>
                </a:lnTo>
                <a:lnTo>
                  <a:pt x="1340" y="420"/>
                </a:lnTo>
                <a:lnTo>
                  <a:pt x="1339" y="420"/>
                </a:lnTo>
                <a:lnTo>
                  <a:pt x="1339" y="417"/>
                </a:lnTo>
                <a:lnTo>
                  <a:pt x="1333" y="417"/>
                </a:lnTo>
                <a:lnTo>
                  <a:pt x="1331" y="419"/>
                </a:lnTo>
                <a:lnTo>
                  <a:pt x="1327" y="419"/>
                </a:lnTo>
                <a:lnTo>
                  <a:pt x="1324" y="420"/>
                </a:lnTo>
                <a:lnTo>
                  <a:pt x="1324" y="422"/>
                </a:lnTo>
                <a:lnTo>
                  <a:pt x="1328" y="424"/>
                </a:lnTo>
                <a:lnTo>
                  <a:pt x="1325" y="426"/>
                </a:lnTo>
                <a:lnTo>
                  <a:pt x="1324" y="428"/>
                </a:lnTo>
                <a:lnTo>
                  <a:pt x="1322" y="426"/>
                </a:lnTo>
                <a:lnTo>
                  <a:pt x="1320" y="426"/>
                </a:lnTo>
                <a:lnTo>
                  <a:pt x="1321" y="423"/>
                </a:lnTo>
                <a:lnTo>
                  <a:pt x="1318" y="422"/>
                </a:lnTo>
                <a:lnTo>
                  <a:pt x="1318" y="423"/>
                </a:lnTo>
                <a:lnTo>
                  <a:pt x="1313" y="423"/>
                </a:lnTo>
                <a:lnTo>
                  <a:pt x="1311" y="424"/>
                </a:lnTo>
                <a:lnTo>
                  <a:pt x="1309" y="424"/>
                </a:lnTo>
                <a:lnTo>
                  <a:pt x="1304" y="427"/>
                </a:lnTo>
                <a:lnTo>
                  <a:pt x="1300" y="427"/>
                </a:lnTo>
                <a:lnTo>
                  <a:pt x="1296" y="431"/>
                </a:lnTo>
                <a:lnTo>
                  <a:pt x="1293" y="431"/>
                </a:lnTo>
                <a:lnTo>
                  <a:pt x="1292" y="430"/>
                </a:lnTo>
                <a:lnTo>
                  <a:pt x="1291" y="430"/>
                </a:lnTo>
                <a:lnTo>
                  <a:pt x="1285" y="435"/>
                </a:lnTo>
                <a:lnTo>
                  <a:pt x="1285" y="438"/>
                </a:lnTo>
                <a:lnTo>
                  <a:pt x="1282" y="439"/>
                </a:lnTo>
                <a:lnTo>
                  <a:pt x="1282" y="444"/>
                </a:lnTo>
                <a:lnTo>
                  <a:pt x="1285" y="448"/>
                </a:lnTo>
                <a:lnTo>
                  <a:pt x="1284" y="453"/>
                </a:lnTo>
                <a:lnTo>
                  <a:pt x="1278" y="462"/>
                </a:lnTo>
                <a:lnTo>
                  <a:pt x="1280" y="464"/>
                </a:lnTo>
                <a:lnTo>
                  <a:pt x="1280" y="471"/>
                </a:lnTo>
                <a:lnTo>
                  <a:pt x="1281" y="474"/>
                </a:lnTo>
                <a:lnTo>
                  <a:pt x="1278" y="474"/>
                </a:lnTo>
                <a:lnTo>
                  <a:pt x="1278" y="478"/>
                </a:lnTo>
                <a:lnTo>
                  <a:pt x="1277" y="478"/>
                </a:lnTo>
                <a:lnTo>
                  <a:pt x="1278" y="482"/>
                </a:lnTo>
                <a:lnTo>
                  <a:pt x="1275" y="485"/>
                </a:lnTo>
                <a:lnTo>
                  <a:pt x="1275" y="488"/>
                </a:lnTo>
                <a:lnTo>
                  <a:pt x="1271" y="492"/>
                </a:lnTo>
                <a:lnTo>
                  <a:pt x="1273" y="495"/>
                </a:lnTo>
                <a:lnTo>
                  <a:pt x="1270" y="496"/>
                </a:lnTo>
                <a:lnTo>
                  <a:pt x="1270" y="500"/>
                </a:lnTo>
                <a:lnTo>
                  <a:pt x="1269" y="500"/>
                </a:lnTo>
                <a:lnTo>
                  <a:pt x="1267" y="507"/>
                </a:lnTo>
                <a:lnTo>
                  <a:pt x="1267" y="511"/>
                </a:lnTo>
                <a:lnTo>
                  <a:pt x="1266" y="513"/>
                </a:lnTo>
                <a:lnTo>
                  <a:pt x="1267" y="516"/>
                </a:lnTo>
                <a:lnTo>
                  <a:pt x="1264" y="521"/>
                </a:lnTo>
                <a:lnTo>
                  <a:pt x="1263" y="525"/>
                </a:lnTo>
                <a:lnTo>
                  <a:pt x="1263" y="527"/>
                </a:lnTo>
                <a:lnTo>
                  <a:pt x="1262" y="527"/>
                </a:lnTo>
                <a:lnTo>
                  <a:pt x="1262" y="529"/>
                </a:lnTo>
                <a:lnTo>
                  <a:pt x="1257" y="533"/>
                </a:lnTo>
                <a:lnTo>
                  <a:pt x="1257" y="538"/>
                </a:lnTo>
                <a:lnTo>
                  <a:pt x="1255" y="540"/>
                </a:lnTo>
                <a:lnTo>
                  <a:pt x="1255" y="542"/>
                </a:lnTo>
                <a:lnTo>
                  <a:pt x="1252" y="546"/>
                </a:lnTo>
                <a:lnTo>
                  <a:pt x="1249" y="551"/>
                </a:lnTo>
                <a:lnTo>
                  <a:pt x="1251" y="553"/>
                </a:lnTo>
                <a:lnTo>
                  <a:pt x="1253" y="554"/>
                </a:lnTo>
                <a:lnTo>
                  <a:pt x="1256" y="554"/>
                </a:lnTo>
                <a:lnTo>
                  <a:pt x="1257" y="556"/>
                </a:lnTo>
                <a:lnTo>
                  <a:pt x="1260" y="556"/>
                </a:lnTo>
                <a:lnTo>
                  <a:pt x="1266" y="553"/>
                </a:lnTo>
                <a:lnTo>
                  <a:pt x="1267" y="551"/>
                </a:lnTo>
                <a:lnTo>
                  <a:pt x="1271" y="551"/>
                </a:lnTo>
                <a:lnTo>
                  <a:pt x="1271" y="557"/>
                </a:lnTo>
                <a:lnTo>
                  <a:pt x="1274" y="561"/>
                </a:lnTo>
                <a:lnTo>
                  <a:pt x="1275" y="565"/>
                </a:lnTo>
                <a:lnTo>
                  <a:pt x="1275" y="568"/>
                </a:lnTo>
                <a:lnTo>
                  <a:pt x="1278" y="571"/>
                </a:lnTo>
                <a:lnTo>
                  <a:pt x="1280" y="569"/>
                </a:lnTo>
                <a:lnTo>
                  <a:pt x="1281" y="569"/>
                </a:lnTo>
                <a:lnTo>
                  <a:pt x="1282" y="568"/>
                </a:lnTo>
                <a:lnTo>
                  <a:pt x="1282" y="565"/>
                </a:lnTo>
                <a:lnTo>
                  <a:pt x="1285" y="565"/>
                </a:lnTo>
                <a:lnTo>
                  <a:pt x="1285" y="567"/>
                </a:lnTo>
                <a:lnTo>
                  <a:pt x="1286" y="565"/>
                </a:lnTo>
                <a:lnTo>
                  <a:pt x="1289" y="565"/>
                </a:lnTo>
                <a:lnTo>
                  <a:pt x="1289" y="567"/>
                </a:lnTo>
                <a:lnTo>
                  <a:pt x="1288" y="568"/>
                </a:lnTo>
                <a:lnTo>
                  <a:pt x="1288" y="572"/>
                </a:lnTo>
                <a:lnTo>
                  <a:pt x="1286" y="572"/>
                </a:lnTo>
                <a:lnTo>
                  <a:pt x="1285" y="574"/>
                </a:lnTo>
                <a:lnTo>
                  <a:pt x="1285" y="575"/>
                </a:lnTo>
                <a:lnTo>
                  <a:pt x="1291" y="575"/>
                </a:lnTo>
                <a:lnTo>
                  <a:pt x="1293" y="572"/>
                </a:lnTo>
                <a:lnTo>
                  <a:pt x="1295" y="569"/>
                </a:lnTo>
                <a:lnTo>
                  <a:pt x="1295" y="564"/>
                </a:lnTo>
                <a:lnTo>
                  <a:pt x="1298" y="568"/>
                </a:lnTo>
                <a:lnTo>
                  <a:pt x="1296" y="571"/>
                </a:lnTo>
                <a:lnTo>
                  <a:pt x="1296" y="574"/>
                </a:lnTo>
                <a:lnTo>
                  <a:pt x="1298" y="574"/>
                </a:lnTo>
                <a:lnTo>
                  <a:pt x="1299" y="569"/>
                </a:lnTo>
                <a:lnTo>
                  <a:pt x="1298" y="565"/>
                </a:lnTo>
                <a:lnTo>
                  <a:pt x="1299" y="564"/>
                </a:lnTo>
                <a:lnTo>
                  <a:pt x="1296" y="561"/>
                </a:lnTo>
                <a:lnTo>
                  <a:pt x="1296" y="557"/>
                </a:lnTo>
                <a:lnTo>
                  <a:pt x="1298" y="557"/>
                </a:lnTo>
                <a:lnTo>
                  <a:pt x="1300" y="558"/>
                </a:lnTo>
                <a:lnTo>
                  <a:pt x="1300" y="560"/>
                </a:lnTo>
                <a:lnTo>
                  <a:pt x="1303" y="560"/>
                </a:lnTo>
                <a:lnTo>
                  <a:pt x="1303" y="558"/>
                </a:lnTo>
                <a:lnTo>
                  <a:pt x="1306" y="558"/>
                </a:lnTo>
                <a:lnTo>
                  <a:pt x="1309" y="556"/>
                </a:lnTo>
                <a:lnTo>
                  <a:pt x="1311" y="558"/>
                </a:lnTo>
                <a:lnTo>
                  <a:pt x="1314" y="558"/>
                </a:lnTo>
                <a:lnTo>
                  <a:pt x="1317" y="560"/>
                </a:lnTo>
                <a:lnTo>
                  <a:pt x="1318" y="564"/>
                </a:lnTo>
                <a:lnTo>
                  <a:pt x="1320" y="564"/>
                </a:lnTo>
                <a:lnTo>
                  <a:pt x="1322" y="565"/>
                </a:lnTo>
                <a:lnTo>
                  <a:pt x="1324" y="567"/>
                </a:lnTo>
                <a:lnTo>
                  <a:pt x="1329" y="568"/>
                </a:lnTo>
                <a:lnTo>
                  <a:pt x="1331" y="571"/>
                </a:lnTo>
                <a:lnTo>
                  <a:pt x="1332" y="571"/>
                </a:lnTo>
                <a:lnTo>
                  <a:pt x="1333" y="572"/>
                </a:lnTo>
                <a:lnTo>
                  <a:pt x="1335" y="572"/>
                </a:lnTo>
                <a:lnTo>
                  <a:pt x="1338" y="576"/>
                </a:lnTo>
                <a:lnTo>
                  <a:pt x="1336" y="579"/>
                </a:lnTo>
                <a:lnTo>
                  <a:pt x="1336" y="580"/>
                </a:lnTo>
                <a:lnTo>
                  <a:pt x="1335" y="582"/>
                </a:lnTo>
                <a:lnTo>
                  <a:pt x="1336" y="585"/>
                </a:lnTo>
                <a:lnTo>
                  <a:pt x="1339" y="585"/>
                </a:lnTo>
                <a:lnTo>
                  <a:pt x="1342" y="589"/>
                </a:lnTo>
                <a:lnTo>
                  <a:pt x="1342" y="592"/>
                </a:lnTo>
                <a:lnTo>
                  <a:pt x="1340" y="593"/>
                </a:lnTo>
                <a:lnTo>
                  <a:pt x="1340" y="596"/>
                </a:lnTo>
                <a:lnTo>
                  <a:pt x="1343" y="597"/>
                </a:lnTo>
                <a:lnTo>
                  <a:pt x="1345" y="598"/>
                </a:lnTo>
                <a:lnTo>
                  <a:pt x="1347" y="597"/>
                </a:lnTo>
                <a:lnTo>
                  <a:pt x="1347" y="598"/>
                </a:lnTo>
                <a:lnTo>
                  <a:pt x="1346" y="600"/>
                </a:lnTo>
                <a:lnTo>
                  <a:pt x="1346" y="604"/>
                </a:lnTo>
                <a:lnTo>
                  <a:pt x="1349" y="605"/>
                </a:lnTo>
                <a:lnTo>
                  <a:pt x="1347" y="607"/>
                </a:lnTo>
                <a:lnTo>
                  <a:pt x="1347" y="611"/>
                </a:lnTo>
                <a:lnTo>
                  <a:pt x="1346" y="614"/>
                </a:lnTo>
                <a:lnTo>
                  <a:pt x="1347" y="614"/>
                </a:lnTo>
                <a:lnTo>
                  <a:pt x="1347" y="616"/>
                </a:lnTo>
                <a:lnTo>
                  <a:pt x="1349" y="618"/>
                </a:lnTo>
                <a:lnTo>
                  <a:pt x="1346" y="619"/>
                </a:lnTo>
                <a:lnTo>
                  <a:pt x="1349" y="626"/>
                </a:lnTo>
                <a:lnTo>
                  <a:pt x="1347" y="627"/>
                </a:lnTo>
                <a:lnTo>
                  <a:pt x="1349" y="632"/>
                </a:lnTo>
                <a:lnTo>
                  <a:pt x="1349" y="636"/>
                </a:lnTo>
                <a:lnTo>
                  <a:pt x="1351" y="644"/>
                </a:lnTo>
                <a:lnTo>
                  <a:pt x="1353" y="644"/>
                </a:lnTo>
                <a:lnTo>
                  <a:pt x="1356" y="643"/>
                </a:lnTo>
                <a:lnTo>
                  <a:pt x="1356" y="644"/>
                </a:lnTo>
                <a:lnTo>
                  <a:pt x="1354" y="647"/>
                </a:lnTo>
                <a:lnTo>
                  <a:pt x="1353" y="648"/>
                </a:lnTo>
                <a:lnTo>
                  <a:pt x="1354" y="651"/>
                </a:lnTo>
                <a:lnTo>
                  <a:pt x="1356" y="651"/>
                </a:lnTo>
                <a:lnTo>
                  <a:pt x="1358" y="655"/>
                </a:lnTo>
                <a:lnTo>
                  <a:pt x="1358" y="659"/>
                </a:lnTo>
                <a:lnTo>
                  <a:pt x="1360" y="661"/>
                </a:lnTo>
                <a:lnTo>
                  <a:pt x="1358" y="662"/>
                </a:lnTo>
                <a:lnTo>
                  <a:pt x="1360" y="669"/>
                </a:lnTo>
                <a:lnTo>
                  <a:pt x="1361" y="669"/>
                </a:lnTo>
                <a:lnTo>
                  <a:pt x="1361" y="676"/>
                </a:lnTo>
                <a:lnTo>
                  <a:pt x="1362" y="679"/>
                </a:lnTo>
                <a:lnTo>
                  <a:pt x="1362" y="681"/>
                </a:lnTo>
                <a:lnTo>
                  <a:pt x="1358" y="686"/>
                </a:lnTo>
                <a:lnTo>
                  <a:pt x="1358" y="690"/>
                </a:lnTo>
                <a:lnTo>
                  <a:pt x="1357" y="694"/>
                </a:lnTo>
                <a:lnTo>
                  <a:pt x="1357" y="698"/>
                </a:lnTo>
                <a:lnTo>
                  <a:pt x="1358" y="698"/>
                </a:lnTo>
                <a:lnTo>
                  <a:pt x="1357" y="702"/>
                </a:lnTo>
                <a:lnTo>
                  <a:pt x="1356" y="703"/>
                </a:lnTo>
                <a:lnTo>
                  <a:pt x="1356" y="708"/>
                </a:lnTo>
                <a:lnTo>
                  <a:pt x="1353" y="710"/>
                </a:lnTo>
                <a:lnTo>
                  <a:pt x="1354" y="712"/>
                </a:lnTo>
                <a:lnTo>
                  <a:pt x="1354" y="713"/>
                </a:lnTo>
                <a:lnTo>
                  <a:pt x="1353" y="716"/>
                </a:lnTo>
                <a:lnTo>
                  <a:pt x="1354" y="721"/>
                </a:lnTo>
                <a:lnTo>
                  <a:pt x="1351" y="724"/>
                </a:lnTo>
                <a:lnTo>
                  <a:pt x="1351" y="727"/>
                </a:lnTo>
                <a:lnTo>
                  <a:pt x="1353" y="728"/>
                </a:lnTo>
                <a:lnTo>
                  <a:pt x="1353" y="730"/>
                </a:lnTo>
                <a:lnTo>
                  <a:pt x="1350" y="734"/>
                </a:lnTo>
                <a:lnTo>
                  <a:pt x="1350" y="737"/>
                </a:lnTo>
                <a:lnTo>
                  <a:pt x="1347" y="739"/>
                </a:lnTo>
                <a:lnTo>
                  <a:pt x="1347" y="742"/>
                </a:lnTo>
                <a:lnTo>
                  <a:pt x="1345" y="745"/>
                </a:lnTo>
                <a:lnTo>
                  <a:pt x="1342" y="756"/>
                </a:lnTo>
                <a:lnTo>
                  <a:pt x="1340" y="756"/>
                </a:lnTo>
                <a:lnTo>
                  <a:pt x="1340" y="762"/>
                </a:lnTo>
                <a:lnTo>
                  <a:pt x="1338" y="764"/>
                </a:lnTo>
                <a:lnTo>
                  <a:pt x="1338" y="767"/>
                </a:lnTo>
                <a:lnTo>
                  <a:pt x="1335" y="767"/>
                </a:lnTo>
                <a:lnTo>
                  <a:pt x="1335" y="771"/>
                </a:lnTo>
                <a:lnTo>
                  <a:pt x="1333" y="773"/>
                </a:lnTo>
                <a:lnTo>
                  <a:pt x="1335" y="774"/>
                </a:lnTo>
                <a:lnTo>
                  <a:pt x="1332" y="778"/>
                </a:lnTo>
                <a:lnTo>
                  <a:pt x="1329" y="777"/>
                </a:lnTo>
                <a:lnTo>
                  <a:pt x="1331" y="779"/>
                </a:lnTo>
                <a:lnTo>
                  <a:pt x="1331" y="782"/>
                </a:lnTo>
                <a:lnTo>
                  <a:pt x="1328" y="784"/>
                </a:lnTo>
                <a:lnTo>
                  <a:pt x="1328" y="785"/>
                </a:lnTo>
                <a:lnTo>
                  <a:pt x="1324" y="791"/>
                </a:lnTo>
                <a:lnTo>
                  <a:pt x="1322" y="793"/>
                </a:lnTo>
                <a:lnTo>
                  <a:pt x="1320" y="796"/>
                </a:lnTo>
                <a:lnTo>
                  <a:pt x="1317" y="796"/>
                </a:lnTo>
                <a:lnTo>
                  <a:pt x="1314" y="799"/>
                </a:lnTo>
                <a:lnTo>
                  <a:pt x="1313" y="797"/>
                </a:lnTo>
                <a:lnTo>
                  <a:pt x="1311" y="799"/>
                </a:lnTo>
                <a:lnTo>
                  <a:pt x="1307" y="796"/>
                </a:lnTo>
                <a:lnTo>
                  <a:pt x="1303" y="796"/>
                </a:lnTo>
                <a:lnTo>
                  <a:pt x="1303" y="791"/>
                </a:lnTo>
                <a:lnTo>
                  <a:pt x="1302" y="789"/>
                </a:lnTo>
                <a:lnTo>
                  <a:pt x="1299" y="791"/>
                </a:lnTo>
                <a:lnTo>
                  <a:pt x="1296" y="789"/>
                </a:lnTo>
                <a:lnTo>
                  <a:pt x="1295" y="791"/>
                </a:lnTo>
                <a:lnTo>
                  <a:pt x="1295" y="793"/>
                </a:lnTo>
                <a:lnTo>
                  <a:pt x="1293" y="795"/>
                </a:lnTo>
                <a:lnTo>
                  <a:pt x="1292" y="799"/>
                </a:lnTo>
                <a:lnTo>
                  <a:pt x="1291" y="800"/>
                </a:lnTo>
                <a:lnTo>
                  <a:pt x="1289" y="804"/>
                </a:lnTo>
                <a:lnTo>
                  <a:pt x="1289" y="803"/>
                </a:lnTo>
                <a:lnTo>
                  <a:pt x="1285" y="804"/>
                </a:lnTo>
                <a:lnTo>
                  <a:pt x="1285" y="809"/>
                </a:lnTo>
                <a:lnTo>
                  <a:pt x="1284" y="807"/>
                </a:lnTo>
                <a:close/>
              </a:path>
            </a:pathLst>
          </a:custGeom>
          <a:solidFill>
            <a:schemeClr val="accent5">
              <a:lumMod val="20000"/>
              <a:lumOff val="80000"/>
            </a:schemeClr>
          </a:solidFill>
          <a:ln w="0">
            <a:solidFill>
              <a:schemeClr val="bg1"/>
            </a:solidFill>
            <a:round/>
            <a:headEnd/>
            <a:tailEnd/>
          </a:ln>
          <a:effectLst>
            <a:outerShdw blurRad="50800" dist="38100" dir="2700000" algn="tl" rotWithShape="0">
              <a:prstClr val="black">
                <a:alpha val="40000"/>
              </a:prst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15" name="Рисунок 14"/>
          <p:cNvPicPr>
            <a:picLocks noChangeAspect="1"/>
          </p:cNvPicPr>
          <p:nvPr/>
        </p:nvPicPr>
        <p:blipFill rotWithShape="1">
          <a:blip r:embed="rId2" cstate="print">
            <a:extLst>
              <a:ext uri="{28A0092B-C50C-407E-A947-70E740481C1C}">
                <a14:useLocalDpi xmlns:a14="http://schemas.microsoft.com/office/drawing/2010/main" val="0"/>
              </a:ext>
            </a:extLst>
          </a:blip>
          <a:srcRect l="12523" r="18319"/>
          <a:stretch/>
        </p:blipFill>
        <p:spPr>
          <a:xfrm>
            <a:off x="7811818" y="2527635"/>
            <a:ext cx="4597896" cy="4432293"/>
          </a:xfrm>
          <a:prstGeom prst="ellipse">
            <a:avLst/>
          </a:prstGeom>
        </p:spPr>
      </p:pic>
      <p:grpSp>
        <p:nvGrpSpPr>
          <p:cNvPr id="4" name="Группа 3"/>
          <p:cNvGrpSpPr/>
          <p:nvPr/>
        </p:nvGrpSpPr>
        <p:grpSpPr>
          <a:xfrm>
            <a:off x="809902" y="387043"/>
            <a:ext cx="5108578" cy="1051646"/>
            <a:chOff x="809901" y="387043"/>
            <a:chExt cx="7018800" cy="1565369"/>
          </a:xfrm>
        </p:grpSpPr>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901" y="387043"/>
              <a:ext cx="2984859" cy="1506554"/>
            </a:xfrm>
            <a:prstGeom prst="rect">
              <a:avLst/>
            </a:prstGeom>
          </p:spPr>
        </p:pic>
        <p:sp>
          <p:nvSpPr>
            <p:cNvPr id="6" name="Прямоугольник 5"/>
            <p:cNvSpPr/>
            <p:nvPr/>
          </p:nvSpPr>
          <p:spPr>
            <a:xfrm>
              <a:off x="3886200" y="387043"/>
              <a:ext cx="109728" cy="15065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Прямоугольник 6"/>
            <p:cNvSpPr/>
            <p:nvPr/>
          </p:nvSpPr>
          <p:spPr>
            <a:xfrm>
              <a:off x="4087369" y="394792"/>
              <a:ext cx="3741332" cy="15576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ru-RU" sz="1300" b="1" i="0" u="none" strike="noStrike" kern="1200" cap="none" spc="0" normalizeH="0" baseline="0" noProof="0" dirty="0">
                  <a:ln>
                    <a:noFill/>
                  </a:ln>
                  <a:solidFill>
                    <a:srgbClr val="4472C4">
                      <a:lumMod val="50000"/>
                    </a:srgbClr>
                  </a:solidFill>
                  <a:effectLst/>
                  <a:uLnTx/>
                  <a:uFillTx/>
                  <a:latin typeface="Calibri"/>
                  <a:ea typeface="+mn-ea"/>
                  <a:cs typeface="+mn-cs"/>
                </a:rPr>
                <a:t>Общество взаимопомощи при болезни Бехтерева</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300" b="1" i="0" u="none" strike="noStrike" kern="1200" cap="none" spc="0" normalizeH="0" baseline="0" noProof="0" dirty="0">
                  <a:ln>
                    <a:noFill/>
                  </a:ln>
                  <a:solidFill>
                    <a:srgbClr val="4472C4">
                      <a:lumMod val="50000"/>
                    </a:srgbClr>
                  </a:solidFill>
                  <a:effectLst/>
                  <a:uLnTx/>
                  <a:uFillTx/>
                  <a:latin typeface="Calibri"/>
                  <a:ea typeface="+mn-ea"/>
                  <a:cs typeface="+mn-cs"/>
                </a:rPr>
                <a:t>Ankylosing Spondylitis </a:t>
              </a:r>
              <a:r>
                <a:rPr kumimoji="0" lang="en-US" sz="1300" b="1" i="0" u="none" strike="noStrike" kern="1200" cap="none" spc="0" normalizeH="0" baseline="0" noProof="0" dirty="0" err="1">
                  <a:ln>
                    <a:noFill/>
                  </a:ln>
                  <a:solidFill>
                    <a:srgbClr val="4472C4">
                      <a:lumMod val="50000"/>
                    </a:srgbClr>
                  </a:solidFill>
                  <a:effectLst/>
                  <a:uLnTx/>
                  <a:uFillTx/>
                  <a:latin typeface="Calibri"/>
                  <a:ea typeface="+mn-ea"/>
                  <a:cs typeface="+mn-cs"/>
                </a:rPr>
                <a:t>Assosiation</a:t>
              </a:r>
              <a:endParaRPr kumimoji="0" lang="en-US" sz="1300" b="1" i="0" u="none" strike="noStrike" kern="1200" cap="none" spc="0" normalizeH="0" baseline="0" noProof="0" dirty="0">
                <a:ln>
                  <a:noFill/>
                </a:ln>
                <a:solidFill>
                  <a:srgbClr val="4472C4">
                    <a:lumMod val="50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ED7D31">
                      <a:lumMod val="75000"/>
                    </a:srgbClr>
                  </a:solidFill>
                  <a:effectLst/>
                  <a:uLnTx/>
                  <a:uFillTx/>
                  <a:latin typeface="Calibri"/>
                  <a:ea typeface="+mn-ea"/>
                  <a:cs typeface="+mn-cs"/>
                </a:rPr>
                <a:t>www.bbehtereva.ru</a:t>
              </a:r>
              <a:endParaRPr kumimoji="0" lang="ru-RU" sz="1300" b="1" i="0" u="none" strike="noStrike" kern="1200" cap="none" spc="0" normalizeH="0" baseline="0" noProof="0" dirty="0">
                <a:ln>
                  <a:noFill/>
                </a:ln>
                <a:solidFill>
                  <a:srgbClr val="ED7D31">
                    <a:lumMod val="75000"/>
                  </a:srgbClr>
                </a:solidFill>
                <a:effectLst/>
                <a:uLnTx/>
                <a:uFillTx/>
                <a:latin typeface="Calibri"/>
                <a:ea typeface="+mn-ea"/>
                <a:cs typeface="+mn-cs"/>
              </a:endParaRPr>
            </a:p>
          </p:txBody>
        </p:sp>
      </p:grpSp>
      <p:sp>
        <p:nvSpPr>
          <p:cNvPr id="11" name="Овал 10"/>
          <p:cNvSpPr/>
          <p:nvPr/>
        </p:nvSpPr>
        <p:spPr>
          <a:xfrm>
            <a:off x="6750400" y="1915983"/>
            <a:ext cx="2325374" cy="2173200"/>
          </a:xfrm>
          <a:prstGeom prst="ellipse">
            <a:avLst/>
          </a:prstGeom>
          <a:solidFill>
            <a:schemeClr val="accent2">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ru-RU" sz="1800" b="1" i="0" u="none" strike="noStrike" kern="1200" cap="none" spc="0" normalizeH="0" baseline="0" noProof="0" dirty="0">
                <a:ln>
                  <a:noFill/>
                </a:ln>
                <a:solidFill>
                  <a:prstClr val="white"/>
                </a:solidFill>
                <a:effectLst/>
                <a:uLnTx/>
                <a:uFillTx/>
                <a:latin typeface="Calibri"/>
                <a:ea typeface="+mn-ea"/>
                <a:cs typeface="+mn-cs"/>
              </a:rPr>
              <a:t>More than</a:t>
            </a:r>
            <a:r>
              <a:rPr kumimoji="0" lang="ru-RU" altLang="ru-RU" sz="1800" b="1" i="0" u="none" strike="noStrike" kern="1200" cap="none" spc="0" normalizeH="0" baseline="0" noProof="0" dirty="0">
                <a:ln>
                  <a:noFill/>
                </a:ln>
                <a:solidFill>
                  <a:prstClr val="white"/>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altLang="ru-RU" sz="2400" b="1" i="0" u="none" strike="noStrike" kern="1200" cap="none" spc="0" normalizeH="0" baseline="0" noProof="0" dirty="0">
                <a:ln>
                  <a:noFill/>
                </a:ln>
                <a:solidFill>
                  <a:prstClr val="white"/>
                </a:solidFill>
                <a:effectLst/>
                <a:uLnTx/>
                <a:uFillTx/>
                <a:latin typeface="Calibri"/>
                <a:ea typeface="+mn-ea"/>
                <a:cs typeface="+mn-cs"/>
              </a:rPr>
              <a:t>9, 000 </a:t>
            </a:r>
            <a:r>
              <a:rPr kumimoji="0" lang="en-US" altLang="ru-RU" sz="1800" b="1" i="0" u="none" strike="noStrike" kern="1200" cap="none" spc="0" normalizeH="0" baseline="0" noProof="0" dirty="0">
                <a:ln>
                  <a:noFill/>
                </a:ln>
                <a:solidFill>
                  <a:prstClr val="white"/>
                </a:solidFill>
                <a:effectLst/>
                <a:uLnTx/>
                <a:uFillTx/>
                <a:latin typeface="Calibri"/>
                <a:ea typeface="+mn-ea"/>
                <a:cs typeface="+mn-cs"/>
              </a:rPr>
              <a:t>patients in social networks</a:t>
            </a:r>
            <a:endParaRPr kumimoji="0" lang="ru-RU"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Овал 11"/>
          <p:cNvSpPr/>
          <p:nvPr/>
        </p:nvSpPr>
        <p:spPr>
          <a:xfrm>
            <a:off x="8346477" y="352089"/>
            <a:ext cx="2823084" cy="2677382"/>
          </a:xfrm>
          <a:prstGeom prst="ellipse">
            <a:avLst/>
          </a:prstGeom>
          <a:solidFill>
            <a:schemeClr val="accent5">
              <a:lumMod val="5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3600" b="1" i="0" u="none" strike="noStrike" kern="1200" cap="none" spc="0" normalizeH="0" baseline="0" noProof="0" dirty="0">
                <a:ln>
                  <a:noFill/>
                </a:ln>
                <a:solidFill>
                  <a:prstClr val="white"/>
                </a:solidFill>
                <a:effectLst/>
                <a:uLnTx/>
                <a:uFillTx/>
                <a:latin typeface="Calibri"/>
                <a:ea typeface="+mn-ea"/>
                <a:cs typeface="+mn-cs"/>
              </a:rPr>
              <a:t>18</a:t>
            </a:r>
            <a:r>
              <a:rPr kumimoji="0" lang="ru-RU" sz="2000" b="1" i="0" u="none" strike="noStrike" kern="1200" cap="none" spc="0" normalizeH="0" baseline="0" noProof="0" dirty="0">
                <a:ln>
                  <a:noFill/>
                </a:ln>
                <a:solidFill>
                  <a:prstClr val="white"/>
                </a:solidFill>
                <a:effectLst/>
                <a:uLnTx/>
                <a:uFillTx/>
                <a:latin typeface="Calibri"/>
                <a:ea typeface="+mn-ea"/>
                <a:cs typeface="+mn-cs"/>
              </a:rPr>
              <a:t> </a:t>
            </a:r>
            <a:r>
              <a:rPr kumimoji="0" lang="en-US" sz="2000" b="1" i="0" u="none" strike="noStrike" kern="1200" cap="none" spc="0" normalizeH="0" baseline="0" noProof="0" dirty="0">
                <a:ln>
                  <a:noFill/>
                </a:ln>
                <a:solidFill>
                  <a:prstClr val="white"/>
                </a:solidFill>
                <a:effectLst/>
                <a:uLnTx/>
                <a:uFillTx/>
                <a:latin typeface="Calibri"/>
                <a:ea typeface="+mn-ea"/>
                <a:cs typeface="+mn-cs"/>
              </a:rPr>
              <a:t>regional departments in Russia</a:t>
            </a:r>
            <a:endParaRPr kumimoji="0" lang="ru-RU"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Прямоугольник 15"/>
          <p:cNvSpPr/>
          <p:nvPr/>
        </p:nvSpPr>
        <p:spPr>
          <a:xfrm>
            <a:off x="622997" y="1915983"/>
            <a:ext cx="6060849" cy="1477328"/>
          </a:xfrm>
          <a:prstGeom prst="rect">
            <a:avLst/>
          </a:prstGeom>
          <a:noFill/>
        </p:spPr>
        <p:txBody>
          <a:bodyPr wrap="square">
            <a:spAutoFit/>
          </a:bodyPr>
          <a:lstStyle/>
          <a:p>
            <a:pPr marL="10800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alibri"/>
                <a:ea typeface="+mn-ea"/>
                <a:cs typeface="+mn-cs"/>
              </a:rPr>
              <a:t>OUR MISSION</a:t>
            </a:r>
            <a:r>
              <a:rPr kumimoji="0" lang="ru-RU" sz="2400" b="1" i="0" u="none" strike="noStrike" kern="1200" cap="none" spc="0" normalizeH="0" baseline="0" noProof="0" dirty="0">
                <a:ln>
                  <a:noFill/>
                </a:ln>
                <a:solidFill>
                  <a:srgbClr val="4472C4">
                    <a:lumMod val="50000"/>
                  </a:srgbClr>
                </a:solidFill>
                <a:effectLst/>
                <a:uLnTx/>
                <a:uFillTx/>
                <a:latin typeface="Calibri"/>
                <a:ea typeface="+mn-ea"/>
                <a:cs typeface="+mn-cs"/>
              </a:rPr>
              <a:t>:</a:t>
            </a:r>
            <a:endParaRPr kumimoji="0" lang="ru-RU" sz="2200" b="0" i="0" u="none" strike="noStrike" kern="1200" cap="none" spc="0" normalizeH="0" baseline="0" noProof="0" dirty="0">
              <a:ln>
                <a:noFill/>
              </a:ln>
              <a:solidFill>
                <a:srgbClr val="4472C4">
                  <a:lumMod val="50000"/>
                </a:srgbClr>
              </a:solidFill>
              <a:effectLst/>
              <a:uLnTx/>
              <a:uFillTx/>
              <a:latin typeface="Calibri"/>
              <a:ea typeface="+mn-ea"/>
              <a:cs typeface="+mn-cs"/>
            </a:endParaRPr>
          </a:p>
          <a:p>
            <a:pPr marL="108000" marR="0" lvl="0" indent="0" algn="l" defTabSz="914400" rtl="0" eaLnBrk="1" fontAlgn="auto" latinLnBrk="0" hangingPunct="1">
              <a:lnSpc>
                <a:spcPct val="100000"/>
              </a:lnSpc>
              <a:spcBef>
                <a:spcPts val="0"/>
              </a:spcBef>
              <a:spcAft>
                <a:spcPts val="60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alibri"/>
                <a:ea typeface="+mn-ea"/>
                <a:cs typeface="+mn-cs"/>
              </a:rPr>
              <a:t>Saving patients active way of life and </a:t>
            </a:r>
            <a:r>
              <a:rPr kumimoji="0" lang="ru-RU" sz="2200"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en-US" sz="2200" b="0" i="0" u="none" strike="noStrike" kern="1200" cap="none" spc="0" normalizeH="0" baseline="0" noProof="0" dirty="0">
                <a:ln>
                  <a:noFill/>
                </a:ln>
                <a:solidFill>
                  <a:srgbClr val="4472C4">
                    <a:lumMod val="50000"/>
                  </a:srgbClr>
                </a:solidFill>
                <a:effectLst/>
                <a:uLnTx/>
                <a:uFillTx/>
                <a:latin typeface="Calibri"/>
                <a:ea typeface="+mn-ea"/>
                <a:cs typeface="+mn-cs"/>
              </a:rPr>
              <a:t>ability to work through the development of prevention system</a:t>
            </a:r>
            <a:r>
              <a:rPr kumimoji="0" lang="ru-RU" sz="2200"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en-US" sz="2200" b="0" i="0" u="none" strike="noStrike" kern="1200" cap="none" spc="0" normalizeH="0" baseline="0" noProof="0" dirty="0">
                <a:ln>
                  <a:noFill/>
                </a:ln>
                <a:solidFill>
                  <a:srgbClr val="4472C4">
                    <a:lumMod val="50000"/>
                  </a:srgbClr>
                </a:solidFill>
                <a:effectLst/>
                <a:uLnTx/>
                <a:uFillTx/>
                <a:latin typeface="Calibri"/>
                <a:ea typeface="+mn-ea"/>
                <a:cs typeface="+mn-cs"/>
              </a:rPr>
              <a:t>and early diagnosis</a:t>
            </a:r>
            <a:r>
              <a:rPr kumimoji="0" lang="ru-RU" sz="2200" b="0" i="0" u="none" strike="noStrike" kern="1200" cap="none" spc="0" normalizeH="0" baseline="0" noProof="0" dirty="0">
                <a:ln>
                  <a:noFill/>
                </a:ln>
                <a:solidFill>
                  <a:srgbClr val="4472C4">
                    <a:lumMod val="50000"/>
                  </a:srgbClr>
                </a:solidFill>
                <a:effectLst/>
                <a:uLnTx/>
                <a:uFillTx/>
                <a:latin typeface="Calibri"/>
                <a:ea typeface="+mn-ea"/>
                <a:cs typeface="+mn-cs"/>
              </a:rPr>
              <a:t>.</a:t>
            </a:r>
          </a:p>
        </p:txBody>
      </p:sp>
      <p:sp>
        <p:nvSpPr>
          <p:cNvPr id="17" name="Прямоугольник 16"/>
          <p:cNvSpPr/>
          <p:nvPr/>
        </p:nvSpPr>
        <p:spPr>
          <a:xfrm>
            <a:off x="587846" y="3910118"/>
            <a:ext cx="6096000" cy="1785104"/>
          </a:xfrm>
          <a:prstGeom prst="rect">
            <a:avLst/>
          </a:prstGeom>
        </p:spPr>
        <p:txBody>
          <a:bodyPr>
            <a:spAutoFit/>
          </a:bodyPr>
          <a:lstStyle/>
          <a:p>
            <a:pPr marL="10800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4472C4">
                    <a:lumMod val="50000"/>
                  </a:srgbClr>
                </a:solidFill>
                <a:effectLst/>
                <a:uLnTx/>
                <a:uFillTx/>
                <a:latin typeface="Calibri"/>
                <a:ea typeface="+mn-ea"/>
                <a:cs typeface="+mn-cs"/>
              </a:rPr>
              <a:t>OUR GOAL</a:t>
            </a:r>
            <a:r>
              <a:rPr kumimoji="0" lang="ru-RU" sz="1800" b="1" i="0" u="none" strike="noStrike" kern="1200" cap="none" spc="0" normalizeH="0" baseline="0" noProof="0" dirty="0">
                <a:ln>
                  <a:noFill/>
                </a:ln>
                <a:solidFill>
                  <a:srgbClr val="4472C4">
                    <a:lumMod val="50000"/>
                  </a:srgbClr>
                </a:solidFill>
                <a:effectLst/>
                <a:uLnTx/>
                <a:uFillTx/>
                <a:latin typeface="Calibri"/>
                <a:ea typeface="+mn-ea"/>
                <a:cs typeface="+mn-cs"/>
              </a:rPr>
              <a:t> – </a:t>
            </a:r>
            <a:r>
              <a:rPr kumimoji="0" lang="en-US" sz="1800" b="1" i="0" u="none" strike="noStrike" kern="1200" cap="none" spc="0" normalizeH="0" baseline="0" noProof="0" dirty="0">
                <a:ln>
                  <a:noFill/>
                </a:ln>
                <a:solidFill>
                  <a:srgbClr val="4472C4">
                    <a:lumMod val="50000"/>
                  </a:srgbClr>
                </a:solidFill>
                <a:effectLst/>
                <a:uLnTx/>
                <a:uFillTx/>
                <a:latin typeface="Calibri"/>
                <a:ea typeface="+mn-ea"/>
                <a:cs typeface="+mn-cs"/>
              </a:rPr>
              <a:t>improving the quality of patient life through</a:t>
            </a:r>
            <a:r>
              <a:rPr kumimoji="0" lang="ru-RU" sz="1800" b="1" i="0" u="none" strike="noStrike" kern="1200" cap="none" spc="0" normalizeH="0" baseline="0" noProof="0" dirty="0">
                <a:ln>
                  <a:noFill/>
                </a:ln>
                <a:solidFill>
                  <a:srgbClr val="4472C4">
                    <a:lumMod val="50000"/>
                  </a:srgbClr>
                </a:solidFill>
                <a:effectLst/>
                <a:uLnTx/>
                <a:uFillTx/>
                <a:latin typeface="Calibri"/>
                <a:ea typeface="+mn-ea"/>
                <a:cs typeface="+mn-cs"/>
              </a:rPr>
              <a:t>: </a:t>
            </a:r>
          </a:p>
          <a:p>
            <a:pPr marL="450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72C4">
                    <a:lumMod val="50000"/>
                  </a:srgbClr>
                </a:solidFill>
                <a:effectLst/>
                <a:uLnTx/>
                <a:uFillTx/>
                <a:latin typeface="Calibri"/>
                <a:ea typeface="+mn-ea"/>
                <a:cs typeface="+mn-cs"/>
              </a:rPr>
              <a:t>the improving knowledge about disease</a:t>
            </a:r>
            <a:r>
              <a:rPr kumimoji="0" lang="ru-RU" sz="1800" b="0" i="0" u="none" strike="noStrike" kern="1200" cap="none" spc="0" normalizeH="0" baseline="0" noProof="0" dirty="0">
                <a:ln>
                  <a:noFill/>
                </a:ln>
                <a:solidFill>
                  <a:srgbClr val="4472C4">
                    <a:lumMod val="50000"/>
                  </a:srgbClr>
                </a:solidFill>
                <a:effectLst/>
                <a:uLnTx/>
                <a:uFillTx/>
                <a:latin typeface="Calibri"/>
                <a:ea typeface="+mn-ea"/>
                <a:cs typeface="+mn-cs"/>
              </a:rPr>
              <a:t>,</a:t>
            </a:r>
            <a:r>
              <a:rPr kumimoji="0" lang="en-US" sz="1800" b="0" i="0" u="none" strike="noStrike" kern="1200" cap="none" spc="0" normalizeH="0" baseline="0" noProof="0" dirty="0">
                <a:ln>
                  <a:noFill/>
                </a:ln>
                <a:solidFill>
                  <a:srgbClr val="4472C4">
                    <a:lumMod val="50000"/>
                  </a:srgbClr>
                </a:solidFill>
                <a:effectLst/>
                <a:uLnTx/>
                <a:uFillTx/>
                <a:latin typeface="Calibri"/>
                <a:ea typeface="+mn-ea"/>
                <a:cs typeface="+mn-cs"/>
              </a:rPr>
              <a:t> </a:t>
            </a:r>
            <a:endParaRPr kumimoji="0" lang="ru-RU" sz="1800" b="0" i="0" u="none" strike="noStrike" kern="1200" cap="none" spc="0" normalizeH="0" baseline="0" noProof="0" dirty="0">
              <a:ln>
                <a:noFill/>
              </a:ln>
              <a:solidFill>
                <a:srgbClr val="4472C4">
                  <a:lumMod val="50000"/>
                </a:srgbClr>
              </a:solidFill>
              <a:effectLst/>
              <a:uLnTx/>
              <a:uFillTx/>
              <a:latin typeface="Calibri"/>
              <a:ea typeface="+mn-ea"/>
              <a:cs typeface="+mn-cs"/>
            </a:endParaRPr>
          </a:p>
          <a:p>
            <a:pPr marL="450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72C4">
                    <a:lumMod val="50000"/>
                  </a:srgbClr>
                </a:solidFill>
                <a:effectLst/>
                <a:uLnTx/>
                <a:uFillTx/>
                <a:latin typeface="Calibri"/>
                <a:ea typeface="+mn-ea"/>
                <a:cs typeface="+mn-cs"/>
              </a:rPr>
              <a:t>the new methods and means of treatment</a:t>
            </a:r>
            <a:r>
              <a:rPr kumimoji="0" lang="ru-RU" sz="1800" b="0" i="0" u="none" strike="noStrike" kern="1200" cap="none" spc="0" normalizeH="0" baseline="0" noProof="0" dirty="0">
                <a:ln>
                  <a:noFill/>
                </a:ln>
                <a:solidFill>
                  <a:srgbClr val="4472C4">
                    <a:lumMod val="50000"/>
                  </a:srgbClr>
                </a:solidFill>
                <a:effectLst/>
                <a:uLnTx/>
                <a:uFillTx/>
                <a:latin typeface="Calibri"/>
                <a:ea typeface="+mn-ea"/>
                <a:cs typeface="+mn-cs"/>
              </a:rPr>
              <a:t>, </a:t>
            </a:r>
          </a:p>
          <a:p>
            <a:pPr marL="450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472C4">
                    <a:lumMod val="50000"/>
                  </a:srgbClr>
                </a:solidFill>
                <a:effectLst/>
                <a:uLnTx/>
                <a:uFillTx/>
                <a:latin typeface="Calibri"/>
                <a:ea typeface="+mn-ea"/>
                <a:cs typeface="+mn-cs"/>
              </a:rPr>
              <a:t>social</a:t>
            </a:r>
            <a:r>
              <a:rPr kumimoji="0" lang="ru-RU" sz="1800"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en-US" sz="1800" b="0" i="0" u="none" strike="noStrike" kern="1200" cap="none" spc="0" normalizeH="0" baseline="0" noProof="0" dirty="0">
                <a:ln>
                  <a:noFill/>
                </a:ln>
                <a:solidFill>
                  <a:srgbClr val="4472C4">
                    <a:lumMod val="50000"/>
                  </a:srgbClr>
                </a:solidFill>
                <a:effectLst/>
                <a:uLnTx/>
                <a:uFillTx/>
                <a:latin typeface="Calibri"/>
                <a:ea typeface="+mn-ea"/>
                <a:cs typeface="+mn-cs"/>
              </a:rPr>
              <a:t>mental and</a:t>
            </a:r>
            <a:r>
              <a:rPr kumimoji="0" lang="ru-RU" sz="1800" b="0" i="0" u="none" strike="noStrike" kern="1200" cap="none" spc="0" normalizeH="0" baseline="0" noProof="0" dirty="0">
                <a:ln>
                  <a:noFill/>
                </a:ln>
                <a:solidFill>
                  <a:srgbClr val="4472C4">
                    <a:lumMod val="50000"/>
                  </a:srgbClr>
                </a:solidFill>
                <a:effectLst/>
                <a:uLnTx/>
                <a:uFillTx/>
                <a:latin typeface="Calibri"/>
                <a:ea typeface="+mn-ea"/>
                <a:cs typeface="+mn-cs"/>
              </a:rPr>
              <a:t> </a:t>
            </a:r>
            <a:r>
              <a:rPr kumimoji="0" lang="ru-RU" altLang="ru-RU" sz="1800" b="0" i="0" u="none" strike="noStrike" kern="1200" cap="none" spc="0" normalizeH="0" baseline="0" noProof="0" dirty="0">
                <a:ln>
                  <a:noFill/>
                </a:ln>
                <a:solidFill>
                  <a:srgbClr val="4472C4">
                    <a:lumMod val="50000"/>
                  </a:srgbClr>
                </a:solidFill>
                <a:effectLst/>
                <a:uLnTx/>
                <a:uFillTx/>
                <a:latin typeface="Calibri"/>
                <a:ea typeface="+mn-ea"/>
                <a:cs typeface="+mn-cs"/>
              </a:rPr>
              <a:t>medical rehabilitation. </a:t>
            </a:r>
          </a:p>
          <a:p>
            <a:pPr marL="450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ru-RU" sz="1800" b="0" i="0" u="none" strike="noStrike" kern="1200" cap="none" spc="0" normalizeH="0" baseline="0" noProof="0" dirty="0">
              <a:ln>
                <a:noFill/>
              </a:ln>
              <a:solidFill>
                <a:srgbClr val="4472C4">
                  <a:lumMod val="50000"/>
                </a:srgbClr>
              </a:solidFill>
              <a:effectLst/>
              <a:uLnTx/>
              <a:uFillTx/>
              <a:latin typeface="Calibri"/>
              <a:ea typeface="+mn-ea"/>
              <a:cs typeface="+mn-cs"/>
            </a:endParaRPr>
          </a:p>
        </p:txBody>
      </p:sp>
    </p:spTree>
    <p:extLst>
      <p:ext uri="{BB962C8B-B14F-4D97-AF65-F5344CB8AC3E}">
        <p14:creationId xmlns:p14="http://schemas.microsoft.com/office/powerpoint/2010/main" val="3366872217"/>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Группа 3"/>
          <p:cNvGrpSpPr/>
          <p:nvPr/>
        </p:nvGrpSpPr>
        <p:grpSpPr>
          <a:xfrm>
            <a:off x="809902" y="387043"/>
            <a:ext cx="5108578" cy="1051646"/>
            <a:chOff x="809901" y="387043"/>
            <a:chExt cx="7018800" cy="1565369"/>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901" y="387043"/>
              <a:ext cx="2984859" cy="1506554"/>
            </a:xfrm>
            <a:prstGeom prst="rect">
              <a:avLst/>
            </a:prstGeom>
          </p:spPr>
        </p:pic>
        <p:sp>
          <p:nvSpPr>
            <p:cNvPr id="6" name="Прямоугольник 5"/>
            <p:cNvSpPr/>
            <p:nvPr/>
          </p:nvSpPr>
          <p:spPr>
            <a:xfrm>
              <a:off x="3886200" y="387043"/>
              <a:ext cx="109728" cy="15065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Прямоугольник 6"/>
            <p:cNvSpPr/>
            <p:nvPr/>
          </p:nvSpPr>
          <p:spPr>
            <a:xfrm>
              <a:off x="4087369" y="394792"/>
              <a:ext cx="3741332" cy="15576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ru-RU" sz="1300" b="1" i="0" u="none" strike="noStrike" kern="1200" cap="none" spc="0" normalizeH="0" baseline="0" noProof="0" dirty="0">
                  <a:ln>
                    <a:noFill/>
                  </a:ln>
                  <a:solidFill>
                    <a:srgbClr val="4472C4">
                      <a:lumMod val="50000"/>
                    </a:srgbClr>
                  </a:solidFill>
                  <a:effectLst/>
                  <a:uLnTx/>
                  <a:uFillTx/>
                  <a:latin typeface="Calibri"/>
                  <a:ea typeface="+mn-ea"/>
                  <a:cs typeface="+mn-cs"/>
                </a:rPr>
                <a:t>Общество взаимопомощи при болезни Бехтерева</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300" b="1" i="0" u="none" strike="noStrike" kern="1200" cap="none" spc="0" normalizeH="0" baseline="0" noProof="0" dirty="0">
                  <a:ln>
                    <a:noFill/>
                  </a:ln>
                  <a:solidFill>
                    <a:srgbClr val="4472C4">
                      <a:lumMod val="50000"/>
                    </a:srgbClr>
                  </a:solidFill>
                  <a:effectLst/>
                  <a:uLnTx/>
                  <a:uFillTx/>
                  <a:latin typeface="Calibri"/>
                  <a:ea typeface="+mn-ea"/>
                  <a:cs typeface="+mn-cs"/>
                </a:rPr>
                <a:t>Ankylosing Spondylitis </a:t>
              </a:r>
              <a:r>
                <a:rPr kumimoji="0" lang="en-US" sz="1300" b="1" i="0" u="none" strike="noStrike" kern="1200" cap="none" spc="0" normalizeH="0" baseline="0" noProof="0" dirty="0" err="1">
                  <a:ln>
                    <a:noFill/>
                  </a:ln>
                  <a:solidFill>
                    <a:srgbClr val="4472C4">
                      <a:lumMod val="50000"/>
                    </a:srgbClr>
                  </a:solidFill>
                  <a:effectLst/>
                  <a:uLnTx/>
                  <a:uFillTx/>
                  <a:latin typeface="Calibri"/>
                  <a:ea typeface="+mn-ea"/>
                  <a:cs typeface="+mn-cs"/>
                </a:rPr>
                <a:t>Assosiation</a:t>
              </a:r>
              <a:endParaRPr kumimoji="0" lang="en-US" sz="1300" b="1" i="0" u="none" strike="noStrike" kern="1200" cap="none" spc="0" normalizeH="0" baseline="0" noProof="0" dirty="0">
                <a:ln>
                  <a:noFill/>
                </a:ln>
                <a:solidFill>
                  <a:srgbClr val="4472C4">
                    <a:lumMod val="50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ED7D31">
                      <a:lumMod val="75000"/>
                    </a:srgbClr>
                  </a:solidFill>
                  <a:effectLst/>
                  <a:uLnTx/>
                  <a:uFillTx/>
                  <a:latin typeface="Calibri"/>
                  <a:ea typeface="+mn-ea"/>
                  <a:cs typeface="+mn-cs"/>
                </a:rPr>
                <a:t>www.bbehtereva.ru</a:t>
              </a:r>
              <a:endParaRPr kumimoji="0" lang="ru-RU" sz="1300" b="1" i="0" u="none" strike="noStrike" kern="1200" cap="none" spc="0" normalizeH="0" baseline="0" noProof="0" dirty="0">
                <a:ln>
                  <a:noFill/>
                </a:ln>
                <a:solidFill>
                  <a:srgbClr val="ED7D31">
                    <a:lumMod val="75000"/>
                  </a:srgbClr>
                </a:solidFill>
                <a:effectLst/>
                <a:uLnTx/>
                <a:uFillTx/>
                <a:latin typeface="Calibri"/>
                <a:ea typeface="+mn-ea"/>
                <a:cs typeface="+mn-cs"/>
              </a:endParaRPr>
            </a:p>
          </p:txBody>
        </p:sp>
      </p:grpSp>
      <p:sp>
        <p:nvSpPr>
          <p:cNvPr id="9" name="Овал 8"/>
          <p:cNvSpPr/>
          <p:nvPr/>
        </p:nvSpPr>
        <p:spPr>
          <a:xfrm>
            <a:off x="10309608" y="5768057"/>
            <a:ext cx="2234148" cy="2179885"/>
          </a:xfrm>
          <a:prstGeom prst="ellipse">
            <a:avLst/>
          </a:prstGeom>
          <a:solidFill>
            <a:schemeClr val="accent5">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Прямоугольник 9"/>
          <p:cNvSpPr/>
          <p:nvPr/>
        </p:nvSpPr>
        <p:spPr>
          <a:xfrm>
            <a:off x="6394502" y="932155"/>
            <a:ext cx="428985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75000"/>
                  </a:srgbClr>
                </a:solidFill>
                <a:effectLst/>
                <a:uLnTx/>
                <a:uFillTx/>
                <a:latin typeface="Calibri"/>
                <a:ea typeface="+mn-ea"/>
                <a:cs typeface="+mn-cs"/>
              </a:rPr>
              <a:t>OUR PROJECTS</a:t>
            </a:r>
            <a:endParaRPr kumimoji="0" lang="ru-RU" sz="3600" b="1" i="0" u="none" strike="noStrike" kern="1200" cap="none" spc="0" normalizeH="0" baseline="0" noProof="0" dirty="0">
              <a:ln>
                <a:noFill/>
              </a:ln>
              <a:solidFill>
                <a:srgbClr val="ED7D31">
                  <a:lumMod val="75000"/>
                </a:srgbClr>
              </a:solidFill>
              <a:effectLst/>
              <a:uLnTx/>
              <a:uFillTx/>
              <a:latin typeface="Calibri"/>
              <a:ea typeface="+mn-ea"/>
              <a:cs typeface="+mn-cs"/>
            </a:endParaRPr>
          </a:p>
        </p:txBody>
      </p:sp>
      <p:sp>
        <p:nvSpPr>
          <p:cNvPr id="11" name="Прямоугольник 10"/>
          <p:cNvSpPr/>
          <p:nvPr/>
        </p:nvSpPr>
        <p:spPr>
          <a:xfrm>
            <a:off x="111910" y="1902349"/>
            <a:ext cx="4216542" cy="1338828"/>
          </a:xfrm>
          <a:prstGeom prst="rect">
            <a:avLst/>
          </a:prstGeom>
        </p:spPr>
        <p:txBody>
          <a:bodyPr wrap="square">
            <a:spAutoFit/>
          </a:bodyPr>
          <a:lstStyle/>
          <a:p>
            <a:pPr marL="108000" marR="0" lvl="0" indent="0" algn="l"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D7D31">
                    <a:lumMod val="75000"/>
                  </a:srgbClr>
                </a:solidFill>
                <a:effectLst/>
                <a:uLnTx/>
                <a:uFillTx/>
                <a:latin typeface="Sylfaen" panose="010A0502050306030303" pitchFamily="18" charset="0"/>
                <a:ea typeface="+mn-ea"/>
                <a:cs typeface="+mn-cs"/>
              </a:rPr>
              <a:t>SCHOOLS FOR PATIENTS</a:t>
            </a:r>
            <a:endParaRPr kumimoji="0" lang="ru-RU" sz="1800" b="1" i="0" u="none" strike="noStrike" kern="1200" cap="none" spc="0" normalizeH="0" baseline="0" noProof="0" dirty="0">
              <a:ln>
                <a:noFill/>
              </a:ln>
              <a:solidFill>
                <a:srgbClr val="ED7D31">
                  <a:lumMod val="75000"/>
                </a:srgbClr>
              </a:solidFill>
              <a:effectLst/>
              <a:uLnTx/>
              <a:uFillTx/>
              <a:latin typeface="Sylfaen" panose="010A0502050306030303" pitchFamily="18" charset="0"/>
              <a:ea typeface="+mn-ea"/>
              <a:cs typeface="+mn-cs"/>
            </a:endParaRPr>
          </a:p>
          <a:p>
            <a:pPr marL="108000" marR="0" lvl="0" indent="0" algn="l" defTabSz="914400" rtl="0" eaLnBrk="1" fontAlgn="auto" latinLnBrk="0" hangingPunct="1">
              <a:lnSpc>
                <a:spcPct val="90000"/>
              </a:lnSpc>
              <a:spcBef>
                <a:spcPts val="0"/>
              </a:spcBef>
              <a:spcAft>
                <a:spcPts val="0"/>
              </a:spcAft>
              <a:buClrTx/>
              <a:buSzTx/>
              <a:buFontTx/>
              <a:buNone/>
              <a:tabLst/>
              <a:defRPr/>
            </a:pPr>
            <a:r>
              <a:rPr kumimoji="0" lang="en-US" altLang="ru-RU" sz="1800" b="1"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Knowledge and devotion to treatment</a:t>
            </a:r>
            <a:endParaRPr kumimoji="0" lang="ru-RU" altLang="ru-RU" sz="1800" b="1"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endParaRPr>
          </a:p>
          <a:p>
            <a:pPr marL="108000" marR="0" lvl="0" indent="0" algn="l" defTabSz="914400" rtl="0" eaLnBrk="1" fontAlgn="auto" latinLnBrk="0" hangingPunct="1">
              <a:lnSpc>
                <a:spcPct val="90000"/>
              </a:lnSpc>
              <a:spcBef>
                <a:spcPts val="0"/>
              </a:spcBef>
              <a:spcAft>
                <a:spcPts val="0"/>
              </a:spcAft>
              <a:buClrTx/>
              <a:buSzTx/>
              <a:buFontTx/>
              <a:buNone/>
              <a:tabLst/>
              <a:defRPr/>
            </a:pPr>
            <a:r>
              <a:rPr kumimoji="0" lang="ru-RU" altLang="ru-RU" sz="1800" b="1"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20</a:t>
            </a:r>
            <a:r>
              <a:rPr kumimoji="0" lang="ru-RU" altLang="ru-RU" sz="1800" b="0"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 </a:t>
            </a:r>
            <a:r>
              <a:rPr kumimoji="0" lang="en-US" altLang="ru-RU" sz="1800" b="0"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schools</a:t>
            </a:r>
            <a:r>
              <a:rPr kumimoji="0" lang="ru-RU" altLang="ru-RU" sz="1800" b="0"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 </a:t>
            </a:r>
            <a:r>
              <a:rPr kumimoji="0" lang="ru-RU" altLang="ru-RU" sz="1800" b="1"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1</a:t>
            </a:r>
            <a:r>
              <a:rPr kumimoji="0" lang="en-US" altLang="ru-RU" sz="1800" b="1"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a:t>
            </a:r>
            <a:r>
              <a:rPr kumimoji="0" lang="ru-RU" altLang="ru-RU" sz="1800" b="1"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000</a:t>
            </a:r>
            <a:r>
              <a:rPr kumimoji="0" lang="ru-RU" altLang="ru-RU" sz="1800" b="0"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 </a:t>
            </a:r>
            <a:r>
              <a:rPr kumimoji="0" lang="en-US" altLang="ru-RU" sz="1800" b="0"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participants</a:t>
            </a:r>
            <a:r>
              <a:rPr kumimoji="0" lang="ru-RU" altLang="ru-RU" sz="1800" b="0"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 </a:t>
            </a:r>
          </a:p>
          <a:p>
            <a:pPr marL="108000" marR="0" lvl="0" indent="0" algn="l" defTabSz="914400" rtl="0" eaLnBrk="1" fontAlgn="auto" latinLnBrk="0" hangingPunct="1">
              <a:lnSpc>
                <a:spcPct val="90000"/>
              </a:lnSpc>
              <a:spcBef>
                <a:spcPts val="0"/>
              </a:spcBef>
              <a:spcAft>
                <a:spcPts val="0"/>
              </a:spcAft>
              <a:buClrTx/>
              <a:buSzTx/>
              <a:buFontTx/>
              <a:buNone/>
              <a:tabLst/>
              <a:defRPr/>
            </a:pPr>
            <a:r>
              <a:rPr kumimoji="0" lang="ru-RU" altLang="ru-RU" sz="1800" b="1"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10</a:t>
            </a:r>
            <a:r>
              <a:rPr kumimoji="0" lang="en-US" altLang="ru-RU" sz="1800" b="1"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,000</a:t>
            </a:r>
            <a:r>
              <a:rPr kumimoji="0" lang="ru-RU" altLang="ru-RU" sz="1800" b="0"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 </a:t>
            </a:r>
            <a:r>
              <a:rPr kumimoji="0" lang="en-US" altLang="ru-RU" sz="1800" b="0"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views on websites</a:t>
            </a:r>
            <a:r>
              <a:rPr kumimoji="0" lang="ru-RU" altLang="ru-RU" sz="1800" b="0"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 </a:t>
            </a:r>
            <a:endParaRPr kumimoji="0" lang="en-US" altLang="ru-RU" sz="1800" b="0"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endParaRPr>
          </a:p>
          <a:p>
            <a:pPr marL="108000" marR="0" lvl="0" indent="0" algn="l" defTabSz="914400" rtl="0" eaLnBrk="1" fontAlgn="auto" latinLnBrk="0" hangingPunct="1">
              <a:lnSpc>
                <a:spcPct val="90000"/>
              </a:lnSpc>
              <a:spcBef>
                <a:spcPts val="0"/>
              </a:spcBef>
              <a:spcAft>
                <a:spcPts val="0"/>
              </a:spcAft>
              <a:buClrTx/>
              <a:buSzTx/>
              <a:buFontTx/>
              <a:buNone/>
              <a:tabLst/>
              <a:defRPr/>
            </a:pPr>
            <a:r>
              <a:rPr kumimoji="0" lang="en-US" altLang="ru-RU" sz="1800" b="0"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more than</a:t>
            </a:r>
            <a:r>
              <a:rPr kumimoji="0" lang="ru-RU" altLang="ru-RU" sz="1800" b="0"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 </a:t>
            </a:r>
            <a:r>
              <a:rPr kumimoji="0" lang="ru-RU" altLang="ru-RU" sz="1800" b="1"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5</a:t>
            </a:r>
            <a:r>
              <a:rPr kumimoji="0" lang="en-US" altLang="ru-RU" sz="1800" b="1"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a:t>
            </a:r>
            <a:r>
              <a:rPr kumimoji="0" lang="ru-RU" altLang="ru-RU" sz="1800" b="1"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000</a:t>
            </a:r>
            <a:r>
              <a:rPr kumimoji="0" lang="en-US" altLang="ru-RU" sz="1800" b="0"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 regular subscribers </a:t>
            </a:r>
            <a:endParaRPr kumimoji="0" lang="ru-RU" sz="1800" b="1"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endParaRPr>
          </a:p>
        </p:txBody>
      </p:sp>
      <p:sp>
        <p:nvSpPr>
          <p:cNvPr id="8" name="Овал 7"/>
          <p:cNvSpPr/>
          <p:nvPr/>
        </p:nvSpPr>
        <p:spPr>
          <a:xfrm>
            <a:off x="9620554" y="6559993"/>
            <a:ext cx="1121134" cy="1036562"/>
          </a:xfrm>
          <a:prstGeom prst="ellipse">
            <a:avLst/>
          </a:prstGeom>
          <a:solidFill>
            <a:schemeClr val="accent2">
              <a:lumMod val="75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Скругленный прямоугольник 13"/>
          <p:cNvSpPr/>
          <p:nvPr/>
        </p:nvSpPr>
        <p:spPr>
          <a:xfrm>
            <a:off x="3485000" y="4540902"/>
            <a:ext cx="3910282" cy="1890736"/>
          </a:xfrm>
          <a:prstGeom prst="roundRect">
            <a:avLst>
              <a:gd name="adj" fmla="val 5839"/>
            </a:avLst>
          </a:prstGeom>
        </p:spPr>
        <p:txBody>
          <a:bodyPr wrap="square">
            <a:spAutoFit/>
          </a:bodyPr>
          <a:lstStyle/>
          <a:p>
            <a:pPr marL="108000" marR="0" lvl="0" indent="0" algn="l" defTabSz="914400" rtl="0" eaLnBrk="1" fontAlgn="auto" latinLnBrk="0" hangingPunct="1">
              <a:lnSpc>
                <a:spcPct val="90000"/>
              </a:lnSpc>
              <a:spcBef>
                <a:spcPts val="0"/>
              </a:spcBef>
              <a:spcAft>
                <a:spcPts val="0"/>
              </a:spcAft>
              <a:buClrTx/>
              <a:buSzTx/>
              <a:buFontTx/>
              <a:buNone/>
              <a:tabLst/>
              <a:defRPr/>
            </a:pPr>
            <a:r>
              <a:rPr kumimoji="0" lang="en-US" altLang="ru-RU" sz="1800" b="1" i="0" u="none" strike="noStrike" kern="1200" cap="none" spc="0" normalizeH="0" baseline="0" noProof="0" dirty="0">
                <a:ln>
                  <a:noFill/>
                </a:ln>
                <a:solidFill>
                  <a:srgbClr val="ED7D31">
                    <a:lumMod val="75000"/>
                  </a:srgbClr>
                </a:solidFill>
                <a:effectLst/>
                <a:uLnTx/>
                <a:uFillTx/>
                <a:latin typeface="Sylfaen" panose="010A0502050306030303" pitchFamily="18" charset="0"/>
                <a:ea typeface="+mn-ea"/>
                <a:cs typeface="+mn-cs"/>
              </a:rPr>
              <a:t>ACTIVE LIFE</a:t>
            </a:r>
            <a:endParaRPr kumimoji="0" lang="ru-RU" altLang="ru-RU" sz="1800" b="1" i="0" u="none" strike="noStrike" kern="1200" cap="none" spc="0" normalizeH="0" baseline="0" noProof="0" dirty="0">
              <a:ln>
                <a:noFill/>
              </a:ln>
              <a:solidFill>
                <a:srgbClr val="ED7D31">
                  <a:lumMod val="75000"/>
                </a:srgbClr>
              </a:solidFill>
              <a:effectLst/>
              <a:uLnTx/>
              <a:uFillTx/>
              <a:latin typeface="Sylfaen" panose="010A0502050306030303" pitchFamily="18" charset="0"/>
              <a:ea typeface="+mn-ea"/>
              <a:cs typeface="+mn-cs"/>
            </a:endParaRPr>
          </a:p>
          <a:p>
            <a:pPr marL="108000" marR="0" lvl="0" indent="0" algn="l" defTabSz="914400" rtl="0" eaLnBrk="1" fontAlgn="auto" latinLnBrk="0" hangingPunct="1">
              <a:lnSpc>
                <a:spcPct val="90000"/>
              </a:lnSpc>
              <a:spcBef>
                <a:spcPts val="0"/>
              </a:spcBef>
              <a:spcAft>
                <a:spcPts val="0"/>
              </a:spcAft>
              <a:buClrTx/>
              <a:buSzTx/>
              <a:buFontTx/>
              <a:buNone/>
              <a:tabLst/>
              <a:defRPr/>
            </a:pPr>
            <a:r>
              <a:rPr kumimoji="0" lang="en-US" altLang="ru-RU" sz="1800" b="1" i="0" u="none" strike="noStrike" kern="1200" cap="none" spc="0" normalizeH="0" baseline="0" noProof="0" dirty="0" err="1">
                <a:ln>
                  <a:noFill/>
                </a:ln>
                <a:solidFill>
                  <a:srgbClr val="4472C4">
                    <a:lumMod val="50000"/>
                  </a:srgbClr>
                </a:solidFill>
                <a:effectLst/>
                <a:uLnTx/>
                <a:uFillTx/>
                <a:latin typeface="Sylfaen" panose="010A0502050306030303" pitchFamily="18" charset="0"/>
                <a:ea typeface="+mn-ea"/>
                <a:cs typeface="+mn-cs"/>
              </a:rPr>
              <a:t>Ph</a:t>
            </a:r>
            <a:r>
              <a:rPr kumimoji="0" lang="ru-RU" altLang="ru-RU" sz="1800" b="1" i="0" u="none" strike="noStrike" kern="1200" cap="none" spc="0" normalizeH="0" baseline="0" noProof="0" dirty="0" err="1">
                <a:ln>
                  <a:noFill/>
                </a:ln>
                <a:solidFill>
                  <a:srgbClr val="4472C4">
                    <a:lumMod val="50000"/>
                  </a:srgbClr>
                </a:solidFill>
                <a:effectLst/>
                <a:uLnTx/>
                <a:uFillTx/>
                <a:latin typeface="Sylfaen" panose="010A0502050306030303" pitchFamily="18" charset="0"/>
                <a:ea typeface="+mn-ea"/>
                <a:cs typeface="+mn-cs"/>
              </a:rPr>
              <a:t>ysical</a:t>
            </a:r>
            <a:r>
              <a:rPr kumimoji="0" lang="ru-RU" altLang="ru-RU" sz="1800" b="1"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 rehabilitation  </a:t>
            </a:r>
          </a:p>
          <a:p>
            <a:pPr marL="108000" marR="0" lvl="0" indent="0" algn="l" defTabSz="914400" rtl="0" eaLnBrk="1" fontAlgn="auto" latinLnBrk="0" hangingPunct="1">
              <a:lnSpc>
                <a:spcPct val="90000"/>
              </a:lnSpc>
              <a:spcBef>
                <a:spcPts val="0"/>
              </a:spcBef>
              <a:spcAft>
                <a:spcPts val="0"/>
              </a:spcAft>
              <a:buClrTx/>
              <a:buSzTx/>
              <a:buFontTx/>
              <a:buNone/>
              <a:tabLst/>
              <a:defRPr/>
            </a:pPr>
            <a:r>
              <a:rPr kumimoji="0" lang="ru-RU" altLang="ru-RU" sz="1800" b="1"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5 </a:t>
            </a:r>
            <a:r>
              <a:rPr kumimoji="0" lang="en-US" altLang="ru-RU" sz="1800" b="0"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series</a:t>
            </a:r>
            <a:r>
              <a:rPr kumimoji="0" lang="ru-RU" altLang="ru-RU" sz="1800" b="0"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 </a:t>
            </a:r>
            <a:r>
              <a:rPr kumimoji="0" lang="en-US" altLang="ru-RU" sz="1800" b="0"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of video-course of exercise therapy</a:t>
            </a:r>
            <a:endParaRPr kumimoji="0" lang="ru-RU" altLang="ru-RU" sz="1800" b="0"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endParaRPr>
          </a:p>
          <a:p>
            <a:pPr marL="108000" marR="0" lvl="0" indent="0" algn="l" defTabSz="914400" rtl="0" eaLnBrk="1" fontAlgn="auto" latinLnBrk="0" hangingPunct="1">
              <a:lnSpc>
                <a:spcPct val="90000"/>
              </a:lnSpc>
              <a:spcBef>
                <a:spcPts val="0"/>
              </a:spcBef>
              <a:spcAft>
                <a:spcPts val="0"/>
              </a:spcAft>
              <a:buClrTx/>
              <a:buSzTx/>
              <a:buFontTx/>
              <a:buNone/>
              <a:tabLst/>
              <a:defRPr/>
            </a:pPr>
            <a:r>
              <a:rPr kumimoji="0" lang="ru-RU" altLang="ru-RU" sz="1800" b="1"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6</a:t>
            </a:r>
            <a:r>
              <a:rPr kumimoji="0" lang="en-US" altLang="ru-RU" sz="1800" b="1"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 </a:t>
            </a:r>
            <a:r>
              <a:rPr kumimoji="0" lang="ru-RU" altLang="ru-RU" sz="1800" b="1"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000 </a:t>
            </a:r>
            <a:r>
              <a:rPr kumimoji="0" lang="en-US" altLang="ru-RU" sz="1800" b="0"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DVDs for patients</a:t>
            </a:r>
            <a:r>
              <a:rPr kumimoji="0" lang="ru-RU" altLang="ru-RU" sz="1800" b="0"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 </a:t>
            </a:r>
          </a:p>
          <a:p>
            <a:pPr marL="108000" marR="0" lvl="0" indent="0" algn="l" defTabSz="914400" rtl="0" eaLnBrk="1" fontAlgn="auto" latinLnBrk="0" hangingPunct="1">
              <a:lnSpc>
                <a:spcPct val="90000"/>
              </a:lnSpc>
              <a:spcBef>
                <a:spcPts val="0"/>
              </a:spcBef>
              <a:spcAft>
                <a:spcPts val="0"/>
              </a:spcAft>
              <a:buClrTx/>
              <a:buSzTx/>
              <a:buFontTx/>
              <a:buNone/>
              <a:tabLst/>
              <a:defRPr/>
            </a:pPr>
            <a:r>
              <a:rPr kumimoji="0" lang="en-US" altLang="ru-RU" sz="1800" b="1"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Thousands </a:t>
            </a:r>
            <a:r>
              <a:rPr kumimoji="0" lang="en-US" altLang="ru-RU" sz="1800" b="0"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of patients are engaged in exercise therapy</a:t>
            </a:r>
            <a:endParaRPr kumimoji="0" lang="ru-RU" altLang="ru-RU" sz="1800" b="0"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endParaRPr>
          </a:p>
        </p:txBody>
      </p:sp>
      <p:pic>
        <p:nvPicPr>
          <p:cNvPr id="15" name="Рисунок 14"/>
          <p:cNvPicPr>
            <a:picLocks noChangeAspect="1"/>
          </p:cNvPicPr>
          <p:nvPr/>
        </p:nvPicPr>
        <p:blipFill rotWithShape="1">
          <a:blip r:embed="rId3" cstate="print">
            <a:extLst>
              <a:ext uri="{28A0092B-C50C-407E-A947-70E740481C1C}">
                <a14:useLocalDpi xmlns:a14="http://schemas.microsoft.com/office/drawing/2010/main" val="0"/>
              </a:ext>
            </a:extLst>
          </a:blip>
          <a:srcRect l="24849" r="5665"/>
          <a:stretch/>
        </p:blipFill>
        <p:spPr>
          <a:xfrm>
            <a:off x="267196" y="3551499"/>
            <a:ext cx="3217804" cy="3086483"/>
          </a:xfrm>
          <a:prstGeom prst="ellipse">
            <a:avLst/>
          </a:prstGeom>
        </p:spPr>
      </p:pic>
      <p:sp>
        <p:nvSpPr>
          <p:cNvPr id="16" name="Прямоугольник 15"/>
          <p:cNvSpPr/>
          <p:nvPr/>
        </p:nvSpPr>
        <p:spPr>
          <a:xfrm>
            <a:off x="8089044" y="2226561"/>
            <a:ext cx="3990750" cy="978729"/>
          </a:xfrm>
          <a:prstGeom prst="rect">
            <a:avLst/>
          </a:prstGeom>
        </p:spPr>
        <p:txBody>
          <a:bodyPr wrap="square">
            <a:spAutoFit/>
          </a:bodyPr>
          <a:lstStyle/>
          <a:p>
            <a:pPr marL="108000" marR="0" lvl="0" indent="0" algn="l" defTabSz="914400" rtl="0" eaLnBrk="1" fontAlgn="base" latinLnBrk="0" hangingPunct="1">
              <a:lnSpc>
                <a:spcPct val="90000"/>
              </a:lnSpc>
              <a:spcBef>
                <a:spcPct val="0"/>
              </a:spcBef>
              <a:spcAft>
                <a:spcPct val="0"/>
              </a:spcAft>
              <a:buClrTx/>
              <a:buSzTx/>
              <a:buFontTx/>
              <a:buNone/>
              <a:tabLst/>
              <a:defRPr/>
            </a:pPr>
            <a:r>
              <a:rPr kumimoji="0" lang="ru-RU" altLang="ru-RU" sz="1600" b="1" i="0" u="none" strike="noStrike" kern="1200" cap="none" spc="0" normalizeH="0" baseline="0" noProof="0" dirty="0">
                <a:ln>
                  <a:noFill/>
                </a:ln>
                <a:solidFill>
                  <a:srgbClr val="ED7D31">
                    <a:lumMod val="75000"/>
                  </a:srgbClr>
                </a:solidFill>
                <a:effectLst/>
                <a:uLnTx/>
                <a:uFillTx/>
                <a:latin typeface="Sylfaen" panose="010A0502050306030303" pitchFamily="18" charset="0"/>
                <a:ea typeface="+mn-ea"/>
                <a:cs typeface="+mn-cs"/>
              </a:rPr>
              <a:t>SCIENTIFIC RESEARCH </a:t>
            </a:r>
          </a:p>
          <a:p>
            <a:pPr marL="108000" marR="0" lvl="0" indent="0" algn="l" defTabSz="914400" rtl="0" eaLnBrk="1" fontAlgn="auto" latinLnBrk="0" hangingPunct="1">
              <a:lnSpc>
                <a:spcPct val="90000"/>
              </a:lnSpc>
              <a:spcBef>
                <a:spcPts val="0"/>
              </a:spcBef>
              <a:spcAft>
                <a:spcPts val="0"/>
              </a:spcAft>
              <a:buClrTx/>
              <a:buSzTx/>
              <a:buFontTx/>
              <a:buNone/>
              <a:tabLst/>
              <a:defRPr/>
            </a:pPr>
            <a:r>
              <a:rPr kumimoji="0" lang="en-US" altLang="ru-RU" sz="1600" b="0"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Participating in </a:t>
            </a:r>
            <a:r>
              <a:rPr kumimoji="0" lang="en-US" sz="1600" b="0" i="0" u="none" strike="noStrike" kern="1200" cap="none" spc="0" normalizeH="0" baseline="0" noProof="0" dirty="0" err="1">
                <a:ln>
                  <a:noFill/>
                </a:ln>
                <a:solidFill>
                  <a:srgbClr val="4472C4">
                    <a:lumMod val="50000"/>
                  </a:srgbClr>
                </a:solidFill>
                <a:effectLst/>
                <a:uLnTx/>
                <a:uFillTx/>
                <a:latin typeface="Sylfaen" panose="010A0502050306030303" pitchFamily="18" charset="0"/>
                <a:ea typeface="+mn-ea"/>
                <a:cs typeface="+mn-cs"/>
              </a:rPr>
              <a:t>Bechterew’s</a:t>
            </a:r>
            <a:r>
              <a:rPr kumimoji="0" lang="en-US" sz="1600" b="0"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 </a:t>
            </a:r>
            <a:r>
              <a:rPr kumimoji="0" lang="en-US" altLang="ru-RU" sz="1600" b="0"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disease studying</a:t>
            </a:r>
            <a:r>
              <a:rPr kumimoji="0" lang="ru-RU" altLang="ru-RU" sz="1600" b="0"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 </a:t>
            </a:r>
            <a:r>
              <a:rPr kumimoji="0" lang="en-US" altLang="ru-RU" sz="1600" b="0"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and improving treatment methods.</a:t>
            </a:r>
            <a:endParaRPr kumimoji="0" lang="ru-RU" altLang="ru-RU" sz="1600" b="0"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endParaRPr>
          </a:p>
        </p:txBody>
      </p:sp>
      <p:sp>
        <p:nvSpPr>
          <p:cNvPr id="18" name="Прямоугольник 17"/>
          <p:cNvSpPr/>
          <p:nvPr/>
        </p:nvSpPr>
        <p:spPr>
          <a:xfrm>
            <a:off x="8079116" y="3269554"/>
            <a:ext cx="4010606" cy="757130"/>
          </a:xfrm>
          <a:prstGeom prst="rect">
            <a:avLst/>
          </a:prstGeom>
        </p:spPr>
        <p:txBody>
          <a:bodyPr wrap="square">
            <a:spAutoFit/>
          </a:bodyPr>
          <a:lstStyle/>
          <a:p>
            <a:pPr marL="108000" marR="0" lvl="0" indent="0" algn="l" defTabSz="914400" rtl="0" eaLnBrk="1" fontAlgn="auto" latinLnBrk="0" hangingPunct="1">
              <a:lnSpc>
                <a:spcPct val="90000"/>
              </a:lnSpc>
              <a:spcBef>
                <a:spcPts val="0"/>
              </a:spcBef>
              <a:spcAft>
                <a:spcPts val="0"/>
              </a:spcAft>
              <a:buClrTx/>
              <a:buSzTx/>
              <a:buFontTx/>
              <a:buNone/>
              <a:tabLst/>
              <a:defRPr/>
            </a:pPr>
            <a:r>
              <a:rPr kumimoji="0" lang="en-US" altLang="ru-RU" sz="1600" b="1" i="0" u="none" strike="noStrike" kern="1200" cap="none" spc="0" normalizeH="0" baseline="0" noProof="0" dirty="0">
                <a:ln>
                  <a:noFill/>
                </a:ln>
                <a:solidFill>
                  <a:srgbClr val="ED7D31">
                    <a:lumMod val="75000"/>
                  </a:srgbClr>
                </a:solidFill>
                <a:effectLst/>
                <a:uLnTx/>
                <a:uFillTx/>
                <a:latin typeface="Sylfaen" panose="010A0502050306030303" pitchFamily="18" charset="0"/>
                <a:ea typeface="+mn-ea"/>
                <a:cs typeface="+mn-cs"/>
              </a:rPr>
              <a:t>EARLY DIAGNOSIS</a:t>
            </a:r>
            <a:endParaRPr kumimoji="0" lang="ru-RU" altLang="ru-RU" sz="1600" b="1" i="0" u="none" strike="noStrike" kern="1200" cap="none" spc="0" normalizeH="0" baseline="0" noProof="0" dirty="0">
              <a:ln>
                <a:noFill/>
              </a:ln>
              <a:solidFill>
                <a:srgbClr val="ED7D31">
                  <a:lumMod val="75000"/>
                </a:srgbClr>
              </a:solidFill>
              <a:effectLst/>
              <a:uLnTx/>
              <a:uFillTx/>
              <a:latin typeface="Sylfaen" panose="010A0502050306030303" pitchFamily="18" charset="0"/>
              <a:ea typeface="+mn-ea"/>
              <a:cs typeface="+mn-cs"/>
            </a:endParaRPr>
          </a:p>
          <a:p>
            <a:pPr marL="108000" marR="0" lvl="0" indent="0" algn="l" defTabSz="914400" rtl="0" eaLnBrk="1" fontAlgn="auto" latinLnBrk="0" hangingPunct="1">
              <a:lnSpc>
                <a:spcPct val="90000"/>
              </a:lnSpc>
              <a:spcBef>
                <a:spcPts val="0"/>
              </a:spcBef>
              <a:spcAft>
                <a:spcPts val="0"/>
              </a:spcAft>
              <a:buClrTx/>
              <a:buSzTx/>
              <a:buFontTx/>
              <a:buNone/>
              <a:tabLst/>
              <a:defRPr/>
            </a:pPr>
            <a:r>
              <a:rPr kumimoji="0" lang="en-US" altLang="ru-RU" sz="1600" b="0"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Using advanced IT for constant control </a:t>
            </a:r>
          </a:p>
          <a:p>
            <a:pPr marL="108000" marR="0" lvl="0" indent="0" algn="l" defTabSz="914400" rtl="0" eaLnBrk="1" fontAlgn="auto" latinLnBrk="0" hangingPunct="1">
              <a:lnSpc>
                <a:spcPct val="90000"/>
              </a:lnSpc>
              <a:spcBef>
                <a:spcPts val="0"/>
              </a:spcBef>
              <a:spcAft>
                <a:spcPts val="0"/>
              </a:spcAft>
              <a:buClrTx/>
              <a:buSzTx/>
              <a:buFontTx/>
              <a:buNone/>
              <a:tabLst/>
              <a:defRPr/>
            </a:pPr>
            <a:r>
              <a:rPr kumimoji="0" lang="en-US" altLang="ru-RU" sz="1600" b="0"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of the disease on early stages.</a:t>
            </a:r>
            <a:endParaRPr kumimoji="0" lang="ru-RU" altLang="ru-RU" sz="1600" b="0"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endParaRPr>
          </a:p>
        </p:txBody>
      </p:sp>
      <p:sp>
        <p:nvSpPr>
          <p:cNvPr id="19" name="Прямоугольник 18"/>
          <p:cNvSpPr/>
          <p:nvPr/>
        </p:nvSpPr>
        <p:spPr>
          <a:xfrm>
            <a:off x="8060142" y="4223107"/>
            <a:ext cx="4241958" cy="757130"/>
          </a:xfrm>
          <a:prstGeom prst="rect">
            <a:avLst/>
          </a:prstGeom>
        </p:spPr>
        <p:txBody>
          <a:bodyPr wrap="square">
            <a:spAutoFit/>
          </a:bodyPr>
          <a:lstStyle/>
          <a:p>
            <a:pPr marL="108000" marR="0" lvl="0" indent="0" algn="l" defTabSz="914400" rtl="0" eaLnBrk="1" fontAlgn="auto" latinLnBrk="0" hangingPunct="1">
              <a:lnSpc>
                <a:spcPct val="90000"/>
              </a:lnSpc>
              <a:spcBef>
                <a:spcPts val="0"/>
              </a:spcBef>
              <a:spcAft>
                <a:spcPts val="0"/>
              </a:spcAft>
              <a:buClrTx/>
              <a:buSzTx/>
              <a:buFontTx/>
              <a:buNone/>
              <a:tabLst/>
              <a:defRPr/>
            </a:pPr>
            <a:r>
              <a:rPr kumimoji="0" lang="en-US" altLang="ru-RU" sz="1600" b="1" i="0" u="none" strike="noStrike" kern="1200" cap="none" spc="0" normalizeH="0" baseline="0" noProof="0" dirty="0">
                <a:ln>
                  <a:noFill/>
                </a:ln>
                <a:solidFill>
                  <a:srgbClr val="ED7D31">
                    <a:lumMod val="75000"/>
                  </a:srgbClr>
                </a:solidFill>
                <a:effectLst/>
                <a:uLnTx/>
                <a:uFillTx/>
                <a:latin typeface="Sylfaen" panose="010A0502050306030303" pitchFamily="18" charset="0"/>
                <a:ea typeface="+mn-ea"/>
                <a:cs typeface="+mn-cs"/>
              </a:rPr>
              <a:t>ACTIVE SEARCH</a:t>
            </a:r>
            <a:endParaRPr kumimoji="0" lang="ru-RU" altLang="ru-RU" sz="1600" b="1" i="0" u="none" strike="noStrike" kern="1200" cap="none" spc="0" normalizeH="0" baseline="0" noProof="0" dirty="0">
              <a:ln>
                <a:noFill/>
              </a:ln>
              <a:solidFill>
                <a:srgbClr val="ED7D31">
                  <a:lumMod val="75000"/>
                </a:srgbClr>
              </a:solidFill>
              <a:effectLst/>
              <a:uLnTx/>
              <a:uFillTx/>
              <a:latin typeface="Sylfaen" panose="010A0502050306030303" pitchFamily="18" charset="0"/>
              <a:ea typeface="+mn-ea"/>
              <a:cs typeface="+mn-cs"/>
            </a:endParaRPr>
          </a:p>
          <a:p>
            <a:pPr marL="108000" marR="0" lvl="0" indent="0" algn="l" defTabSz="914400" rtl="0" eaLnBrk="1" fontAlgn="auto" latinLnBrk="0" hangingPunct="1">
              <a:lnSpc>
                <a:spcPct val="90000"/>
              </a:lnSpc>
              <a:spcBef>
                <a:spcPts val="0"/>
              </a:spcBef>
              <a:spcAft>
                <a:spcPts val="0"/>
              </a:spcAft>
              <a:buClrTx/>
              <a:buSzTx/>
              <a:buFontTx/>
              <a:buNone/>
              <a:tabLst/>
              <a:defRPr/>
            </a:pPr>
            <a:r>
              <a:rPr kumimoji="0" lang="en-US" altLang="ru-RU" sz="1600" b="0"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Auto-search of patients messages on different websites – at least 1 saved life.</a:t>
            </a:r>
            <a:endParaRPr kumimoji="0" lang="ru-RU" altLang="ru-RU" sz="1600" b="0"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endParaRPr>
          </a:p>
        </p:txBody>
      </p:sp>
      <p:pic>
        <p:nvPicPr>
          <p:cNvPr id="17" name="Рисунок 16"/>
          <p:cNvPicPr>
            <a:picLocks noChangeAspect="1"/>
          </p:cNvPicPr>
          <p:nvPr/>
        </p:nvPicPr>
        <p:blipFill rotWithShape="1">
          <a:blip r:embed="rId4" cstate="print">
            <a:extLst>
              <a:ext uri="{28A0092B-C50C-407E-A947-70E740481C1C}">
                <a14:useLocalDpi xmlns:a14="http://schemas.microsoft.com/office/drawing/2010/main" val="0"/>
              </a:ext>
            </a:extLst>
          </a:blip>
          <a:srcRect t="15262" b="19192"/>
          <a:stretch/>
        </p:blipFill>
        <p:spPr>
          <a:xfrm flipH="1">
            <a:off x="4496311" y="1538505"/>
            <a:ext cx="2724195" cy="2779981"/>
          </a:xfrm>
          <a:prstGeom prst="ellipse">
            <a:avLst/>
          </a:prstGeom>
        </p:spPr>
      </p:pic>
    </p:spTree>
    <p:extLst>
      <p:ext uri="{BB962C8B-B14F-4D97-AF65-F5344CB8AC3E}">
        <p14:creationId xmlns:p14="http://schemas.microsoft.com/office/powerpoint/2010/main" val="3020716857"/>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a:picLocks noChangeAspect="1"/>
          </p:cNvPicPr>
          <p:nvPr/>
        </p:nvPicPr>
        <p:blipFill rotWithShape="1">
          <a:blip r:embed="rId2" cstate="print">
            <a:extLst>
              <a:ext uri="{28A0092B-C50C-407E-A947-70E740481C1C}">
                <a14:useLocalDpi xmlns:a14="http://schemas.microsoft.com/office/drawing/2010/main" val="0"/>
              </a:ext>
            </a:extLst>
          </a:blip>
          <a:srcRect l="1" r="33679"/>
          <a:stretch/>
        </p:blipFill>
        <p:spPr>
          <a:xfrm flipH="1">
            <a:off x="5711352" y="571052"/>
            <a:ext cx="2601234" cy="2455781"/>
          </a:xfrm>
          <a:prstGeom prst="ellipse">
            <a:avLst/>
          </a:prstGeom>
        </p:spPr>
      </p:pic>
      <p:pic>
        <p:nvPicPr>
          <p:cNvPr id="10" name="Рисунок 9"/>
          <p:cNvPicPr>
            <a:picLocks noChangeAspect="1"/>
          </p:cNvPicPr>
          <p:nvPr/>
        </p:nvPicPr>
        <p:blipFill rotWithShape="1">
          <a:blip r:embed="rId3" cstate="print">
            <a:extLst>
              <a:ext uri="{28A0092B-C50C-407E-A947-70E740481C1C}">
                <a14:useLocalDpi xmlns:a14="http://schemas.microsoft.com/office/drawing/2010/main" val="0"/>
              </a:ext>
            </a:extLst>
          </a:blip>
          <a:srcRect l="22898"/>
          <a:stretch/>
        </p:blipFill>
        <p:spPr>
          <a:xfrm>
            <a:off x="2879257" y="1514572"/>
            <a:ext cx="3730913" cy="3614045"/>
          </a:xfrm>
          <a:prstGeom prst="ellipse">
            <a:avLst/>
          </a:prstGeom>
        </p:spPr>
      </p:pic>
      <p:pic>
        <p:nvPicPr>
          <p:cNvPr id="4" name="Рисунок 3"/>
          <p:cNvPicPr>
            <a:picLocks noChangeAspect="1"/>
          </p:cNvPicPr>
          <p:nvPr/>
        </p:nvPicPr>
        <p:blipFill rotWithShape="1">
          <a:blip r:embed="rId4" cstate="print">
            <a:extLst>
              <a:ext uri="{28A0092B-C50C-407E-A947-70E740481C1C}">
                <a14:useLocalDpi xmlns:a14="http://schemas.microsoft.com/office/drawing/2010/main" val="0"/>
              </a:ext>
            </a:extLst>
          </a:blip>
          <a:srcRect l="19434" t="-293" r="15118" b="293"/>
          <a:stretch/>
        </p:blipFill>
        <p:spPr>
          <a:xfrm>
            <a:off x="109852" y="2514600"/>
            <a:ext cx="2898100" cy="2947770"/>
          </a:xfrm>
          <a:prstGeom prst="ellipse">
            <a:avLst/>
          </a:prstGeom>
        </p:spPr>
      </p:pic>
      <p:grpSp>
        <p:nvGrpSpPr>
          <p:cNvPr id="5" name="Группа 4"/>
          <p:cNvGrpSpPr/>
          <p:nvPr/>
        </p:nvGrpSpPr>
        <p:grpSpPr>
          <a:xfrm>
            <a:off x="809902" y="387043"/>
            <a:ext cx="5108578" cy="1051646"/>
            <a:chOff x="809901" y="387043"/>
            <a:chExt cx="7018800" cy="1565369"/>
          </a:xfrm>
        </p:grpSpPr>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901" y="387043"/>
              <a:ext cx="2984859" cy="1506554"/>
            </a:xfrm>
            <a:prstGeom prst="rect">
              <a:avLst/>
            </a:prstGeom>
          </p:spPr>
        </p:pic>
        <p:sp>
          <p:nvSpPr>
            <p:cNvPr id="7" name="Прямоугольник 6"/>
            <p:cNvSpPr/>
            <p:nvPr/>
          </p:nvSpPr>
          <p:spPr>
            <a:xfrm>
              <a:off x="3886200" y="387043"/>
              <a:ext cx="109728" cy="15065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Прямоугольник 7"/>
            <p:cNvSpPr/>
            <p:nvPr/>
          </p:nvSpPr>
          <p:spPr>
            <a:xfrm>
              <a:off x="4087369" y="394792"/>
              <a:ext cx="3741332" cy="15576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ru-RU" sz="1300" b="1" i="0" u="none" strike="noStrike" kern="1200" cap="none" spc="0" normalizeH="0" baseline="0" noProof="0" dirty="0">
                  <a:ln>
                    <a:noFill/>
                  </a:ln>
                  <a:solidFill>
                    <a:srgbClr val="4472C4">
                      <a:lumMod val="50000"/>
                    </a:srgbClr>
                  </a:solidFill>
                  <a:effectLst/>
                  <a:uLnTx/>
                  <a:uFillTx/>
                  <a:latin typeface="Calibri"/>
                  <a:ea typeface="+mn-ea"/>
                  <a:cs typeface="+mn-cs"/>
                </a:rPr>
                <a:t>Общество взаимопомощи при болезни Бехтерева</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300" b="1" i="0" u="none" strike="noStrike" kern="1200" cap="none" spc="0" normalizeH="0" baseline="0" noProof="0" dirty="0">
                  <a:ln>
                    <a:noFill/>
                  </a:ln>
                  <a:solidFill>
                    <a:srgbClr val="4472C4">
                      <a:lumMod val="50000"/>
                    </a:srgbClr>
                  </a:solidFill>
                  <a:effectLst/>
                  <a:uLnTx/>
                  <a:uFillTx/>
                  <a:latin typeface="Calibri"/>
                  <a:ea typeface="+mn-ea"/>
                  <a:cs typeface="+mn-cs"/>
                </a:rPr>
                <a:t>Ankylosing Spondylitis </a:t>
              </a:r>
              <a:r>
                <a:rPr kumimoji="0" lang="en-US" sz="1300" b="1" i="0" u="none" strike="noStrike" kern="1200" cap="none" spc="0" normalizeH="0" baseline="0" noProof="0" dirty="0" err="1">
                  <a:ln>
                    <a:noFill/>
                  </a:ln>
                  <a:solidFill>
                    <a:srgbClr val="4472C4">
                      <a:lumMod val="50000"/>
                    </a:srgbClr>
                  </a:solidFill>
                  <a:effectLst/>
                  <a:uLnTx/>
                  <a:uFillTx/>
                  <a:latin typeface="Calibri"/>
                  <a:ea typeface="+mn-ea"/>
                  <a:cs typeface="+mn-cs"/>
                </a:rPr>
                <a:t>Assosiation</a:t>
              </a:r>
              <a:endParaRPr kumimoji="0" lang="en-US" sz="1300" b="1" i="0" u="none" strike="noStrike" kern="1200" cap="none" spc="0" normalizeH="0" baseline="0" noProof="0" dirty="0">
                <a:ln>
                  <a:noFill/>
                </a:ln>
                <a:solidFill>
                  <a:srgbClr val="4472C4">
                    <a:lumMod val="50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ED7D31">
                      <a:lumMod val="75000"/>
                    </a:srgbClr>
                  </a:solidFill>
                  <a:effectLst/>
                  <a:uLnTx/>
                  <a:uFillTx/>
                  <a:latin typeface="Calibri"/>
                  <a:ea typeface="+mn-ea"/>
                  <a:cs typeface="+mn-cs"/>
                </a:rPr>
                <a:t>www.bbehtereva.ru</a:t>
              </a:r>
              <a:endParaRPr kumimoji="0" lang="ru-RU" sz="1300" b="1" i="0" u="none" strike="noStrike" kern="1200" cap="none" spc="0" normalizeH="0" baseline="0" noProof="0" dirty="0">
                <a:ln>
                  <a:noFill/>
                </a:ln>
                <a:solidFill>
                  <a:srgbClr val="ED7D31">
                    <a:lumMod val="75000"/>
                  </a:srgbClr>
                </a:solidFill>
                <a:effectLst/>
                <a:uLnTx/>
                <a:uFillTx/>
                <a:latin typeface="Calibri"/>
                <a:ea typeface="+mn-ea"/>
                <a:cs typeface="+mn-cs"/>
              </a:endParaRPr>
            </a:p>
          </p:txBody>
        </p:sp>
      </p:grpSp>
      <p:sp>
        <p:nvSpPr>
          <p:cNvPr id="9" name="Прямоугольник 8"/>
          <p:cNvSpPr/>
          <p:nvPr/>
        </p:nvSpPr>
        <p:spPr>
          <a:xfrm>
            <a:off x="8190724" y="2227921"/>
            <a:ext cx="263822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D7D31">
                    <a:lumMod val="75000"/>
                  </a:srgbClr>
                </a:solidFill>
                <a:effectLst/>
                <a:uLnTx/>
                <a:uFillTx/>
                <a:latin typeface="Calibri"/>
                <a:ea typeface="+mn-ea"/>
                <a:cs typeface="+mn-cs"/>
              </a:rPr>
              <a:t>CONTACTS</a:t>
            </a:r>
            <a:endParaRPr kumimoji="0" lang="ru-RU" sz="3600" b="1" i="0" u="none" strike="noStrike" kern="1200" cap="none" spc="0" normalizeH="0" baseline="0" noProof="0" dirty="0">
              <a:ln>
                <a:noFill/>
              </a:ln>
              <a:solidFill>
                <a:srgbClr val="ED7D31">
                  <a:lumMod val="75000"/>
                </a:srgbClr>
              </a:solidFill>
              <a:effectLst/>
              <a:uLnTx/>
              <a:uFillTx/>
              <a:latin typeface="Calibri"/>
              <a:ea typeface="+mn-ea"/>
              <a:cs typeface="+mn-cs"/>
            </a:endParaRPr>
          </a:p>
        </p:txBody>
      </p:sp>
      <p:pic>
        <p:nvPicPr>
          <p:cNvPr id="11" name="Рисунок 10"/>
          <p:cNvPicPr>
            <a:picLocks noChangeAspect="1"/>
          </p:cNvPicPr>
          <p:nvPr/>
        </p:nvPicPr>
        <p:blipFill rotWithShape="1">
          <a:blip r:embed="rId6" cstate="print">
            <a:extLst>
              <a:ext uri="{28A0092B-C50C-407E-A947-70E740481C1C}">
                <a14:useLocalDpi xmlns:a14="http://schemas.microsoft.com/office/drawing/2010/main" val="0"/>
              </a:ext>
            </a:extLst>
          </a:blip>
          <a:srcRect l="19557" r="12165"/>
          <a:stretch/>
        </p:blipFill>
        <p:spPr>
          <a:xfrm>
            <a:off x="1852363" y="3866979"/>
            <a:ext cx="2864838" cy="2797213"/>
          </a:xfrm>
          <a:prstGeom prst="ellipse">
            <a:avLst/>
          </a:prstGeom>
        </p:spPr>
      </p:pic>
      <p:sp>
        <p:nvSpPr>
          <p:cNvPr id="12" name="Прямоугольник 11"/>
          <p:cNvSpPr/>
          <p:nvPr/>
        </p:nvSpPr>
        <p:spPr>
          <a:xfrm>
            <a:off x="8190724" y="3179415"/>
            <a:ext cx="3793788" cy="2862322"/>
          </a:xfrm>
          <a:prstGeom prst="rect">
            <a:avLst/>
          </a:prstGeom>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ru-RU" sz="2000" b="1"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Aleksey </a:t>
            </a:r>
            <a:r>
              <a:rPr kumimoji="0" lang="en-US" altLang="ru-RU" sz="2000" b="1" i="0" u="none" strike="noStrike" kern="1200" cap="none" spc="0" normalizeH="0" baseline="0" noProof="0" dirty="0" err="1">
                <a:ln>
                  <a:noFill/>
                </a:ln>
                <a:solidFill>
                  <a:srgbClr val="4472C4">
                    <a:lumMod val="50000"/>
                  </a:srgbClr>
                </a:solidFill>
                <a:effectLst/>
                <a:uLnTx/>
                <a:uFillTx/>
                <a:latin typeface="Sylfaen" panose="010A0502050306030303" pitchFamily="18" charset="0"/>
                <a:ea typeface="+mn-ea"/>
                <a:cs typeface="+mn-cs"/>
              </a:rPr>
              <a:t>Sitalo</a:t>
            </a:r>
            <a:endParaRPr kumimoji="0" lang="en-US" altLang="ru-RU" sz="2000" b="1"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ru-RU" sz="2000" b="1"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President</a:t>
            </a:r>
            <a:endParaRPr kumimoji="0" lang="ru-RU" altLang="ru-RU" sz="2000" b="1"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endParaRPr>
          </a:p>
          <a:p>
            <a:pPr marL="0" marR="0" lvl="0" indent="0" algn="l" defTabSz="914400" rtl="0" eaLnBrk="1" fontAlgn="auto" latinLnBrk="0" hangingPunct="1">
              <a:lnSpc>
                <a:spcPct val="100000"/>
              </a:lnSpc>
              <a:spcBef>
                <a:spcPct val="0"/>
              </a:spcBef>
              <a:spcAft>
                <a:spcPts val="1200"/>
              </a:spcAft>
              <a:buClrTx/>
              <a:buSzTx/>
              <a:buFontTx/>
              <a:buNone/>
              <a:tabLst/>
              <a:defRPr/>
            </a:pPr>
            <a:r>
              <a:rPr kumimoji="0" lang="en-US" altLang="ru-RU" sz="1800" b="0"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+7</a:t>
            </a:r>
            <a:r>
              <a:rPr kumimoji="0" lang="ru-RU" altLang="ru-RU" sz="1800" b="0"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 916 397 58 93</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ru-RU" sz="2000" b="1"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Ilya </a:t>
            </a:r>
            <a:r>
              <a:rPr kumimoji="0" lang="en-US" altLang="ru-RU" sz="2000" b="1" i="0" u="none" strike="noStrike" kern="1200" cap="none" spc="0" normalizeH="0" baseline="0" noProof="0" dirty="0" err="1">
                <a:ln>
                  <a:noFill/>
                </a:ln>
                <a:solidFill>
                  <a:srgbClr val="4472C4">
                    <a:lumMod val="50000"/>
                  </a:srgbClr>
                </a:solidFill>
                <a:effectLst/>
                <a:uLnTx/>
                <a:uFillTx/>
                <a:latin typeface="Sylfaen" panose="010A0502050306030303" pitchFamily="18" charset="0"/>
                <a:ea typeface="+mn-ea"/>
                <a:cs typeface="+mn-cs"/>
              </a:rPr>
              <a:t>Dolotin</a:t>
            </a:r>
            <a:endParaRPr kumimoji="0" lang="en-US" altLang="ru-RU" sz="2000" b="1"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ru-RU" sz="2000" b="1"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Executive director</a:t>
            </a:r>
            <a:endParaRPr kumimoji="0" lang="ru-RU" altLang="ru-RU" sz="1800" b="0"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ru-RU" sz="1800" b="0"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+7</a:t>
            </a:r>
            <a:r>
              <a:rPr kumimoji="0" lang="ru-RU" altLang="ru-RU" sz="1800" b="0"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 926 373 48 04</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ru-RU" sz="1800" b="0"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ru-RU" sz="1800" b="1"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www.bbehtereva.ru</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ru-RU" sz="1800" b="1"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rPr>
              <a:t>info@bbehtereva.ru</a:t>
            </a:r>
            <a:endParaRPr kumimoji="0" lang="ru-RU" altLang="ru-RU" sz="1800" b="1" i="0" u="none" strike="noStrike" kern="1200" cap="none" spc="0" normalizeH="0" baseline="0" noProof="0" dirty="0">
              <a:ln>
                <a:noFill/>
              </a:ln>
              <a:solidFill>
                <a:srgbClr val="4472C4">
                  <a:lumMod val="50000"/>
                </a:srgbClr>
              </a:solidFill>
              <a:effectLst/>
              <a:uLnTx/>
              <a:uFillTx/>
              <a:latin typeface="Sylfaen" panose="010A0502050306030303" pitchFamily="18" charset="0"/>
              <a:ea typeface="+mn-ea"/>
              <a:cs typeface="+mn-cs"/>
            </a:endParaRPr>
          </a:p>
        </p:txBody>
      </p:sp>
      <p:pic>
        <p:nvPicPr>
          <p:cNvPr id="1026" name="Picture 2" descr="http://cambrianacademy.com.sg/images/Email.jpg"/>
          <p:cNvPicPr>
            <a:picLocks noChangeAspect="1" noChangeArrowheads="1"/>
          </p:cNvPicPr>
          <p:nvPr/>
        </p:nvPicPr>
        <p:blipFill rotWithShape="1">
          <a:blip r:embed="rId7" cstate="print">
            <a:duotone>
              <a:schemeClr val="accent5">
                <a:shade val="45000"/>
                <a:satMod val="135000"/>
              </a:schemeClr>
              <a:prstClr val="white"/>
            </a:duotone>
            <a:extLst>
              <a:ext uri="{28A0092B-C50C-407E-A947-70E740481C1C}">
                <a14:useLocalDpi xmlns:a14="http://schemas.microsoft.com/office/drawing/2010/main" val="0"/>
              </a:ext>
            </a:extLst>
          </a:blip>
          <a:srcRect t="14063" b="21849"/>
          <a:stretch/>
        </p:blipFill>
        <p:spPr bwMode="auto">
          <a:xfrm>
            <a:off x="12913307" y="5559583"/>
            <a:ext cx="397706" cy="3823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mpics.pics/dl-8587.jpg"/>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t="15431" b="18353"/>
          <a:stretch/>
        </p:blipFill>
        <p:spPr bwMode="auto">
          <a:xfrm>
            <a:off x="12712480" y="3582933"/>
            <a:ext cx="395596" cy="39305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s://wmpics.pics/dl-8587.jpg"/>
          <p:cNvPicPr>
            <a:picLocks noChangeAspect="1" noChangeArrowheads="1"/>
          </p:cNvPicPr>
          <p:nvPr/>
        </p:nvPicPr>
        <p:blipFill rotWithShape="1">
          <a:blip r:embed="rId8" cstate="print">
            <a:duotone>
              <a:schemeClr val="accent5">
                <a:shade val="45000"/>
                <a:satMod val="135000"/>
              </a:schemeClr>
              <a:prstClr val="white"/>
            </a:duotone>
            <a:extLst>
              <a:ext uri="{28A0092B-C50C-407E-A947-70E740481C1C}">
                <a14:useLocalDpi xmlns:a14="http://schemas.microsoft.com/office/drawing/2010/main" val="0"/>
              </a:ext>
            </a:extLst>
          </a:blip>
          <a:srcRect t="15431" b="18353"/>
          <a:stretch/>
        </p:blipFill>
        <p:spPr bwMode="auto">
          <a:xfrm>
            <a:off x="12712480" y="4414046"/>
            <a:ext cx="395596" cy="393059"/>
          </a:xfrm>
          <a:prstGeom prst="rect">
            <a:avLst/>
          </a:prstGeom>
          <a:noFill/>
          <a:extLst>
            <a:ext uri="{909E8E84-426E-40DD-AFC4-6F175D3DCCD1}">
              <a14:hiddenFill xmlns:a14="http://schemas.microsoft.com/office/drawing/2010/main">
                <a:solidFill>
                  <a:srgbClr val="FFFFFF"/>
                </a:solidFill>
              </a14:hiddenFill>
            </a:ext>
          </a:extLst>
        </p:spPr>
      </p:pic>
      <p:sp>
        <p:nvSpPr>
          <p:cNvPr id="16" name="Овал 15"/>
          <p:cNvSpPr/>
          <p:nvPr/>
        </p:nvSpPr>
        <p:spPr>
          <a:xfrm>
            <a:off x="10982708" y="-1089943"/>
            <a:ext cx="2234148" cy="2179885"/>
          </a:xfrm>
          <a:prstGeom prst="ellipse">
            <a:avLst/>
          </a:prstGeom>
          <a:solidFill>
            <a:schemeClr val="accent5">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Овал 16"/>
          <p:cNvSpPr/>
          <p:nvPr/>
        </p:nvSpPr>
        <p:spPr>
          <a:xfrm>
            <a:off x="10293654" y="-298007"/>
            <a:ext cx="1121134" cy="1036562"/>
          </a:xfrm>
          <a:prstGeom prst="ellipse">
            <a:avLst/>
          </a:prstGeom>
          <a:solidFill>
            <a:schemeClr val="accent2">
              <a:lumMod val="75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06577243"/>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Untertitel 2">
            <a:extLst>
              <a:ext uri="{FF2B5EF4-FFF2-40B4-BE49-F238E27FC236}">
                <a16:creationId xmlns:a16="http://schemas.microsoft.com/office/drawing/2014/main" id="{6462C209-AE80-468C-B708-DEA59641B5E9}"/>
              </a:ext>
            </a:extLst>
          </p:cNvPr>
          <p:cNvSpPr txBox="1">
            <a:spLocks/>
          </p:cNvSpPr>
          <p:nvPr/>
        </p:nvSpPr>
        <p:spPr>
          <a:xfrm>
            <a:off x="1957590" y="4536398"/>
            <a:ext cx="4110351" cy="95601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lumMod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000" dirty="0" err="1">
                <a:solidFill>
                  <a:schemeClr val="bg1">
                    <a:lumMod val="85000"/>
                  </a:schemeClr>
                </a:solidFill>
              </a:rPr>
              <a:t>Leutschenbachstrasse</a:t>
            </a:r>
            <a:r>
              <a:rPr lang="de-DE" sz="2000" dirty="0">
                <a:solidFill>
                  <a:schemeClr val="bg1">
                    <a:lumMod val="85000"/>
                  </a:schemeClr>
                </a:solidFill>
              </a:rPr>
              <a:t> 45, 8050 </a:t>
            </a:r>
            <a:r>
              <a:rPr lang="de-DE" sz="2000" dirty="0" err="1">
                <a:solidFill>
                  <a:schemeClr val="bg1">
                    <a:lumMod val="85000"/>
                  </a:schemeClr>
                </a:solidFill>
              </a:rPr>
              <a:t>Zurich</a:t>
            </a:r>
            <a:endParaRPr lang="de-DE" sz="2000" dirty="0">
              <a:solidFill>
                <a:schemeClr val="bg1">
                  <a:lumMod val="85000"/>
                </a:schemeClr>
              </a:solidFill>
            </a:endParaRPr>
          </a:p>
          <a:p>
            <a:r>
              <a:rPr lang="de-DE" sz="2000" dirty="0">
                <a:solidFill>
                  <a:schemeClr val="bg1">
                    <a:lumMod val="85000"/>
                  </a:schemeClr>
                </a:solidFill>
              </a:rPr>
              <a:t>+41 44 373 78 66</a:t>
            </a:r>
          </a:p>
        </p:txBody>
      </p:sp>
      <p:pic>
        <p:nvPicPr>
          <p:cNvPr id="14" name="Grafik 13">
            <a:extLst>
              <a:ext uri="{FF2B5EF4-FFF2-40B4-BE49-F238E27FC236}">
                <a16:creationId xmlns:a16="http://schemas.microsoft.com/office/drawing/2014/main" id="{C3AC9969-C2EA-4DE7-BAA0-F84FA0D36D4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19976" y="1647125"/>
            <a:ext cx="3988113" cy="1379347"/>
          </a:xfrm>
          <a:prstGeom prst="rect">
            <a:avLst/>
          </a:prstGeom>
        </p:spPr>
      </p:pic>
      <p:sp>
        <p:nvSpPr>
          <p:cNvPr id="16" name="Rechteck 15">
            <a:extLst>
              <a:ext uri="{FF2B5EF4-FFF2-40B4-BE49-F238E27FC236}">
                <a16:creationId xmlns:a16="http://schemas.microsoft.com/office/drawing/2014/main" id="{775E4525-B8B1-4113-9295-801222106263}"/>
              </a:ext>
            </a:extLst>
          </p:cNvPr>
          <p:cNvSpPr/>
          <p:nvPr/>
        </p:nvSpPr>
        <p:spPr>
          <a:xfrm>
            <a:off x="9217891" y="6031345"/>
            <a:ext cx="1884218" cy="701964"/>
          </a:xfrm>
          <a:prstGeom prst="rect">
            <a:avLst/>
          </a:prstGeom>
          <a:solidFill>
            <a:srgbClr val="0054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7" name="Inhaltsplatzhalter 8">
            <a:extLst>
              <a:ext uri="{FF2B5EF4-FFF2-40B4-BE49-F238E27FC236}">
                <a16:creationId xmlns:a16="http://schemas.microsoft.com/office/drawing/2014/main" id="{5438A282-56EA-410B-8450-E33BF5BCCC55}"/>
              </a:ext>
            </a:extLst>
          </p:cNvPr>
          <p:cNvSpPr txBox="1">
            <a:spLocks/>
          </p:cNvSpPr>
          <p:nvPr/>
        </p:nvSpPr>
        <p:spPr>
          <a:xfrm>
            <a:off x="1519976" y="4521201"/>
            <a:ext cx="331932" cy="320684"/>
          </a:xfrm>
          <a:prstGeom prst="rect">
            <a:avLst/>
          </a:prstGeom>
          <a:solidFill>
            <a:schemeClr val="bg1"/>
          </a:solidFill>
        </p:spPr>
        <p:txBody>
          <a:bodyPr tIns="0" bIns="0" anchor="b">
            <a:normAutofit/>
          </a:bodyPr>
          <a:lstStyle>
            <a:lvl1pPr marL="0" indent="0" algn="ctr" defTabSz="914400" rtl="0" eaLnBrk="1" latinLnBrk="0" hangingPunct="1">
              <a:lnSpc>
                <a:spcPct val="90000"/>
              </a:lnSpc>
              <a:spcBef>
                <a:spcPts val="1000"/>
              </a:spcBef>
              <a:buFontTx/>
              <a:buNone/>
              <a:defRPr sz="4800" kern="1200">
                <a:solidFill>
                  <a:srgbClr val="0053A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200" dirty="0"/>
              <a:t>A</a:t>
            </a:r>
            <a:endParaRPr lang="de-CH" dirty="0"/>
          </a:p>
        </p:txBody>
      </p:sp>
      <p:sp>
        <p:nvSpPr>
          <p:cNvPr id="18" name="Inhaltsplatzhalter 8">
            <a:extLst>
              <a:ext uri="{FF2B5EF4-FFF2-40B4-BE49-F238E27FC236}">
                <a16:creationId xmlns:a16="http://schemas.microsoft.com/office/drawing/2014/main" id="{42FFD3B7-1032-47B2-A01A-EB102B096293}"/>
              </a:ext>
            </a:extLst>
          </p:cNvPr>
          <p:cNvSpPr txBox="1">
            <a:spLocks/>
          </p:cNvSpPr>
          <p:nvPr/>
        </p:nvSpPr>
        <p:spPr>
          <a:xfrm>
            <a:off x="1519976" y="4917664"/>
            <a:ext cx="331932" cy="320684"/>
          </a:xfrm>
          <a:prstGeom prst="rect">
            <a:avLst/>
          </a:prstGeom>
          <a:solidFill>
            <a:schemeClr val="bg1"/>
          </a:solidFill>
        </p:spPr>
        <p:txBody>
          <a:bodyPr tIns="0" bIns="0" anchor="b">
            <a:normAutofit/>
          </a:bodyPr>
          <a:lstStyle>
            <a:lvl1pPr marL="0" indent="0" algn="ctr" defTabSz="914400" rtl="0" eaLnBrk="1" latinLnBrk="0" hangingPunct="1">
              <a:lnSpc>
                <a:spcPct val="90000"/>
              </a:lnSpc>
              <a:spcBef>
                <a:spcPts val="1000"/>
              </a:spcBef>
              <a:buFontTx/>
              <a:buNone/>
              <a:defRPr sz="4800" kern="1200">
                <a:solidFill>
                  <a:srgbClr val="0053A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200" dirty="0"/>
              <a:t>P</a:t>
            </a:r>
            <a:endParaRPr lang="de-CH" dirty="0"/>
          </a:p>
        </p:txBody>
      </p:sp>
      <p:sp>
        <p:nvSpPr>
          <p:cNvPr id="19" name="Inhaltsplatzhalter 8">
            <a:extLst>
              <a:ext uri="{FF2B5EF4-FFF2-40B4-BE49-F238E27FC236}">
                <a16:creationId xmlns:a16="http://schemas.microsoft.com/office/drawing/2014/main" id="{9ED86A74-D950-4CCD-9000-437A0B6F2578}"/>
              </a:ext>
            </a:extLst>
          </p:cNvPr>
          <p:cNvSpPr txBox="1">
            <a:spLocks/>
          </p:cNvSpPr>
          <p:nvPr/>
        </p:nvSpPr>
        <p:spPr>
          <a:xfrm>
            <a:off x="6357624" y="4550116"/>
            <a:ext cx="331932" cy="320684"/>
          </a:xfrm>
          <a:prstGeom prst="rect">
            <a:avLst/>
          </a:prstGeom>
          <a:solidFill>
            <a:schemeClr val="bg1"/>
          </a:solidFill>
        </p:spPr>
        <p:txBody>
          <a:bodyPr tIns="0" bIns="0" anchor="b">
            <a:normAutofit/>
          </a:bodyPr>
          <a:lstStyle>
            <a:lvl1pPr marL="0" indent="0" algn="ctr" defTabSz="914400" rtl="0" eaLnBrk="1" latinLnBrk="0" hangingPunct="1">
              <a:lnSpc>
                <a:spcPct val="90000"/>
              </a:lnSpc>
              <a:spcBef>
                <a:spcPts val="1000"/>
              </a:spcBef>
              <a:buFontTx/>
              <a:buNone/>
              <a:defRPr sz="4800" kern="1200">
                <a:solidFill>
                  <a:srgbClr val="0053A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200" dirty="0"/>
              <a:t>W</a:t>
            </a:r>
            <a:endParaRPr lang="de-CH" dirty="0"/>
          </a:p>
        </p:txBody>
      </p:sp>
      <p:sp>
        <p:nvSpPr>
          <p:cNvPr id="20" name="Inhaltsplatzhalter 8">
            <a:extLst>
              <a:ext uri="{FF2B5EF4-FFF2-40B4-BE49-F238E27FC236}">
                <a16:creationId xmlns:a16="http://schemas.microsoft.com/office/drawing/2014/main" id="{5FFB8C32-ED30-4447-89A2-3EA879D460C7}"/>
              </a:ext>
            </a:extLst>
          </p:cNvPr>
          <p:cNvSpPr txBox="1">
            <a:spLocks/>
          </p:cNvSpPr>
          <p:nvPr/>
        </p:nvSpPr>
        <p:spPr>
          <a:xfrm>
            <a:off x="6357624" y="4940455"/>
            <a:ext cx="331932" cy="320684"/>
          </a:xfrm>
          <a:prstGeom prst="rect">
            <a:avLst/>
          </a:prstGeom>
          <a:solidFill>
            <a:schemeClr val="bg1"/>
          </a:solidFill>
        </p:spPr>
        <p:txBody>
          <a:bodyPr tIns="0" bIns="0" anchor="b">
            <a:normAutofit/>
          </a:bodyPr>
          <a:lstStyle>
            <a:lvl1pPr marL="0" indent="0" algn="ctr" defTabSz="914400" rtl="0" eaLnBrk="1" latinLnBrk="0" hangingPunct="1">
              <a:lnSpc>
                <a:spcPct val="90000"/>
              </a:lnSpc>
              <a:spcBef>
                <a:spcPts val="1000"/>
              </a:spcBef>
              <a:buFontTx/>
              <a:buNone/>
              <a:defRPr sz="4800" kern="1200">
                <a:solidFill>
                  <a:srgbClr val="0053A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200" dirty="0"/>
              <a:t>M</a:t>
            </a:r>
            <a:endParaRPr lang="de-CH" dirty="0"/>
          </a:p>
        </p:txBody>
      </p:sp>
      <p:sp>
        <p:nvSpPr>
          <p:cNvPr id="21" name="Untertitel 2">
            <a:extLst>
              <a:ext uri="{FF2B5EF4-FFF2-40B4-BE49-F238E27FC236}">
                <a16:creationId xmlns:a16="http://schemas.microsoft.com/office/drawing/2014/main" id="{D53EC953-7756-4ECC-8C64-837DFD865A56}"/>
              </a:ext>
            </a:extLst>
          </p:cNvPr>
          <p:cNvSpPr txBox="1">
            <a:spLocks/>
          </p:cNvSpPr>
          <p:nvPr/>
        </p:nvSpPr>
        <p:spPr>
          <a:xfrm>
            <a:off x="6795238" y="4521201"/>
            <a:ext cx="5719873" cy="95601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lumMod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e-DE" sz="2000" dirty="0">
                <a:solidFill>
                  <a:schemeClr val="bg1">
                    <a:lumMod val="85000"/>
                  </a:schemeClr>
                </a:solidFill>
              </a:rPr>
              <a:t>www.bechterew.ch/en</a:t>
            </a:r>
          </a:p>
          <a:p>
            <a:r>
              <a:rPr lang="de-DE" sz="2000" dirty="0">
                <a:solidFill>
                  <a:schemeClr val="bg1">
                    <a:lumMod val="85000"/>
                  </a:schemeClr>
                </a:solidFill>
              </a:rPr>
              <a:t>mail@bechterew.ch</a:t>
            </a:r>
            <a:endParaRPr lang="de-CH" sz="2000" dirty="0">
              <a:solidFill>
                <a:schemeClr val="bg1">
                  <a:lumMod val="85000"/>
                </a:schemeClr>
              </a:solidFill>
            </a:endParaRPr>
          </a:p>
        </p:txBody>
      </p:sp>
    </p:spTree>
    <p:extLst>
      <p:ext uri="{BB962C8B-B14F-4D97-AF65-F5344CB8AC3E}">
        <p14:creationId xmlns:p14="http://schemas.microsoft.com/office/powerpoint/2010/main" val="3572479513"/>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About </a:t>
            </a:r>
            <a:r>
              <a:rPr lang="de-DE" dirty="0" err="1"/>
              <a:t>us</a:t>
            </a:r>
            <a:endParaRPr lang="de-CH" dirty="0"/>
          </a:p>
        </p:txBody>
      </p:sp>
      <p:sp>
        <p:nvSpPr>
          <p:cNvPr id="3" name="Inhaltsplatzhalter 2"/>
          <p:cNvSpPr>
            <a:spLocks noGrp="1"/>
          </p:cNvSpPr>
          <p:nvPr>
            <p:ph idx="1"/>
          </p:nvPr>
        </p:nvSpPr>
        <p:spPr/>
        <p:txBody>
          <a:bodyPr>
            <a:normAutofit/>
          </a:bodyPr>
          <a:lstStyle/>
          <a:p>
            <a:r>
              <a:rPr lang="en-US" dirty="0"/>
              <a:t>Founded in 1978 by Dr. Heinz </a:t>
            </a:r>
            <a:r>
              <a:rPr lang="en-US" dirty="0" err="1"/>
              <a:t>Baumberger</a:t>
            </a:r>
            <a:r>
              <a:rPr lang="en-US" dirty="0"/>
              <a:t>, Markus Schilling (†1983), </a:t>
            </a:r>
            <a:r>
              <a:rPr lang="en-US" dirty="0" err="1"/>
              <a:t>Ruedi</a:t>
            </a:r>
            <a:r>
              <a:rPr lang="en-US" dirty="0"/>
              <a:t> </a:t>
            </a:r>
            <a:r>
              <a:rPr lang="en-US" dirty="0" err="1"/>
              <a:t>Tüscher</a:t>
            </a:r>
            <a:r>
              <a:rPr lang="en-US" dirty="0"/>
              <a:t> (†2015) and Peter </a:t>
            </a:r>
            <a:r>
              <a:rPr lang="en-US" dirty="0" err="1"/>
              <a:t>Oechslin</a:t>
            </a:r>
            <a:endParaRPr lang="en-US" dirty="0"/>
          </a:p>
          <a:p>
            <a:r>
              <a:rPr lang="en-US" dirty="0"/>
              <a:t>40 years anniversary</a:t>
            </a:r>
          </a:p>
          <a:p>
            <a:r>
              <a:rPr lang="en-US" dirty="0"/>
              <a:t>4‘242 members, including 3‘666 suffering from AS</a:t>
            </a:r>
          </a:p>
          <a:p>
            <a:r>
              <a:rPr lang="en-US" dirty="0"/>
              <a:t>6 board members suffering from AS</a:t>
            </a:r>
          </a:p>
          <a:p>
            <a:r>
              <a:rPr lang="en-US" dirty="0"/>
              <a:t>15 employees</a:t>
            </a:r>
          </a:p>
          <a:p>
            <a:r>
              <a:rPr lang="en-US" dirty="0"/>
              <a:t>Director: René </a:t>
            </a:r>
            <a:r>
              <a:rPr lang="en-US" dirty="0" err="1"/>
              <a:t>Bräm</a:t>
            </a:r>
            <a:endParaRPr lang="en-US" dirty="0"/>
          </a:p>
          <a:p>
            <a:pPr>
              <a:buNone/>
            </a:pPr>
            <a:endParaRPr lang="de-DE" dirty="0">
              <a:solidFill>
                <a:schemeClr val="tx1">
                  <a:lumMod val="75000"/>
                  <a:lumOff val="25000"/>
                </a:schemeClr>
              </a:solidFill>
              <a:latin typeface="Verdana"/>
              <a:cs typeface="Verdana"/>
            </a:endParaRPr>
          </a:p>
          <a:p>
            <a:pPr marL="0" indent="0">
              <a:buNone/>
            </a:pPr>
            <a:endParaRPr lang="de-DE" dirty="0"/>
          </a:p>
          <a:p>
            <a:pPr marL="0" indent="0">
              <a:buNone/>
            </a:pPr>
            <a:endParaRPr lang="de-DE" dirty="0"/>
          </a:p>
        </p:txBody>
      </p:sp>
      <p:sp>
        <p:nvSpPr>
          <p:cNvPr id="4" name="Inhaltsplatzhalter 3"/>
          <p:cNvSpPr>
            <a:spLocks noGrp="1"/>
          </p:cNvSpPr>
          <p:nvPr>
            <p:ph sz="quarter" idx="12"/>
          </p:nvPr>
        </p:nvSpPr>
        <p:spPr>
          <a:xfrm>
            <a:off x="1032709" y="6463221"/>
            <a:ext cx="5175585" cy="394779"/>
          </a:xfrm>
        </p:spPr>
        <p:txBody>
          <a:bodyPr/>
          <a:lstStyle/>
          <a:p>
            <a:r>
              <a:rPr lang="de-DE" dirty="0"/>
              <a:t>l 2018</a:t>
            </a:r>
            <a:endParaRPr lang="de-CH" dirty="0"/>
          </a:p>
        </p:txBody>
      </p:sp>
      <p:sp>
        <p:nvSpPr>
          <p:cNvPr id="5" name="Textfeld 4"/>
          <p:cNvSpPr txBox="1"/>
          <p:nvPr/>
        </p:nvSpPr>
        <p:spPr>
          <a:xfrm>
            <a:off x="9817770" y="2414884"/>
            <a:ext cx="33688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prstClr val="black"/>
                </a:solidFill>
                <a:effectLst/>
                <a:uLnTx/>
                <a:uFillTx/>
                <a:latin typeface="Univers 45 Light" panose="020B0403020202020204" pitchFamily="34" charset="0"/>
                <a:ea typeface="+mn-ea"/>
                <a:cs typeface="+mn-cs"/>
              </a:rPr>
              <a:t>1</a:t>
            </a:r>
            <a:endParaRPr kumimoji="0" lang="de-CH" sz="1200" b="0" i="0" u="none" strike="noStrike" kern="1200" cap="none" spc="0" normalizeH="0" baseline="0" noProof="0" dirty="0">
              <a:ln>
                <a:noFill/>
              </a:ln>
              <a:solidFill>
                <a:prstClr val="black"/>
              </a:solidFill>
              <a:effectLst/>
              <a:uLnTx/>
              <a:uFillTx/>
              <a:latin typeface="Univers 45 Light" panose="020B0403020202020204" pitchFamily="34" charset="0"/>
              <a:ea typeface="+mn-ea"/>
              <a:cs typeface="+mn-cs"/>
            </a:endParaRPr>
          </a:p>
        </p:txBody>
      </p:sp>
      <p:sp>
        <p:nvSpPr>
          <p:cNvPr id="9" name="Inhaltsplatzhalter 3"/>
          <p:cNvSpPr txBox="1">
            <a:spLocks/>
          </p:cNvSpPr>
          <p:nvPr/>
        </p:nvSpPr>
        <p:spPr>
          <a:xfrm>
            <a:off x="872287" y="6463221"/>
            <a:ext cx="389022" cy="39477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lumMod val="50000"/>
                  </a:schemeClr>
                </a:solidFill>
                <a:latin typeface="Univers 45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200" b="1" i="0" u="none" strike="noStrike" kern="1200" cap="none" spc="0" normalizeH="0" baseline="0" noProof="0" dirty="0">
                <a:ln>
                  <a:noFill/>
                </a:ln>
                <a:solidFill>
                  <a:prstClr val="white">
                    <a:lumMod val="50000"/>
                  </a:prstClr>
                </a:solidFill>
                <a:effectLst/>
                <a:uLnTx/>
                <a:uFillTx/>
                <a:latin typeface="Univers LT Pro 45 Light"/>
                <a:ea typeface="+mn-ea"/>
                <a:cs typeface="+mn-cs"/>
              </a:rPr>
              <a:t>1</a:t>
            </a:r>
            <a:endParaRPr kumimoji="0" lang="de-CH" sz="1200" b="1" i="0" u="none" strike="noStrike" kern="1200" cap="none" spc="0" normalizeH="0" baseline="0" noProof="0" dirty="0">
              <a:ln>
                <a:noFill/>
              </a:ln>
              <a:solidFill>
                <a:prstClr val="white">
                  <a:lumMod val="50000"/>
                </a:prstClr>
              </a:solidFill>
              <a:effectLst/>
              <a:uLnTx/>
              <a:uFillTx/>
              <a:latin typeface="Univers LT Pro 45 Light"/>
              <a:ea typeface="+mn-ea"/>
              <a:cs typeface="+mn-cs"/>
            </a:endParaRPr>
          </a:p>
        </p:txBody>
      </p:sp>
    </p:spTree>
    <p:extLst>
      <p:ext uri="{BB962C8B-B14F-4D97-AF65-F5344CB8AC3E}">
        <p14:creationId xmlns:p14="http://schemas.microsoft.com/office/powerpoint/2010/main" val="2948606735"/>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F0C80712-BDFB-45DB-911A-93791435002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856576">
            <a:off x="6316470" y="4337515"/>
            <a:ext cx="1401862" cy="1982014"/>
          </a:xfrm>
          <a:prstGeom prst="rect">
            <a:avLst/>
          </a:prstGeom>
        </p:spPr>
      </p:pic>
      <p:sp>
        <p:nvSpPr>
          <p:cNvPr id="2" name="Titel 1"/>
          <p:cNvSpPr>
            <a:spLocks noGrp="1"/>
          </p:cNvSpPr>
          <p:nvPr>
            <p:ph type="title"/>
          </p:nvPr>
        </p:nvSpPr>
        <p:spPr/>
        <p:txBody>
          <a:bodyPr/>
          <a:lstStyle/>
          <a:p>
            <a:r>
              <a:rPr lang="de-DE" dirty="0" err="1"/>
              <a:t>Activities</a:t>
            </a:r>
            <a:endParaRPr lang="de-CH" dirty="0"/>
          </a:p>
        </p:txBody>
      </p:sp>
      <p:sp>
        <p:nvSpPr>
          <p:cNvPr id="3" name="Inhaltsplatzhalter 2"/>
          <p:cNvSpPr>
            <a:spLocks noGrp="1"/>
          </p:cNvSpPr>
          <p:nvPr>
            <p:ph idx="1"/>
          </p:nvPr>
        </p:nvSpPr>
        <p:spPr>
          <a:xfrm>
            <a:off x="838199" y="1392364"/>
            <a:ext cx="11115675" cy="5148865"/>
          </a:xfrm>
        </p:spPr>
        <p:txBody>
          <a:bodyPr>
            <a:normAutofit/>
          </a:bodyPr>
          <a:lstStyle/>
          <a:p>
            <a:r>
              <a:rPr lang="en-US" dirty="0"/>
              <a:t>More than 80 local branches with weekly exercises</a:t>
            </a:r>
          </a:p>
          <a:p>
            <a:r>
              <a:rPr lang="en-US" dirty="0"/>
              <a:t>Various member events such as active week in Mallorca to stay in shape</a:t>
            </a:r>
          </a:p>
          <a:p>
            <a:r>
              <a:rPr lang="en-US" dirty="0"/>
              <a:t>Magazines «vertical» (4/ year), «move it» and further publications</a:t>
            </a:r>
          </a:p>
          <a:p>
            <a:r>
              <a:rPr lang="en-US" dirty="0"/>
              <a:t>Medical consulting</a:t>
            </a:r>
          </a:p>
          <a:p>
            <a:r>
              <a:rPr lang="en-US" dirty="0"/>
              <a:t>Newsletter (4/ year) and social media accounts</a:t>
            </a:r>
          </a:p>
          <a:p>
            <a:pPr lvl="1"/>
            <a:r>
              <a:rPr lang="en-US" dirty="0"/>
              <a:t>Facebook: www.facebook.com/bechterew.ch</a:t>
            </a:r>
          </a:p>
          <a:p>
            <a:pPr lvl="1"/>
            <a:r>
              <a:rPr lang="en-US" dirty="0" err="1"/>
              <a:t>Youtube</a:t>
            </a:r>
            <a:r>
              <a:rPr lang="en-US" dirty="0"/>
              <a:t>: www.youtube.com/bechterewschweiz</a:t>
            </a:r>
          </a:p>
        </p:txBody>
      </p:sp>
      <p:sp>
        <p:nvSpPr>
          <p:cNvPr id="6" name="Inhaltsplatzhalter 3"/>
          <p:cNvSpPr>
            <a:spLocks noGrp="1"/>
          </p:cNvSpPr>
          <p:nvPr>
            <p:ph sz="quarter" idx="12"/>
          </p:nvPr>
        </p:nvSpPr>
        <p:spPr>
          <a:xfrm>
            <a:off x="1032709" y="6463221"/>
            <a:ext cx="5175585" cy="394779"/>
          </a:xfrm>
        </p:spPr>
        <p:txBody>
          <a:bodyPr/>
          <a:lstStyle/>
          <a:p>
            <a:r>
              <a:rPr lang="de-DE" dirty="0"/>
              <a:t>l 2018</a:t>
            </a:r>
            <a:endParaRPr lang="de-CH" dirty="0"/>
          </a:p>
        </p:txBody>
      </p:sp>
      <p:sp>
        <p:nvSpPr>
          <p:cNvPr id="7" name="Inhaltsplatzhalter 3"/>
          <p:cNvSpPr txBox="1">
            <a:spLocks/>
          </p:cNvSpPr>
          <p:nvPr/>
        </p:nvSpPr>
        <p:spPr>
          <a:xfrm>
            <a:off x="872287" y="6463221"/>
            <a:ext cx="389022" cy="39477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lumMod val="50000"/>
                  </a:schemeClr>
                </a:solidFill>
                <a:latin typeface="Univers 45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200" b="1" i="0" u="none" strike="noStrike" kern="1200" cap="none" spc="0" normalizeH="0" baseline="0" noProof="0" dirty="0">
                <a:ln>
                  <a:noFill/>
                </a:ln>
                <a:solidFill>
                  <a:prstClr val="white">
                    <a:lumMod val="50000"/>
                  </a:prstClr>
                </a:solidFill>
                <a:effectLst/>
                <a:uLnTx/>
                <a:uFillTx/>
                <a:latin typeface="Univers LT Pro 45 Light"/>
                <a:ea typeface="+mn-ea"/>
                <a:cs typeface="+mn-cs"/>
              </a:rPr>
              <a:t>2</a:t>
            </a:r>
            <a:endParaRPr kumimoji="0" lang="de-CH" sz="1200" b="1" i="0" u="none" strike="noStrike" kern="1200" cap="none" spc="0" normalizeH="0" baseline="0" noProof="0" dirty="0">
              <a:ln>
                <a:noFill/>
              </a:ln>
              <a:solidFill>
                <a:prstClr val="white">
                  <a:lumMod val="50000"/>
                </a:prstClr>
              </a:solidFill>
              <a:effectLst/>
              <a:uLnTx/>
              <a:uFillTx/>
              <a:latin typeface="Univers LT Pro 45 Light"/>
              <a:ea typeface="+mn-ea"/>
              <a:cs typeface="+mn-cs"/>
            </a:endParaRPr>
          </a:p>
        </p:txBody>
      </p:sp>
      <p:pic>
        <p:nvPicPr>
          <p:cNvPr id="10" name="Grafik 9">
            <a:extLst>
              <a:ext uri="{FF2B5EF4-FFF2-40B4-BE49-F238E27FC236}">
                <a16:creationId xmlns:a16="http://schemas.microsoft.com/office/drawing/2014/main" id="{66D22298-D04F-49DB-B051-5FB56572CA9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275861">
            <a:off x="3671623" y="4278627"/>
            <a:ext cx="1485165" cy="2099791"/>
          </a:xfrm>
          <a:prstGeom prst="rect">
            <a:avLst/>
          </a:prstGeom>
        </p:spPr>
      </p:pic>
      <p:pic>
        <p:nvPicPr>
          <p:cNvPr id="12" name="Grafik 11">
            <a:extLst>
              <a:ext uri="{FF2B5EF4-FFF2-40B4-BE49-F238E27FC236}">
                <a16:creationId xmlns:a16="http://schemas.microsoft.com/office/drawing/2014/main" id="{AC423B7A-BAEB-4B72-9D4A-7F88884640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3073" y="4021709"/>
            <a:ext cx="1589925" cy="2247906"/>
          </a:xfrm>
          <a:prstGeom prst="rect">
            <a:avLst/>
          </a:prstGeom>
        </p:spPr>
      </p:pic>
      <p:pic>
        <p:nvPicPr>
          <p:cNvPr id="18" name="Grafik 17">
            <a:extLst>
              <a:ext uri="{FF2B5EF4-FFF2-40B4-BE49-F238E27FC236}">
                <a16:creationId xmlns:a16="http://schemas.microsoft.com/office/drawing/2014/main" id="{0F4DDEDD-4FED-48C6-AE19-FADD9877B6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409" t="16196" r="16530" b="17026"/>
          <a:stretch/>
        </p:blipFill>
        <p:spPr>
          <a:xfrm>
            <a:off x="982657" y="4336665"/>
            <a:ext cx="1952979" cy="1932950"/>
          </a:xfrm>
          <a:prstGeom prst="rect">
            <a:avLst/>
          </a:prstGeom>
        </p:spPr>
      </p:pic>
    </p:spTree>
    <p:extLst>
      <p:ext uri="{BB962C8B-B14F-4D97-AF65-F5344CB8AC3E}">
        <p14:creationId xmlns:p14="http://schemas.microsoft.com/office/powerpoint/2010/main" val="2255745701"/>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74170EEB-DBD8-4204-A4C2-BD1E22F66116}"/>
              </a:ext>
            </a:extLst>
          </p:cNvPr>
          <p:cNvSpPr/>
          <p:nvPr/>
        </p:nvSpPr>
        <p:spPr>
          <a:xfrm>
            <a:off x="822831" y="5057630"/>
            <a:ext cx="3717091" cy="458693"/>
          </a:xfrm>
          <a:prstGeom prst="rect">
            <a:avLst/>
          </a:prstGeom>
          <a:solidFill>
            <a:srgbClr val="0D5D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Univers LT Std 47 Cn Lt"/>
              <a:ea typeface="+mn-ea"/>
              <a:cs typeface="+mn-cs"/>
            </a:endParaRPr>
          </a:p>
        </p:txBody>
      </p:sp>
      <p:sp>
        <p:nvSpPr>
          <p:cNvPr id="2" name="Titel 1"/>
          <p:cNvSpPr>
            <a:spLocks noGrp="1"/>
          </p:cNvSpPr>
          <p:nvPr>
            <p:ph type="title"/>
          </p:nvPr>
        </p:nvSpPr>
        <p:spPr/>
        <p:txBody>
          <a:bodyPr/>
          <a:lstStyle/>
          <a:p>
            <a:r>
              <a:rPr lang="de-DE" dirty="0"/>
              <a:t>Website</a:t>
            </a:r>
            <a:endParaRPr lang="de-CH" dirty="0"/>
          </a:p>
        </p:txBody>
      </p:sp>
      <p:sp>
        <p:nvSpPr>
          <p:cNvPr id="3" name="Inhaltsplatzhalter 2"/>
          <p:cNvSpPr>
            <a:spLocks noGrp="1"/>
          </p:cNvSpPr>
          <p:nvPr>
            <p:ph idx="1"/>
          </p:nvPr>
        </p:nvSpPr>
        <p:spPr>
          <a:xfrm>
            <a:off x="838199" y="1392364"/>
            <a:ext cx="11115675" cy="1729527"/>
          </a:xfrm>
        </p:spPr>
        <p:txBody>
          <a:bodyPr>
            <a:normAutofit/>
          </a:bodyPr>
          <a:lstStyle/>
          <a:p>
            <a:r>
              <a:rPr lang="en-GB" dirty="0"/>
              <a:t>Website www.bechterew.ch was redesigned in January 2018</a:t>
            </a:r>
          </a:p>
          <a:p>
            <a:r>
              <a:rPr lang="en-GB" dirty="0"/>
              <a:t>Multiple stories about members suffering from AS</a:t>
            </a:r>
          </a:p>
          <a:p>
            <a:r>
              <a:rPr lang="en-GB" dirty="0"/>
              <a:t>Explainer videos about different aspects of the disease</a:t>
            </a:r>
          </a:p>
        </p:txBody>
      </p:sp>
      <p:sp>
        <p:nvSpPr>
          <p:cNvPr id="6" name="Inhaltsplatzhalter 3"/>
          <p:cNvSpPr>
            <a:spLocks noGrp="1"/>
          </p:cNvSpPr>
          <p:nvPr>
            <p:ph sz="quarter" idx="12"/>
          </p:nvPr>
        </p:nvSpPr>
        <p:spPr>
          <a:xfrm>
            <a:off x="1032709" y="6463221"/>
            <a:ext cx="5175585" cy="394779"/>
          </a:xfrm>
        </p:spPr>
        <p:txBody>
          <a:bodyPr/>
          <a:lstStyle/>
          <a:p>
            <a:r>
              <a:rPr lang="de-DE" dirty="0"/>
              <a:t>l 2018</a:t>
            </a:r>
            <a:endParaRPr lang="de-CH" dirty="0"/>
          </a:p>
        </p:txBody>
      </p:sp>
      <p:sp>
        <p:nvSpPr>
          <p:cNvPr id="7" name="Inhaltsplatzhalter 3"/>
          <p:cNvSpPr txBox="1">
            <a:spLocks/>
          </p:cNvSpPr>
          <p:nvPr/>
        </p:nvSpPr>
        <p:spPr>
          <a:xfrm>
            <a:off x="872287" y="6463221"/>
            <a:ext cx="389022" cy="39477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lumMod val="50000"/>
                  </a:schemeClr>
                </a:solidFill>
                <a:latin typeface="Univers 45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200" b="1" i="0" u="none" strike="noStrike" kern="1200" cap="none" spc="0" normalizeH="0" baseline="0" noProof="0" dirty="0">
                <a:ln>
                  <a:noFill/>
                </a:ln>
                <a:solidFill>
                  <a:prstClr val="white">
                    <a:lumMod val="50000"/>
                  </a:prstClr>
                </a:solidFill>
                <a:effectLst/>
                <a:uLnTx/>
                <a:uFillTx/>
                <a:latin typeface="Univers LT Pro 45 Light"/>
                <a:ea typeface="+mn-ea"/>
                <a:cs typeface="+mn-cs"/>
              </a:rPr>
              <a:t>3</a:t>
            </a:r>
            <a:endParaRPr kumimoji="0" lang="de-CH" sz="1200" b="1" i="0" u="none" strike="noStrike" kern="1200" cap="none" spc="0" normalizeH="0" baseline="0" noProof="0" dirty="0">
              <a:ln>
                <a:noFill/>
              </a:ln>
              <a:solidFill>
                <a:prstClr val="white">
                  <a:lumMod val="50000"/>
                </a:prstClr>
              </a:solidFill>
              <a:effectLst/>
              <a:uLnTx/>
              <a:uFillTx/>
              <a:latin typeface="Univers LT Pro 45 Light"/>
              <a:ea typeface="+mn-ea"/>
              <a:cs typeface="+mn-cs"/>
            </a:endParaRPr>
          </a:p>
        </p:txBody>
      </p:sp>
      <p:pic>
        <p:nvPicPr>
          <p:cNvPr id="11" name="Grafik 10">
            <a:hlinkClick r:id="rId2"/>
            <a:extLst>
              <a:ext uri="{FF2B5EF4-FFF2-40B4-BE49-F238E27FC236}">
                <a16:creationId xmlns:a16="http://schemas.microsoft.com/office/drawing/2014/main" id="{10A524E8-B479-4346-9A4C-BFF14056A1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831" y="2897645"/>
            <a:ext cx="3717091" cy="2089536"/>
          </a:xfrm>
          <a:prstGeom prst="rect">
            <a:avLst/>
          </a:prstGeom>
        </p:spPr>
      </p:pic>
      <p:pic>
        <p:nvPicPr>
          <p:cNvPr id="13" name="Grafik 12">
            <a:hlinkClick r:id="rId4"/>
            <a:extLst>
              <a:ext uri="{FF2B5EF4-FFF2-40B4-BE49-F238E27FC236}">
                <a16:creationId xmlns:a16="http://schemas.microsoft.com/office/drawing/2014/main" id="{4ABA4FD4-0212-4A08-976E-4132651FDA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9684" y="2897645"/>
            <a:ext cx="3717092" cy="2090865"/>
          </a:xfrm>
          <a:prstGeom prst="rect">
            <a:avLst/>
          </a:prstGeom>
        </p:spPr>
      </p:pic>
      <p:sp>
        <p:nvSpPr>
          <p:cNvPr id="16" name="Inhaltsplatzhalter 2">
            <a:extLst>
              <a:ext uri="{FF2B5EF4-FFF2-40B4-BE49-F238E27FC236}">
                <a16:creationId xmlns:a16="http://schemas.microsoft.com/office/drawing/2014/main" id="{90AF4C94-D28B-4790-97EE-2CF5204753E0}"/>
              </a:ext>
            </a:extLst>
          </p:cNvPr>
          <p:cNvSpPr txBox="1">
            <a:spLocks/>
          </p:cNvSpPr>
          <p:nvPr/>
        </p:nvSpPr>
        <p:spPr>
          <a:xfrm>
            <a:off x="1032709" y="5121543"/>
            <a:ext cx="3801471" cy="394780"/>
          </a:xfrm>
          <a:prstGeom prst="rect">
            <a:avLst/>
          </a:prstGeom>
        </p:spPr>
        <p:txBody>
          <a:bodyPr>
            <a:normAutofit/>
          </a:bodyPr>
          <a:lstStyle>
            <a:lvl1pPr marL="228600" indent="-228600" algn="l" defTabSz="914400" rtl="0" eaLnBrk="1" latinLnBrk="0" hangingPunct="1">
              <a:lnSpc>
                <a:spcPct val="90000"/>
              </a:lnSpc>
              <a:spcBef>
                <a:spcPts val="1000"/>
              </a:spcBef>
              <a:buFont typeface="Symbol" panose="05050102010706020507" pitchFamily="18" charset="2"/>
              <a:buChar char="-"/>
              <a:defRPr sz="2000" kern="1200">
                <a:solidFill>
                  <a:schemeClr val="tx1"/>
                </a:solidFill>
                <a:latin typeface="Univers 45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Symbol" panose="05050102010706020507" pitchFamily="18" charset="2"/>
              <a:buChar char="-"/>
              <a:defRPr sz="2000" kern="1200">
                <a:solidFill>
                  <a:schemeClr val="tx1"/>
                </a:solidFill>
                <a:latin typeface="Univers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2000" kern="1200">
                <a:solidFill>
                  <a:schemeClr val="tx1"/>
                </a:solidFill>
                <a:latin typeface="Univers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Symbol" panose="05050102010706020507" pitchFamily="18" charset="2"/>
              <a:buChar char="-"/>
              <a:defRPr sz="2000" kern="1200">
                <a:solidFill>
                  <a:schemeClr val="tx1"/>
                </a:solidFill>
                <a:latin typeface="Univers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Symbol" panose="05050102010706020507" pitchFamily="18" charset="2"/>
              <a:buChar char="-"/>
              <a:defRPr sz="2000" kern="1200">
                <a:solidFill>
                  <a:schemeClr val="tx1"/>
                </a:solidFill>
                <a:latin typeface="Univers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Symbol" panose="05050102010706020507" pitchFamily="18" charset="2"/>
              <a:buNone/>
              <a:tabLst/>
              <a:defRPr/>
            </a:pPr>
            <a:r>
              <a:rPr kumimoji="0" lang="de-DE" sz="1800" b="0" i="0" u="none" strike="noStrike" kern="1200" cap="none" spc="0" normalizeH="0" baseline="0" noProof="0" dirty="0" err="1">
                <a:ln>
                  <a:noFill/>
                </a:ln>
                <a:solidFill>
                  <a:prstClr val="white"/>
                </a:solidFill>
                <a:effectLst/>
                <a:uLnTx/>
                <a:uFillTx/>
                <a:latin typeface="Univers 45 Light" panose="020B0403020202020204" pitchFamily="34" charset="0"/>
                <a:ea typeface="+mn-ea"/>
                <a:cs typeface="+mn-cs"/>
              </a:rPr>
              <a:t>What‘s</a:t>
            </a:r>
            <a:r>
              <a:rPr kumimoji="0" lang="de-DE" sz="1800" b="0" i="0" u="none" strike="noStrike" kern="1200" cap="none" spc="0" normalizeH="0" baseline="0" noProof="0" dirty="0">
                <a:ln>
                  <a:noFill/>
                </a:ln>
                <a:solidFill>
                  <a:prstClr val="white"/>
                </a:solidFill>
                <a:effectLst/>
                <a:uLnTx/>
                <a:uFillTx/>
                <a:latin typeface="Univers 45 Light" panose="020B0403020202020204" pitchFamily="34" charset="0"/>
                <a:ea typeface="+mn-ea"/>
                <a:cs typeface="+mn-cs"/>
              </a:rPr>
              <a:t> </a:t>
            </a:r>
            <a:r>
              <a:rPr kumimoji="0" lang="de-DE" sz="1800" b="0" i="0" u="none" strike="noStrike" kern="1200" cap="none" spc="0" normalizeH="0" baseline="0" noProof="0" dirty="0" err="1">
                <a:ln>
                  <a:noFill/>
                </a:ln>
                <a:solidFill>
                  <a:prstClr val="white"/>
                </a:solidFill>
                <a:effectLst/>
                <a:uLnTx/>
                <a:uFillTx/>
                <a:latin typeface="Univers 45 Light" panose="020B0403020202020204" pitchFamily="34" charset="0"/>
                <a:ea typeface="+mn-ea"/>
                <a:cs typeface="+mn-cs"/>
              </a:rPr>
              <a:t>Ankylosing</a:t>
            </a:r>
            <a:r>
              <a:rPr kumimoji="0" lang="de-DE" sz="1800" b="0" i="0" u="none" strike="noStrike" kern="1200" cap="none" spc="0" normalizeH="0" baseline="0" noProof="0" dirty="0">
                <a:ln>
                  <a:noFill/>
                </a:ln>
                <a:solidFill>
                  <a:prstClr val="white"/>
                </a:solidFill>
                <a:effectLst/>
                <a:uLnTx/>
                <a:uFillTx/>
                <a:latin typeface="Univers 45 Light" panose="020B0403020202020204" pitchFamily="34" charset="0"/>
                <a:ea typeface="+mn-ea"/>
                <a:cs typeface="+mn-cs"/>
              </a:rPr>
              <a:t> Spondylitis?</a:t>
            </a:r>
          </a:p>
        </p:txBody>
      </p:sp>
      <p:sp>
        <p:nvSpPr>
          <p:cNvPr id="18" name="Gleichschenkliges Dreieck 17">
            <a:hlinkClick r:id="rId2"/>
            <a:extLst>
              <a:ext uri="{FF2B5EF4-FFF2-40B4-BE49-F238E27FC236}">
                <a16:creationId xmlns:a16="http://schemas.microsoft.com/office/drawing/2014/main" id="{988ACFBA-8232-4FA9-A4EA-22E85392686B}"/>
              </a:ext>
            </a:extLst>
          </p:cNvPr>
          <p:cNvSpPr/>
          <p:nvPr/>
        </p:nvSpPr>
        <p:spPr>
          <a:xfrm rot="5400000">
            <a:off x="2212710" y="3714641"/>
            <a:ext cx="937330" cy="875233"/>
          </a:xfrm>
          <a:prstGeom prst="triangl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Univers LT Std 47 Cn Lt"/>
              <a:ea typeface="+mn-ea"/>
              <a:cs typeface="+mn-cs"/>
            </a:endParaRPr>
          </a:p>
        </p:txBody>
      </p:sp>
      <p:sp>
        <p:nvSpPr>
          <p:cNvPr id="22" name="Rechteck 21">
            <a:extLst>
              <a:ext uri="{FF2B5EF4-FFF2-40B4-BE49-F238E27FC236}">
                <a16:creationId xmlns:a16="http://schemas.microsoft.com/office/drawing/2014/main" id="{848B26AA-88EF-456A-979D-7C12CEA65D29}"/>
              </a:ext>
            </a:extLst>
          </p:cNvPr>
          <p:cNvSpPr/>
          <p:nvPr/>
        </p:nvSpPr>
        <p:spPr>
          <a:xfrm>
            <a:off x="4639684" y="5057630"/>
            <a:ext cx="3717091" cy="458693"/>
          </a:xfrm>
          <a:prstGeom prst="rect">
            <a:avLst/>
          </a:prstGeom>
          <a:solidFill>
            <a:srgbClr val="A0C6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Univers LT Std 47 Cn Lt"/>
              <a:ea typeface="+mn-ea"/>
              <a:cs typeface="+mn-cs"/>
            </a:endParaRPr>
          </a:p>
        </p:txBody>
      </p:sp>
      <p:sp>
        <p:nvSpPr>
          <p:cNvPr id="23" name="Inhaltsplatzhalter 2">
            <a:extLst>
              <a:ext uri="{FF2B5EF4-FFF2-40B4-BE49-F238E27FC236}">
                <a16:creationId xmlns:a16="http://schemas.microsoft.com/office/drawing/2014/main" id="{A8AC0324-295E-4E22-B8C8-9B80AFE12496}"/>
              </a:ext>
            </a:extLst>
          </p:cNvPr>
          <p:cNvSpPr txBox="1">
            <a:spLocks/>
          </p:cNvSpPr>
          <p:nvPr/>
        </p:nvSpPr>
        <p:spPr>
          <a:xfrm>
            <a:off x="5955578" y="5121543"/>
            <a:ext cx="3801471" cy="394780"/>
          </a:xfrm>
          <a:prstGeom prst="rect">
            <a:avLst/>
          </a:prstGeom>
        </p:spPr>
        <p:txBody>
          <a:bodyPr>
            <a:normAutofit/>
          </a:bodyPr>
          <a:lstStyle>
            <a:lvl1pPr marL="228600" indent="-228600" algn="l" defTabSz="914400" rtl="0" eaLnBrk="1" latinLnBrk="0" hangingPunct="1">
              <a:lnSpc>
                <a:spcPct val="90000"/>
              </a:lnSpc>
              <a:spcBef>
                <a:spcPts val="1000"/>
              </a:spcBef>
              <a:buFont typeface="Symbol" panose="05050102010706020507" pitchFamily="18" charset="2"/>
              <a:buChar char="-"/>
              <a:defRPr sz="2000" kern="1200">
                <a:solidFill>
                  <a:schemeClr val="tx1"/>
                </a:solidFill>
                <a:latin typeface="Univers 45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Symbol" panose="05050102010706020507" pitchFamily="18" charset="2"/>
              <a:buChar char="-"/>
              <a:defRPr sz="2000" kern="1200">
                <a:solidFill>
                  <a:schemeClr val="tx1"/>
                </a:solidFill>
                <a:latin typeface="Univers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Symbol" panose="05050102010706020507" pitchFamily="18" charset="2"/>
              <a:buChar char="-"/>
              <a:defRPr sz="2000" kern="1200">
                <a:solidFill>
                  <a:schemeClr val="tx1"/>
                </a:solidFill>
                <a:latin typeface="Univers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Symbol" panose="05050102010706020507" pitchFamily="18" charset="2"/>
              <a:buChar char="-"/>
              <a:defRPr sz="2000" kern="1200">
                <a:solidFill>
                  <a:schemeClr val="tx1"/>
                </a:solidFill>
                <a:latin typeface="Univers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Symbol" panose="05050102010706020507" pitchFamily="18" charset="2"/>
              <a:buChar char="-"/>
              <a:defRPr sz="2000" kern="1200">
                <a:solidFill>
                  <a:schemeClr val="tx1"/>
                </a:solidFill>
                <a:latin typeface="Univers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Symbol" panose="05050102010706020507" pitchFamily="18" charset="2"/>
              <a:buNone/>
              <a:tabLst/>
              <a:defRPr/>
            </a:pPr>
            <a:r>
              <a:rPr kumimoji="0" lang="de-DE" sz="1800" b="0" i="0" u="none" strike="noStrike" kern="1200" cap="none" spc="0" normalizeH="0" baseline="0" noProof="0" dirty="0">
                <a:ln>
                  <a:noFill/>
                </a:ln>
                <a:solidFill>
                  <a:prstClr val="white"/>
                </a:solidFill>
                <a:effectLst/>
                <a:uLnTx/>
                <a:uFillTx/>
                <a:latin typeface="Univers 45 Light" panose="020B0403020202020204" pitchFamily="34" charset="0"/>
                <a:ea typeface="+mn-ea"/>
                <a:cs typeface="+mn-cs"/>
              </a:rPr>
              <a:t>Therapy</a:t>
            </a:r>
          </a:p>
        </p:txBody>
      </p:sp>
      <p:sp>
        <p:nvSpPr>
          <p:cNvPr id="24" name="Gleichschenkliges Dreieck 23">
            <a:hlinkClick r:id="rId4"/>
            <a:extLst>
              <a:ext uri="{FF2B5EF4-FFF2-40B4-BE49-F238E27FC236}">
                <a16:creationId xmlns:a16="http://schemas.microsoft.com/office/drawing/2014/main" id="{00593C5D-54A8-4A38-B7BD-BA610D80530F}"/>
              </a:ext>
            </a:extLst>
          </p:cNvPr>
          <p:cNvSpPr/>
          <p:nvPr/>
        </p:nvSpPr>
        <p:spPr>
          <a:xfrm rot="5400000">
            <a:off x="6064953" y="3616920"/>
            <a:ext cx="937330" cy="875233"/>
          </a:xfrm>
          <a:prstGeom prst="triangl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black"/>
              </a:solidFill>
              <a:effectLst/>
              <a:uLnTx/>
              <a:uFillTx/>
              <a:latin typeface="Univers LT Std 47 Cn Lt"/>
              <a:ea typeface="+mn-ea"/>
              <a:cs typeface="+mn-cs"/>
            </a:endParaRPr>
          </a:p>
        </p:txBody>
      </p:sp>
    </p:spTree>
    <p:extLst>
      <p:ext uri="{BB962C8B-B14F-4D97-AF65-F5344CB8AC3E}">
        <p14:creationId xmlns:p14="http://schemas.microsoft.com/office/powerpoint/2010/main" val="668800805"/>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Backpain</a:t>
            </a:r>
            <a:r>
              <a:rPr lang="de-DE" dirty="0"/>
              <a:t>?</a:t>
            </a:r>
            <a:endParaRPr lang="de-CH" dirty="0"/>
          </a:p>
        </p:txBody>
      </p:sp>
      <p:sp>
        <p:nvSpPr>
          <p:cNvPr id="3" name="Inhaltsplatzhalter 2"/>
          <p:cNvSpPr>
            <a:spLocks noGrp="1"/>
          </p:cNvSpPr>
          <p:nvPr>
            <p:ph idx="1"/>
          </p:nvPr>
        </p:nvSpPr>
        <p:spPr/>
        <p:txBody>
          <a:bodyPr/>
          <a:lstStyle/>
          <a:p>
            <a:r>
              <a:rPr lang="de-DE" dirty="0"/>
              <a:t>80‘000 </a:t>
            </a:r>
            <a:r>
              <a:rPr lang="de-DE" dirty="0" err="1"/>
              <a:t>people</a:t>
            </a:r>
            <a:r>
              <a:rPr lang="de-DE" dirty="0"/>
              <a:t> in </a:t>
            </a:r>
            <a:r>
              <a:rPr lang="de-DE" dirty="0" err="1"/>
              <a:t>Switzerland</a:t>
            </a:r>
            <a:r>
              <a:rPr lang="de-DE" dirty="0"/>
              <a:t> </a:t>
            </a:r>
            <a:r>
              <a:rPr lang="de-DE" dirty="0" err="1"/>
              <a:t>suffer</a:t>
            </a:r>
            <a:r>
              <a:rPr lang="de-DE" dirty="0"/>
              <a:t> </a:t>
            </a:r>
            <a:r>
              <a:rPr lang="de-DE" dirty="0" err="1"/>
              <a:t>from</a:t>
            </a:r>
            <a:r>
              <a:rPr lang="de-DE" dirty="0"/>
              <a:t> </a:t>
            </a:r>
            <a:r>
              <a:rPr lang="de-DE" dirty="0" err="1"/>
              <a:t>Ankylosing</a:t>
            </a:r>
            <a:r>
              <a:rPr lang="de-DE" dirty="0"/>
              <a:t> Spondylitis</a:t>
            </a:r>
          </a:p>
          <a:p>
            <a:r>
              <a:rPr lang="de-DE" dirty="0"/>
              <a:t>Take </a:t>
            </a:r>
            <a:r>
              <a:rPr lang="de-DE" dirty="0" err="1"/>
              <a:t>the</a:t>
            </a:r>
            <a:r>
              <a:rPr lang="de-DE" dirty="0"/>
              <a:t> </a:t>
            </a:r>
            <a:r>
              <a:rPr lang="de-DE" dirty="0" err="1"/>
              <a:t>screening</a:t>
            </a:r>
            <a:r>
              <a:rPr lang="de-DE" dirty="0"/>
              <a:t> </a:t>
            </a:r>
            <a:r>
              <a:rPr lang="de-DE" dirty="0" err="1"/>
              <a:t>questionnaire</a:t>
            </a:r>
            <a:r>
              <a:rPr lang="de-DE" dirty="0"/>
              <a:t> </a:t>
            </a:r>
            <a:r>
              <a:rPr lang="de-DE" dirty="0" err="1"/>
              <a:t>to</a:t>
            </a:r>
            <a:r>
              <a:rPr lang="de-DE" dirty="0"/>
              <a:t> </a:t>
            </a:r>
            <a:r>
              <a:rPr lang="de-DE" dirty="0" err="1"/>
              <a:t>test</a:t>
            </a:r>
            <a:r>
              <a:rPr lang="de-DE" dirty="0"/>
              <a:t> </a:t>
            </a:r>
            <a:r>
              <a:rPr lang="de-DE" dirty="0" err="1"/>
              <a:t>whether</a:t>
            </a:r>
            <a:r>
              <a:rPr lang="de-DE" dirty="0"/>
              <a:t> </a:t>
            </a:r>
            <a:r>
              <a:rPr lang="de-DE" dirty="0" err="1"/>
              <a:t>you</a:t>
            </a:r>
            <a:r>
              <a:rPr lang="de-DE" dirty="0"/>
              <a:t> </a:t>
            </a:r>
            <a:r>
              <a:rPr lang="de-DE" dirty="0" err="1"/>
              <a:t>are</a:t>
            </a:r>
            <a:r>
              <a:rPr lang="de-DE" dirty="0"/>
              <a:t> </a:t>
            </a:r>
            <a:r>
              <a:rPr lang="de-DE" dirty="0" err="1"/>
              <a:t>likely</a:t>
            </a:r>
            <a:r>
              <a:rPr lang="de-DE" dirty="0"/>
              <a:t> </a:t>
            </a:r>
            <a:r>
              <a:rPr lang="de-DE" dirty="0" err="1"/>
              <a:t>to</a:t>
            </a:r>
            <a:r>
              <a:rPr lang="de-DE" dirty="0"/>
              <a:t> </a:t>
            </a:r>
            <a:r>
              <a:rPr lang="de-DE" dirty="0" err="1"/>
              <a:t>suffer</a:t>
            </a:r>
            <a:r>
              <a:rPr lang="de-DE" dirty="0"/>
              <a:t> </a:t>
            </a:r>
            <a:r>
              <a:rPr lang="de-DE" dirty="0" err="1"/>
              <a:t>from</a:t>
            </a:r>
            <a:r>
              <a:rPr lang="de-DE" dirty="0"/>
              <a:t> </a:t>
            </a:r>
            <a:r>
              <a:rPr lang="de-DE" dirty="0" err="1"/>
              <a:t>the</a:t>
            </a:r>
            <a:r>
              <a:rPr lang="de-DE" dirty="0"/>
              <a:t> </a:t>
            </a:r>
            <a:r>
              <a:rPr lang="de-DE" dirty="0" err="1"/>
              <a:t>disease</a:t>
            </a:r>
            <a:r>
              <a:rPr lang="de-DE" dirty="0"/>
              <a:t>: http://www.bechterew.ch/en/screening-questionnaire.html</a:t>
            </a:r>
          </a:p>
          <a:p>
            <a:pPr>
              <a:buNone/>
            </a:pPr>
            <a:endParaRPr lang="de-DE" dirty="0">
              <a:solidFill>
                <a:schemeClr val="tx1">
                  <a:lumMod val="75000"/>
                  <a:lumOff val="25000"/>
                </a:schemeClr>
              </a:solidFill>
              <a:latin typeface="Verdana"/>
              <a:cs typeface="Verdana"/>
            </a:endParaRPr>
          </a:p>
          <a:p>
            <a:endParaRPr lang="de-CH" dirty="0"/>
          </a:p>
        </p:txBody>
      </p:sp>
      <p:sp>
        <p:nvSpPr>
          <p:cNvPr id="6" name="Inhaltsplatzhalter 3"/>
          <p:cNvSpPr>
            <a:spLocks noGrp="1"/>
          </p:cNvSpPr>
          <p:nvPr>
            <p:ph sz="quarter" idx="12"/>
          </p:nvPr>
        </p:nvSpPr>
        <p:spPr>
          <a:xfrm>
            <a:off x="1032709" y="6463221"/>
            <a:ext cx="5175585" cy="394779"/>
          </a:xfrm>
        </p:spPr>
        <p:txBody>
          <a:bodyPr/>
          <a:lstStyle/>
          <a:p>
            <a:r>
              <a:rPr lang="de-DE" dirty="0"/>
              <a:t>l 2018</a:t>
            </a:r>
            <a:endParaRPr lang="de-CH" dirty="0"/>
          </a:p>
        </p:txBody>
      </p:sp>
      <p:sp>
        <p:nvSpPr>
          <p:cNvPr id="7" name="Inhaltsplatzhalter 3"/>
          <p:cNvSpPr txBox="1">
            <a:spLocks/>
          </p:cNvSpPr>
          <p:nvPr/>
        </p:nvSpPr>
        <p:spPr>
          <a:xfrm>
            <a:off x="872287" y="6463221"/>
            <a:ext cx="389022" cy="39477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200" kern="1200">
                <a:solidFill>
                  <a:schemeClr val="bg1">
                    <a:lumMod val="50000"/>
                  </a:schemeClr>
                </a:solidFill>
                <a:latin typeface="Univers 45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200" b="1" i="0" u="none" strike="noStrike" kern="1200" cap="none" spc="0" normalizeH="0" baseline="0" noProof="0" dirty="0">
                <a:ln>
                  <a:noFill/>
                </a:ln>
                <a:solidFill>
                  <a:prstClr val="white">
                    <a:lumMod val="50000"/>
                  </a:prstClr>
                </a:solidFill>
                <a:effectLst/>
                <a:uLnTx/>
                <a:uFillTx/>
                <a:latin typeface="Univers LT Pro 45 Light"/>
                <a:ea typeface="+mn-ea"/>
                <a:cs typeface="+mn-cs"/>
              </a:rPr>
              <a:t>4</a:t>
            </a:r>
            <a:endParaRPr kumimoji="0" lang="de-CH" sz="1200" b="1" i="0" u="none" strike="noStrike" kern="1200" cap="none" spc="0" normalizeH="0" baseline="0" noProof="0" dirty="0">
              <a:ln>
                <a:noFill/>
              </a:ln>
              <a:solidFill>
                <a:prstClr val="white">
                  <a:lumMod val="50000"/>
                </a:prstClr>
              </a:solidFill>
              <a:effectLst/>
              <a:uLnTx/>
              <a:uFillTx/>
              <a:latin typeface="Univers LT Pro 45 Light"/>
              <a:ea typeface="+mn-ea"/>
              <a:cs typeface="+mn-cs"/>
            </a:endParaRPr>
          </a:p>
        </p:txBody>
      </p:sp>
      <p:pic>
        <p:nvPicPr>
          <p:cNvPr id="5" name="Grafik 4">
            <a:hlinkClick r:id="rId2"/>
            <a:extLst>
              <a:ext uri="{FF2B5EF4-FFF2-40B4-BE49-F238E27FC236}">
                <a16:creationId xmlns:a16="http://schemas.microsoft.com/office/drawing/2014/main" id="{D762E4B6-4105-4378-999A-592F1AA9BB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2384" y="2578415"/>
            <a:ext cx="4995910" cy="3330607"/>
          </a:xfrm>
          <a:prstGeom prst="rect">
            <a:avLst/>
          </a:prstGeom>
        </p:spPr>
      </p:pic>
    </p:spTree>
    <p:extLst>
      <p:ext uri="{BB962C8B-B14F-4D97-AF65-F5344CB8AC3E}">
        <p14:creationId xmlns:p14="http://schemas.microsoft.com/office/powerpoint/2010/main" val="2159104933"/>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Untertitel 2">
            <a:extLst>
              <a:ext uri="{FF2B5EF4-FFF2-40B4-BE49-F238E27FC236}">
                <a16:creationId xmlns:a16="http://schemas.microsoft.com/office/drawing/2014/main" id="{6462C209-AE80-468C-B708-DEA59641B5E9}"/>
              </a:ext>
            </a:extLst>
          </p:cNvPr>
          <p:cNvSpPr txBox="1">
            <a:spLocks/>
          </p:cNvSpPr>
          <p:nvPr/>
        </p:nvSpPr>
        <p:spPr>
          <a:xfrm>
            <a:off x="1435452" y="2547032"/>
            <a:ext cx="4110351" cy="95601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lumMod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4000" b="0" i="0" u="none" strike="noStrike" kern="1200" cap="none" spc="0" normalizeH="0" baseline="0" noProof="0" dirty="0" err="1">
                <a:ln>
                  <a:noFill/>
                </a:ln>
                <a:solidFill>
                  <a:prstClr val="white"/>
                </a:solidFill>
                <a:effectLst/>
                <a:uLnTx/>
                <a:uFillTx/>
                <a:latin typeface="Univers LT Std 47 Cn Lt"/>
                <a:ea typeface="+mn-ea"/>
                <a:cs typeface="+mn-cs"/>
              </a:rPr>
              <a:t>Thank</a:t>
            </a:r>
            <a:r>
              <a:rPr kumimoji="0" lang="de-DE" sz="4000" b="0" i="0" u="none" strike="noStrike" kern="1200" cap="none" spc="0" normalizeH="0" baseline="0" noProof="0" dirty="0">
                <a:ln>
                  <a:noFill/>
                </a:ln>
                <a:solidFill>
                  <a:prstClr val="white"/>
                </a:solidFill>
                <a:effectLst/>
                <a:uLnTx/>
                <a:uFillTx/>
                <a:latin typeface="Univers LT Std 47 Cn Lt"/>
                <a:ea typeface="+mn-ea"/>
                <a:cs typeface="+mn-cs"/>
              </a:rPr>
              <a:t> </a:t>
            </a:r>
            <a:r>
              <a:rPr kumimoji="0" lang="de-DE" sz="4000" b="0" i="0" u="none" strike="noStrike" kern="1200" cap="none" spc="0" normalizeH="0" baseline="0" noProof="0" dirty="0" err="1">
                <a:ln>
                  <a:noFill/>
                </a:ln>
                <a:solidFill>
                  <a:prstClr val="white"/>
                </a:solidFill>
                <a:effectLst/>
                <a:uLnTx/>
                <a:uFillTx/>
                <a:latin typeface="Univers LT Std 47 Cn Lt"/>
                <a:ea typeface="+mn-ea"/>
                <a:cs typeface="+mn-cs"/>
              </a:rPr>
              <a:t>you</a:t>
            </a:r>
            <a:r>
              <a:rPr kumimoji="0" lang="de-DE" sz="4000" b="0" i="0" u="none" strike="noStrike" kern="1200" cap="none" spc="0" normalizeH="0" baseline="0" noProof="0" dirty="0">
                <a:ln>
                  <a:noFill/>
                </a:ln>
                <a:solidFill>
                  <a:prstClr val="white"/>
                </a:solidFill>
                <a:effectLst/>
                <a:uLnTx/>
                <a:uFillTx/>
                <a:latin typeface="Univers LT Std 47 Cn Lt"/>
                <a:ea typeface="+mn-ea"/>
                <a:cs typeface="+mn-cs"/>
              </a:rPr>
              <a:t>! </a:t>
            </a:r>
          </a:p>
        </p:txBody>
      </p:sp>
      <p:sp>
        <p:nvSpPr>
          <p:cNvPr id="16" name="Rechteck 15">
            <a:extLst>
              <a:ext uri="{FF2B5EF4-FFF2-40B4-BE49-F238E27FC236}">
                <a16:creationId xmlns:a16="http://schemas.microsoft.com/office/drawing/2014/main" id="{775E4525-B8B1-4113-9295-801222106263}"/>
              </a:ext>
            </a:extLst>
          </p:cNvPr>
          <p:cNvSpPr/>
          <p:nvPr/>
        </p:nvSpPr>
        <p:spPr>
          <a:xfrm>
            <a:off x="9217891" y="6031345"/>
            <a:ext cx="1884218" cy="701964"/>
          </a:xfrm>
          <a:prstGeom prst="rect">
            <a:avLst/>
          </a:prstGeom>
          <a:solidFill>
            <a:srgbClr val="0054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a:ln>
                <a:noFill/>
              </a:ln>
              <a:solidFill>
                <a:prstClr val="white"/>
              </a:solidFill>
              <a:effectLst/>
              <a:uLnTx/>
              <a:uFillTx/>
              <a:latin typeface="Univers LT Std 47 Cn Lt"/>
              <a:ea typeface="+mn-ea"/>
              <a:cs typeface="+mn-cs"/>
            </a:endParaRPr>
          </a:p>
        </p:txBody>
      </p:sp>
      <p:sp>
        <p:nvSpPr>
          <p:cNvPr id="17" name="Inhaltsplatzhalter 8">
            <a:extLst>
              <a:ext uri="{FF2B5EF4-FFF2-40B4-BE49-F238E27FC236}">
                <a16:creationId xmlns:a16="http://schemas.microsoft.com/office/drawing/2014/main" id="{5438A282-56EA-410B-8450-E33BF5BCCC55}"/>
              </a:ext>
            </a:extLst>
          </p:cNvPr>
          <p:cNvSpPr txBox="1">
            <a:spLocks/>
          </p:cNvSpPr>
          <p:nvPr/>
        </p:nvSpPr>
        <p:spPr>
          <a:xfrm>
            <a:off x="1519976" y="4521201"/>
            <a:ext cx="331932" cy="320684"/>
          </a:xfrm>
          <a:prstGeom prst="rect">
            <a:avLst/>
          </a:prstGeom>
          <a:solidFill>
            <a:schemeClr val="bg1"/>
          </a:solidFill>
        </p:spPr>
        <p:txBody>
          <a:bodyPr tIns="0" bIns="0" anchor="b">
            <a:normAutofit/>
          </a:bodyPr>
          <a:lstStyle>
            <a:lvl1pPr marL="0" indent="0" algn="ctr" defTabSz="914400" rtl="0" eaLnBrk="1" latinLnBrk="0" hangingPunct="1">
              <a:lnSpc>
                <a:spcPct val="90000"/>
              </a:lnSpc>
              <a:spcBef>
                <a:spcPts val="1000"/>
              </a:spcBef>
              <a:buFontTx/>
              <a:buNone/>
              <a:defRPr sz="4800" kern="1200">
                <a:solidFill>
                  <a:srgbClr val="0053A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de-DE" sz="2200" b="0" i="0" u="none" strike="noStrike" kern="1200" cap="none" spc="0" normalizeH="0" baseline="0" noProof="0" dirty="0">
                <a:ln>
                  <a:noFill/>
                </a:ln>
                <a:solidFill>
                  <a:srgbClr val="0053A1"/>
                </a:solidFill>
                <a:effectLst/>
                <a:uLnTx/>
                <a:uFillTx/>
                <a:latin typeface="Univers LT Pro 45 Light"/>
                <a:ea typeface="+mn-ea"/>
                <a:cs typeface="+mn-cs"/>
              </a:rPr>
              <a:t>A</a:t>
            </a:r>
            <a:endParaRPr kumimoji="0" lang="de-CH" sz="4800" b="0" i="0" u="none" strike="noStrike" kern="1200" cap="none" spc="0" normalizeH="0" baseline="0" noProof="0" dirty="0">
              <a:ln>
                <a:noFill/>
              </a:ln>
              <a:solidFill>
                <a:srgbClr val="0053A1"/>
              </a:solidFill>
              <a:effectLst/>
              <a:uLnTx/>
              <a:uFillTx/>
              <a:latin typeface="Univers LT Pro 45 Light"/>
              <a:ea typeface="+mn-ea"/>
              <a:cs typeface="+mn-cs"/>
            </a:endParaRPr>
          </a:p>
        </p:txBody>
      </p:sp>
      <p:sp>
        <p:nvSpPr>
          <p:cNvPr id="18" name="Inhaltsplatzhalter 8">
            <a:extLst>
              <a:ext uri="{FF2B5EF4-FFF2-40B4-BE49-F238E27FC236}">
                <a16:creationId xmlns:a16="http://schemas.microsoft.com/office/drawing/2014/main" id="{42FFD3B7-1032-47B2-A01A-EB102B096293}"/>
              </a:ext>
            </a:extLst>
          </p:cNvPr>
          <p:cNvSpPr txBox="1">
            <a:spLocks/>
          </p:cNvSpPr>
          <p:nvPr/>
        </p:nvSpPr>
        <p:spPr>
          <a:xfrm>
            <a:off x="1519976" y="4917664"/>
            <a:ext cx="331932" cy="320684"/>
          </a:xfrm>
          <a:prstGeom prst="rect">
            <a:avLst/>
          </a:prstGeom>
          <a:solidFill>
            <a:schemeClr val="bg1"/>
          </a:solidFill>
        </p:spPr>
        <p:txBody>
          <a:bodyPr tIns="0" bIns="0" anchor="b">
            <a:normAutofit/>
          </a:bodyPr>
          <a:lstStyle>
            <a:lvl1pPr marL="0" indent="0" algn="ctr" defTabSz="914400" rtl="0" eaLnBrk="1" latinLnBrk="0" hangingPunct="1">
              <a:lnSpc>
                <a:spcPct val="90000"/>
              </a:lnSpc>
              <a:spcBef>
                <a:spcPts val="1000"/>
              </a:spcBef>
              <a:buFontTx/>
              <a:buNone/>
              <a:defRPr sz="4800" kern="1200">
                <a:solidFill>
                  <a:srgbClr val="0053A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de-DE" sz="2200" b="0" i="0" u="none" strike="noStrike" kern="1200" cap="none" spc="0" normalizeH="0" baseline="0" noProof="0" dirty="0">
                <a:ln>
                  <a:noFill/>
                </a:ln>
                <a:solidFill>
                  <a:srgbClr val="0053A1"/>
                </a:solidFill>
                <a:effectLst/>
                <a:uLnTx/>
                <a:uFillTx/>
                <a:latin typeface="Univers LT Pro 45 Light"/>
                <a:ea typeface="+mn-ea"/>
                <a:cs typeface="+mn-cs"/>
              </a:rPr>
              <a:t>P</a:t>
            </a:r>
            <a:endParaRPr kumimoji="0" lang="de-CH" sz="4800" b="0" i="0" u="none" strike="noStrike" kern="1200" cap="none" spc="0" normalizeH="0" baseline="0" noProof="0" dirty="0">
              <a:ln>
                <a:noFill/>
              </a:ln>
              <a:solidFill>
                <a:srgbClr val="0053A1"/>
              </a:solidFill>
              <a:effectLst/>
              <a:uLnTx/>
              <a:uFillTx/>
              <a:latin typeface="Univers LT Pro 45 Light"/>
              <a:ea typeface="+mn-ea"/>
              <a:cs typeface="+mn-cs"/>
            </a:endParaRPr>
          </a:p>
        </p:txBody>
      </p:sp>
      <p:sp>
        <p:nvSpPr>
          <p:cNvPr id="19" name="Inhaltsplatzhalter 8">
            <a:extLst>
              <a:ext uri="{FF2B5EF4-FFF2-40B4-BE49-F238E27FC236}">
                <a16:creationId xmlns:a16="http://schemas.microsoft.com/office/drawing/2014/main" id="{9ED86A74-D950-4CCD-9000-437A0B6F2578}"/>
              </a:ext>
            </a:extLst>
          </p:cNvPr>
          <p:cNvSpPr txBox="1">
            <a:spLocks/>
          </p:cNvSpPr>
          <p:nvPr/>
        </p:nvSpPr>
        <p:spPr>
          <a:xfrm>
            <a:off x="6357624" y="4550116"/>
            <a:ext cx="331932" cy="320684"/>
          </a:xfrm>
          <a:prstGeom prst="rect">
            <a:avLst/>
          </a:prstGeom>
          <a:solidFill>
            <a:schemeClr val="bg1"/>
          </a:solidFill>
        </p:spPr>
        <p:txBody>
          <a:bodyPr tIns="0" bIns="0" anchor="b">
            <a:normAutofit/>
          </a:bodyPr>
          <a:lstStyle>
            <a:lvl1pPr marL="0" indent="0" algn="ctr" defTabSz="914400" rtl="0" eaLnBrk="1" latinLnBrk="0" hangingPunct="1">
              <a:lnSpc>
                <a:spcPct val="90000"/>
              </a:lnSpc>
              <a:spcBef>
                <a:spcPts val="1000"/>
              </a:spcBef>
              <a:buFontTx/>
              <a:buNone/>
              <a:defRPr sz="4800" kern="1200">
                <a:solidFill>
                  <a:srgbClr val="0053A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de-DE" sz="2200" b="0" i="0" u="none" strike="noStrike" kern="1200" cap="none" spc="0" normalizeH="0" baseline="0" noProof="0" dirty="0">
                <a:ln>
                  <a:noFill/>
                </a:ln>
                <a:solidFill>
                  <a:srgbClr val="0053A1"/>
                </a:solidFill>
                <a:effectLst/>
                <a:uLnTx/>
                <a:uFillTx/>
                <a:latin typeface="Univers LT Pro 45 Light"/>
                <a:ea typeface="+mn-ea"/>
                <a:cs typeface="+mn-cs"/>
              </a:rPr>
              <a:t>W</a:t>
            </a:r>
            <a:endParaRPr kumimoji="0" lang="de-CH" sz="4800" b="0" i="0" u="none" strike="noStrike" kern="1200" cap="none" spc="0" normalizeH="0" baseline="0" noProof="0" dirty="0">
              <a:ln>
                <a:noFill/>
              </a:ln>
              <a:solidFill>
                <a:srgbClr val="0053A1"/>
              </a:solidFill>
              <a:effectLst/>
              <a:uLnTx/>
              <a:uFillTx/>
              <a:latin typeface="Univers LT Pro 45 Light"/>
              <a:ea typeface="+mn-ea"/>
              <a:cs typeface="+mn-cs"/>
            </a:endParaRPr>
          </a:p>
        </p:txBody>
      </p:sp>
      <p:sp>
        <p:nvSpPr>
          <p:cNvPr id="20" name="Inhaltsplatzhalter 8">
            <a:extLst>
              <a:ext uri="{FF2B5EF4-FFF2-40B4-BE49-F238E27FC236}">
                <a16:creationId xmlns:a16="http://schemas.microsoft.com/office/drawing/2014/main" id="{5FFB8C32-ED30-4447-89A2-3EA879D460C7}"/>
              </a:ext>
            </a:extLst>
          </p:cNvPr>
          <p:cNvSpPr txBox="1">
            <a:spLocks/>
          </p:cNvSpPr>
          <p:nvPr/>
        </p:nvSpPr>
        <p:spPr>
          <a:xfrm>
            <a:off x="6357624" y="4940455"/>
            <a:ext cx="331932" cy="320684"/>
          </a:xfrm>
          <a:prstGeom prst="rect">
            <a:avLst/>
          </a:prstGeom>
          <a:solidFill>
            <a:schemeClr val="bg1"/>
          </a:solidFill>
        </p:spPr>
        <p:txBody>
          <a:bodyPr tIns="0" bIns="0" anchor="b">
            <a:normAutofit/>
          </a:bodyPr>
          <a:lstStyle>
            <a:lvl1pPr marL="0" indent="0" algn="ctr" defTabSz="914400" rtl="0" eaLnBrk="1" latinLnBrk="0" hangingPunct="1">
              <a:lnSpc>
                <a:spcPct val="90000"/>
              </a:lnSpc>
              <a:spcBef>
                <a:spcPts val="1000"/>
              </a:spcBef>
              <a:buFontTx/>
              <a:buNone/>
              <a:defRPr sz="4800" kern="1200">
                <a:solidFill>
                  <a:srgbClr val="0053A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de-DE" sz="2200" b="0" i="0" u="none" strike="noStrike" kern="1200" cap="none" spc="0" normalizeH="0" baseline="0" noProof="0" dirty="0">
                <a:ln>
                  <a:noFill/>
                </a:ln>
                <a:solidFill>
                  <a:srgbClr val="0053A1"/>
                </a:solidFill>
                <a:effectLst/>
                <a:uLnTx/>
                <a:uFillTx/>
                <a:latin typeface="Univers LT Pro 45 Light"/>
                <a:ea typeface="+mn-ea"/>
                <a:cs typeface="+mn-cs"/>
              </a:rPr>
              <a:t>M</a:t>
            </a:r>
            <a:endParaRPr kumimoji="0" lang="de-CH" sz="4800" b="0" i="0" u="none" strike="noStrike" kern="1200" cap="none" spc="0" normalizeH="0" baseline="0" noProof="0" dirty="0">
              <a:ln>
                <a:noFill/>
              </a:ln>
              <a:solidFill>
                <a:srgbClr val="0053A1"/>
              </a:solidFill>
              <a:effectLst/>
              <a:uLnTx/>
              <a:uFillTx/>
              <a:latin typeface="Univers LT Pro 45 Light"/>
              <a:ea typeface="+mn-ea"/>
              <a:cs typeface="+mn-cs"/>
            </a:endParaRPr>
          </a:p>
        </p:txBody>
      </p:sp>
      <p:sp>
        <p:nvSpPr>
          <p:cNvPr id="21" name="Untertitel 2">
            <a:extLst>
              <a:ext uri="{FF2B5EF4-FFF2-40B4-BE49-F238E27FC236}">
                <a16:creationId xmlns:a16="http://schemas.microsoft.com/office/drawing/2014/main" id="{D53EC953-7756-4ECC-8C64-837DFD865A56}"/>
              </a:ext>
            </a:extLst>
          </p:cNvPr>
          <p:cNvSpPr txBox="1">
            <a:spLocks/>
          </p:cNvSpPr>
          <p:nvPr/>
        </p:nvSpPr>
        <p:spPr>
          <a:xfrm>
            <a:off x="6795238" y="4521201"/>
            <a:ext cx="5719873" cy="956014"/>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lumMod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000" b="0" i="0" u="none" strike="noStrike" kern="1200" cap="none" spc="0" normalizeH="0" baseline="0" noProof="0" dirty="0">
                <a:ln>
                  <a:noFill/>
                </a:ln>
                <a:solidFill>
                  <a:prstClr val="white">
                    <a:lumMod val="85000"/>
                  </a:prstClr>
                </a:solidFill>
                <a:effectLst/>
                <a:uLnTx/>
                <a:uFillTx/>
                <a:latin typeface="Univers LT Std 47 Cn Lt"/>
                <a:ea typeface="+mn-ea"/>
                <a:cs typeface="+mn-cs"/>
              </a:rPr>
              <a:t>www.bechterew.ch/en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000" b="0" i="0" u="none" strike="noStrike" kern="1200" cap="none" spc="0" normalizeH="0" baseline="0" noProof="0" dirty="0">
                <a:ln>
                  <a:noFill/>
                </a:ln>
                <a:solidFill>
                  <a:prstClr val="white">
                    <a:lumMod val="85000"/>
                  </a:prstClr>
                </a:solidFill>
                <a:effectLst/>
                <a:uLnTx/>
                <a:uFillTx/>
                <a:latin typeface="Univers LT Std 47 Cn Lt"/>
                <a:ea typeface="+mn-ea"/>
                <a:cs typeface="+mn-cs"/>
              </a:rPr>
              <a:t>mail@bechterew.ch</a:t>
            </a:r>
            <a:endParaRPr kumimoji="0" lang="de-CH" sz="2000" b="0" i="0" u="none" strike="noStrike" kern="1200" cap="none" spc="0" normalizeH="0" baseline="0" noProof="0" dirty="0">
              <a:ln>
                <a:noFill/>
              </a:ln>
              <a:solidFill>
                <a:prstClr val="white">
                  <a:lumMod val="85000"/>
                </a:prstClr>
              </a:solidFill>
              <a:effectLst/>
              <a:uLnTx/>
              <a:uFillTx/>
              <a:latin typeface="Univers LT Std 47 Cn Lt"/>
              <a:ea typeface="+mn-ea"/>
              <a:cs typeface="+mn-cs"/>
            </a:endParaRPr>
          </a:p>
        </p:txBody>
      </p:sp>
      <p:sp>
        <p:nvSpPr>
          <p:cNvPr id="10" name="Untertitel 2">
            <a:extLst>
              <a:ext uri="{FF2B5EF4-FFF2-40B4-BE49-F238E27FC236}">
                <a16:creationId xmlns:a16="http://schemas.microsoft.com/office/drawing/2014/main" id="{6B0321EB-0FAE-4BF6-9985-7E658708BF83}"/>
              </a:ext>
            </a:extLst>
          </p:cNvPr>
          <p:cNvSpPr txBox="1">
            <a:spLocks/>
          </p:cNvSpPr>
          <p:nvPr/>
        </p:nvSpPr>
        <p:spPr>
          <a:xfrm>
            <a:off x="1957590" y="4536398"/>
            <a:ext cx="4110351" cy="956013"/>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lumMod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000" b="0" i="0" u="none" strike="noStrike" kern="1200" cap="none" spc="0" normalizeH="0" baseline="0" noProof="0" dirty="0" err="1">
                <a:ln>
                  <a:noFill/>
                </a:ln>
                <a:solidFill>
                  <a:prstClr val="white">
                    <a:lumMod val="85000"/>
                  </a:prstClr>
                </a:solidFill>
                <a:effectLst/>
                <a:uLnTx/>
                <a:uFillTx/>
                <a:latin typeface="Univers LT Std 47 Cn Lt"/>
                <a:ea typeface="+mn-ea"/>
                <a:cs typeface="+mn-cs"/>
              </a:rPr>
              <a:t>Leutschenbachstrasse</a:t>
            </a:r>
            <a:r>
              <a:rPr kumimoji="0" lang="de-DE" sz="2000" b="0" i="0" u="none" strike="noStrike" kern="1200" cap="none" spc="0" normalizeH="0" baseline="0" noProof="0" dirty="0">
                <a:ln>
                  <a:noFill/>
                </a:ln>
                <a:solidFill>
                  <a:prstClr val="white">
                    <a:lumMod val="85000"/>
                  </a:prstClr>
                </a:solidFill>
                <a:effectLst/>
                <a:uLnTx/>
                <a:uFillTx/>
                <a:latin typeface="Univers LT Std 47 Cn Lt"/>
                <a:ea typeface="+mn-ea"/>
                <a:cs typeface="+mn-cs"/>
              </a:rPr>
              <a:t> 45, 8050 </a:t>
            </a:r>
            <a:r>
              <a:rPr kumimoji="0" lang="de-DE" sz="2000" b="0" i="0" u="none" strike="noStrike" kern="1200" cap="none" spc="0" normalizeH="0" baseline="0" noProof="0" dirty="0" err="1">
                <a:ln>
                  <a:noFill/>
                </a:ln>
                <a:solidFill>
                  <a:prstClr val="white">
                    <a:lumMod val="85000"/>
                  </a:prstClr>
                </a:solidFill>
                <a:effectLst/>
                <a:uLnTx/>
                <a:uFillTx/>
                <a:latin typeface="Univers LT Std 47 Cn Lt"/>
                <a:ea typeface="+mn-ea"/>
                <a:cs typeface="+mn-cs"/>
              </a:rPr>
              <a:t>Zurich</a:t>
            </a:r>
            <a:endParaRPr kumimoji="0" lang="de-DE" sz="2000" b="0" i="0" u="none" strike="noStrike" kern="1200" cap="none" spc="0" normalizeH="0" baseline="0" noProof="0" dirty="0">
              <a:ln>
                <a:noFill/>
              </a:ln>
              <a:solidFill>
                <a:prstClr val="white">
                  <a:lumMod val="85000"/>
                </a:prstClr>
              </a:solidFill>
              <a:effectLst/>
              <a:uLnTx/>
              <a:uFillTx/>
              <a:latin typeface="Univers LT Std 47 Cn L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2000" b="0" i="0" u="none" strike="noStrike" kern="1200" cap="none" spc="0" normalizeH="0" baseline="0" noProof="0" dirty="0">
                <a:ln>
                  <a:noFill/>
                </a:ln>
                <a:solidFill>
                  <a:prstClr val="white">
                    <a:lumMod val="85000"/>
                  </a:prstClr>
                </a:solidFill>
                <a:effectLst/>
                <a:uLnTx/>
                <a:uFillTx/>
                <a:latin typeface="Univers LT Std 47 Cn Lt"/>
                <a:ea typeface="+mn-ea"/>
                <a:cs typeface="+mn-cs"/>
              </a:rPr>
              <a:t>+41 44 373 78 66</a:t>
            </a:r>
          </a:p>
        </p:txBody>
      </p:sp>
    </p:spTree>
    <p:extLst>
      <p:ext uri="{BB962C8B-B14F-4D97-AF65-F5344CB8AC3E}">
        <p14:creationId xmlns:p14="http://schemas.microsoft.com/office/powerpoint/2010/main" val="1631565218"/>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ubtitle 2"/>
          <p:cNvSpPr>
            <a:spLocks noGrp="1"/>
          </p:cNvSpPr>
          <p:nvPr>
            <p:ph type="subTitle" idx="1"/>
          </p:nvPr>
        </p:nvSpPr>
        <p:spPr bwMode="auto">
          <a:xfrm>
            <a:off x="2063552" y="1700808"/>
            <a:ext cx="8064896" cy="2161158"/>
          </a:xfrm>
          <a:noFill/>
          <a:ln>
            <a:miter lim="800000"/>
            <a:headEnd/>
            <a:tailEnd/>
          </a:ln>
        </p:spPr>
        <p:txBody>
          <a:bodyPr vert="horz" wrap="square" lIns="91440" tIns="45720" rIns="91440" bIns="45720" numCol="1" anchor="t" anchorCtr="0" compatLnSpc="1">
            <a:prstTxWarp prst="textNoShape">
              <a:avLst/>
            </a:prstTxWarp>
          </a:bodyPr>
          <a:lstStyle/>
          <a:p>
            <a:r>
              <a:rPr lang="en-GB" sz="4000" dirty="0">
                <a:solidFill>
                  <a:schemeClr val="accent6">
                    <a:lumMod val="75000"/>
                  </a:schemeClr>
                </a:solidFill>
                <a:latin typeface="Arial" panose="020B0604020202020204" pitchFamily="34" charset="0"/>
                <a:cs typeface="Arial" panose="020B0604020202020204" pitchFamily="34" charset="0"/>
              </a:rPr>
              <a:t>UK</a:t>
            </a:r>
          </a:p>
          <a:p>
            <a:r>
              <a:rPr lang="en-GB" sz="3100" dirty="0">
                <a:solidFill>
                  <a:schemeClr val="tx2"/>
                </a:solidFill>
                <a:latin typeface="Arial" panose="020B0604020202020204" pitchFamily="34" charset="0"/>
                <a:cs typeface="Arial" panose="020B0604020202020204" pitchFamily="34" charset="0"/>
              </a:rPr>
              <a:t>National Ankylosing Spondylitis Society</a:t>
            </a:r>
          </a:p>
          <a:p>
            <a:r>
              <a:rPr lang="en-GB" sz="3100" dirty="0">
                <a:solidFill>
                  <a:schemeClr val="tx2"/>
                </a:solidFill>
                <a:latin typeface="Arial" panose="020B0604020202020204" pitchFamily="34" charset="0"/>
                <a:cs typeface="Arial" panose="020B0604020202020204" pitchFamily="34" charset="0"/>
              </a:rPr>
              <a:t>NASS</a:t>
            </a:r>
          </a:p>
        </p:txBody>
      </p:sp>
      <p:pic>
        <p:nvPicPr>
          <p:cNvPr id="3" name="Picture 2">
            <a:extLst>
              <a:ext uri="{FF2B5EF4-FFF2-40B4-BE49-F238E27FC236}">
                <a16:creationId xmlns:a16="http://schemas.microsoft.com/office/drawing/2014/main" id="{CBFBADDB-A346-4C6F-8A5C-7838629A80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6090" y="4077072"/>
            <a:ext cx="8199820" cy="2028326"/>
          </a:xfrm>
          <a:prstGeom prst="rect">
            <a:avLst/>
          </a:prstGeom>
        </p:spPr>
      </p:pic>
    </p:spTree>
    <p:extLst>
      <p:ext uri="{BB962C8B-B14F-4D97-AF65-F5344CB8AC3E}">
        <p14:creationId xmlns:p14="http://schemas.microsoft.com/office/powerpoint/2010/main" val="3878250455"/>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124922-3D6A-4D52-BDE8-4CDBE3BA8ECE}"/>
              </a:ext>
            </a:extLst>
          </p:cNvPr>
          <p:cNvSpPr>
            <a:spLocks noGrp="1"/>
          </p:cNvSpPr>
          <p:nvPr>
            <p:ph type="sldNum" sz="quarter" idx="12"/>
          </p:nvPr>
        </p:nvSpPr>
        <p:spPr/>
        <p:txBody>
          <a:bodyPr/>
          <a:lstStyle/>
          <a:p>
            <a:fld id="{476351FE-2590-4770-93BD-A8825C52E3AE}" type="slidenum">
              <a:rPr lang="en-GB"/>
              <a:pPr/>
              <a:t>4</a:t>
            </a:fld>
            <a:endParaRPr lang="en-GB" dirty="0"/>
          </a:p>
        </p:txBody>
      </p:sp>
      <p:sp>
        <p:nvSpPr>
          <p:cNvPr id="6" name="Rectangle 5">
            <a:extLst>
              <a:ext uri="{FF2B5EF4-FFF2-40B4-BE49-F238E27FC236}">
                <a16:creationId xmlns:a16="http://schemas.microsoft.com/office/drawing/2014/main" id="{AC70BB39-FBFD-483F-8468-1FDA0D65ED01}"/>
              </a:ext>
            </a:extLst>
          </p:cNvPr>
          <p:cNvSpPr/>
          <p:nvPr/>
        </p:nvSpPr>
        <p:spPr>
          <a:xfrm>
            <a:off x="1447801" y="6412468"/>
            <a:ext cx="1525289" cy="369332"/>
          </a:xfrm>
          <a:prstGeom prst="rect">
            <a:avLst/>
          </a:prstGeom>
        </p:spPr>
        <p:txBody>
          <a:bodyPr wrap="none">
            <a:spAutoFit/>
          </a:bodyPr>
          <a:lstStyle/>
          <a:p>
            <a:r>
              <a:rPr kumimoji="1" lang="en-GB" dirty="0">
                <a:solidFill>
                  <a:srgbClr val="FFFFFF"/>
                </a:solidFill>
                <a:latin typeface="Calibri"/>
              </a:rPr>
              <a:t>www.ASIF.info</a:t>
            </a:r>
            <a:endParaRPr lang="en-US" dirty="0">
              <a:solidFill>
                <a:srgbClr val="FFFFFF"/>
              </a:solidFill>
              <a:latin typeface="Calibri"/>
            </a:endParaRPr>
          </a:p>
        </p:txBody>
      </p:sp>
      <p:pic>
        <p:nvPicPr>
          <p:cNvPr id="7" name="Picture 6">
            <a:extLst>
              <a:ext uri="{FF2B5EF4-FFF2-40B4-BE49-F238E27FC236}">
                <a16:creationId xmlns:a16="http://schemas.microsoft.com/office/drawing/2014/main" id="{73EB308B-1DF5-4085-A770-85AB9B57F8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2776" y="232808"/>
            <a:ext cx="3705225" cy="1150384"/>
          </a:xfrm>
          <a:prstGeom prst="rect">
            <a:avLst/>
          </a:prstGeom>
        </p:spPr>
      </p:pic>
      <p:sp>
        <p:nvSpPr>
          <p:cNvPr id="2" name="TextBox 1">
            <a:extLst>
              <a:ext uri="{FF2B5EF4-FFF2-40B4-BE49-F238E27FC236}">
                <a16:creationId xmlns:a16="http://schemas.microsoft.com/office/drawing/2014/main" id="{F6805049-091A-41C8-B773-1F930B73F96F}"/>
              </a:ext>
            </a:extLst>
          </p:cNvPr>
          <p:cNvSpPr txBox="1"/>
          <p:nvPr/>
        </p:nvSpPr>
        <p:spPr>
          <a:xfrm>
            <a:off x="912729" y="1717269"/>
            <a:ext cx="10515600" cy="1150384"/>
          </a:xfrm>
          <a:prstGeom prst="rect">
            <a:avLst/>
          </a:prstGeom>
          <a:noFill/>
        </p:spPr>
        <p:txBody>
          <a:bodyPr wrap="square" lIns="0" tIns="0" rIns="0" bIns="0" rtlCol="0">
            <a:noAutofit/>
          </a:bodyPr>
          <a:lstStyle/>
          <a:p>
            <a:pPr marL="285750" indent="-285750">
              <a:buFont typeface="Arial" panose="020B0604020202020204" pitchFamily="34" charset="0"/>
              <a:buChar char="•"/>
            </a:pPr>
            <a:r>
              <a:rPr lang="en-GB" sz="2800" dirty="0">
                <a:solidFill>
                  <a:srgbClr val="757E93"/>
                </a:solidFill>
                <a:latin typeface="Trebuchet MS" pitchFamily="34" charset="0"/>
              </a:rPr>
              <a:t>ASIF was established in 1988 to increase public awareness of Ankylosing Spondylitis and to disseminate knowledge of the disease around the world.</a:t>
            </a:r>
            <a:br>
              <a:rPr lang="en-GB" sz="2800" dirty="0">
                <a:solidFill>
                  <a:srgbClr val="757E93"/>
                </a:solidFill>
                <a:latin typeface="Trebuchet MS" pitchFamily="34" charset="0"/>
              </a:rPr>
            </a:br>
            <a:endParaRPr lang="en-GB" sz="2800" dirty="0">
              <a:solidFill>
                <a:srgbClr val="757E93"/>
              </a:solidFill>
              <a:latin typeface="Trebuchet MS" pitchFamily="34" charset="0"/>
            </a:endParaRPr>
          </a:p>
          <a:p>
            <a:pPr marL="285750" indent="-285750">
              <a:buFont typeface="Arial" panose="020B0604020202020204" pitchFamily="34" charset="0"/>
              <a:buChar char="•"/>
            </a:pPr>
            <a:r>
              <a:rPr lang="en-GB" sz="2800" dirty="0">
                <a:solidFill>
                  <a:srgbClr val="757E93"/>
                </a:solidFill>
                <a:latin typeface="Trebuchet MS" pitchFamily="34" charset="0"/>
              </a:rPr>
              <a:t>39 member organisations in 37 countries</a:t>
            </a:r>
            <a:br>
              <a:rPr lang="en-GB" sz="2800" dirty="0">
                <a:solidFill>
                  <a:srgbClr val="757E93"/>
                </a:solidFill>
                <a:latin typeface="Trebuchet MS" pitchFamily="34" charset="0"/>
              </a:rPr>
            </a:br>
            <a:endParaRPr lang="en-GB" sz="2800" dirty="0">
              <a:solidFill>
                <a:srgbClr val="757E93"/>
              </a:solidFill>
              <a:latin typeface="Trebuchet MS" pitchFamily="34" charset="0"/>
            </a:endParaRPr>
          </a:p>
          <a:p>
            <a:pPr marL="285750" indent="-285750">
              <a:buFont typeface="Arial" panose="020B0604020202020204" pitchFamily="34" charset="0"/>
              <a:buChar char="•"/>
            </a:pPr>
            <a:r>
              <a:rPr lang="en-GB" sz="2800" dirty="0">
                <a:solidFill>
                  <a:srgbClr val="757E93"/>
                </a:solidFill>
                <a:latin typeface="Trebuchet MS" pitchFamily="34" charset="0"/>
              </a:rPr>
              <a:t>New members in 2018, South Africa, Chile and Columbia</a:t>
            </a:r>
            <a:br>
              <a:rPr lang="en-GB" sz="2800" dirty="0">
                <a:solidFill>
                  <a:srgbClr val="757E93"/>
                </a:solidFill>
                <a:latin typeface="Trebuchet MS" pitchFamily="34" charset="0"/>
              </a:rPr>
            </a:br>
            <a:endParaRPr lang="en-GB" sz="2800" dirty="0">
              <a:solidFill>
                <a:srgbClr val="757E93"/>
              </a:solidFill>
              <a:latin typeface="Trebuchet MS" pitchFamily="34" charset="0"/>
            </a:endParaRPr>
          </a:p>
          <a:p>
            <a:pPr marL="285750" indent="-285750">
              <a:buFont typeface="Arial" panose="020B0604020202020204" pitchFamily="34" charset="0"/>
              <a:buChar char="•"/>
            </a:pPr>
            <a:r>
              <a:rPr lang="en-GB" sz="2800" dirty="0">
                <a:solidFill>
                  <a:srgbClr val="757E93"/>
                </a:solidFill>
                <a:latin typeface="Trebuchet MS" pitchFamily="34" charset="0"/>
              </a:rPr>
              <a:t>We hope to attract 6 new members countries with within the next year</a:t>
            </a:r>
            <a:endParaRPr lang="en-US" sz="2800" dirty="0" err="1">
              <a:solidFill>
                <a:srgbClr val="757E93"/>
              </a:solidFill>
              <a:latin typeface="Trebuchet MS" pitchFamily="34" charset="0"/>
            </a:endParaRPr>
          </a:p>
        </p:txBody>
      </p:sp>
      <p:sp>
        <p:nvSpPr>
          <p:cNvPr id="3" name="TextBox 2">
            <a:extLst>
              <a:ext uri="{FF2B5EF4-FFF2-40B4-BE49-F238E27FC236}">
                <a16:creationId xmlns:a16="http://schemas.microsoft.com/office/drawing/2014/main" id="{EA90E081-2E31-421C-8E5F-3F3F1ADD92D0}"/>
              </a:ext>
            </a:extLst>
          </p:cNvPr>
          <p:cNvSpPr txBox="1"/>
          <p:nvPr/>
        </p:nvSpPr>
        <p:spPr>
          <a:xfrm>
            <a:off x="912729" y="697392"/>
            <a:ext cx="4038600" cy="685800"/>
          </a:xfrm>
          <a:prstGeom prst="rect">
            <a:avLst/>
          </a:prstGeom>
          <a:noFill/>
        </p:spPr>
        <p:txBody>
          <a:bodyPr wrap="square" lIns="0" tIns="0" rIns="0" bIns="0" rtlCol="0">
            <a:noAutofit/>
          </a:bodyPr>
          <a:lstStyle/>
          <a:p>
            <a:r>
              <a:rPr lang="en-GB" sz="4000" dirty="0">
                <a:solidFill>
                  <a:srgbClr val="757E93"/>
                </a:solidFill>
                <a:latin typeface="Trebuchet MS" pitchFamily="34" charset="0"/>
              </a:rPr>
              <a:t>Members</a:t>
            </a:r>
            <a:endParaRPr lang="en-US" sz="4000" dirty="0" err="1">
              <a:solidFill>
                <a:srgbClr val="757E93"/>
              </a:solidFill>
              <a:latin typeface="Trebuchet MS" pitchFamily="34" charset="0"/>
            </a:endParaRPr>
          </a:p>
        </p:txBody>
      </p:sp>
    </p:spTree>
    <p:extLst>
      <p:ext uri="{BB962C8B-B14F-4D97-AF65-F5344CB8AC3E}">
        <p14:creationId xmlns:p14="http://schemas.microsoft.com/office/powerpoint/2010/main" val="1434592062"/>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bwMode="auto">
          <a:xfrm>
            <a:off x="1992313" y="549275"/>
            <a:ext cx="4824412"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GB" sz="4800" dirty="0">
                <a:solidFill>
                  <a:schemeClr val="tx2"/>
                </a:solidFill>
                <a:latin typeface="Arial" pitchFamily="34" charset="0"/>
                <a:cs typeface="Arial" pitchFamily="34" charset="0"/>
              </a:rPr>
              <a:t>Website</a:t>
            </a:r>
          </a:p>
        </p:txBody>
      </p:sp>
      <p:sp>
        <p:nvSpPr>
          <p:cNvPr id="23555" name="Content Placeholder 2"/>
          <p:cNvSpPr>
            <a:spLocks noGrp="1"/>
          </p:cNvSpPr>
          <p:nvPr>
            <p:ph idx="1"/>
          </p:nvPr>
        </p:nvSpPr>
        <p:spPr bwMode="auto">
          <a:xfrm>
            <a:off x="1981200" y="1989139"/>
            <a:ext cx="8229600" cy="4137025"/>
          </a:xfrm>
          <a:ln>
            <a:miter lim="800000"/>
            <a:headEnd/>
            <a:tailEnd/>
          </a:ln>
        </p:spPr>
        <p:txBody>
          <a:bodyPr vert="horz" wrap="square" lIns="91440" tIns="45720" rIns="91440" bIns="45720" numCol="1" anchor="t" anchorCtr="0" compatLnSpc="1">
            <a:prstTxWarp prst="textNoShape">
              <a:avLst/>
            </a:prstTxWarp>
          </a:bodyPr>
          <a:lstStyle/>
          <a:p>
            <a:pPr eaLnBrk="1" hangingPunct="1">
              <a:defRPr/>
            </a:pPr>
            <a:endParaRPr lang="en-GB" sz="3600" dirty="0">
              <a:solidFill>
                <a:schemeClr val="tx2"/>
              </a:solidFill>
            </a:endParaRPr>
          </a:p>
          <a:p>
            <a:pPr eaLnBrk="1" hangingPunct="1">
              <a:buFont typeface="Arial" charset="0"/>
              <a:buNone/>
              <a:defRPr/>
            </a:pPr>
            <a:endParaRPr lang="en-GB" sz="3600" dirty="0">
              <a:solidFill>
                <a:schemeClr val="tx2"/>
              </a:solidFill>
            </a:endParaRPr>
          </a:p>
          <a:p>
            <a:pPr eaLnBrk="1" hangingPunct="1">
              <a:buFont typeface="Arial" charset="0"/>
              <a:buNone/>
              <a:defRPr/>
            </a:pPr>
            <a:endParaRPr lang="en-GB" sz="3600" dirty="0">
              <a:solidFill>
                <a:schemeClr val="tx2"/>
              </a:solidFill>
            </a:endParaRPr>
          </a:p>
          <a:p>
            <a:pPr eaLnBrk="1" hangingPunct="1">
              <a:buFont typeface="Arial" charset="0"/>
              <a:buNone/>
              <a:defRPr/>
            </a:pPr>
            <a:endParaRPr lang="en-GB" sz="3600" dirty="0">
              <a:solidFill>
                <a:schemeClr val="tx2"/>
              </a:solidFill>
            </a:endParaRPr>
          </a:p>
          <a:p>
            <a:pPr eaLnBrk="1" hangingPunct="1">
              <a:buFont typeface="Arial" charset="0"/>
              <a:buNone/>
              <a:defRPr/>
            </a:pPr>
            <a:endParaRPr lang="en-GB" sz="3600" dirty="0">
              <a:solidFill>
                <a:schemeClr val="tx2"/>
              </a:solidFill>
            </a:endParaRPr>
          </a:p>
        </p:txBody>
      </p:sp>
      <p:pic>
        <p:nvPicPr>
          <p:cNvPr id="3" name="Picture 2"/>
          <p:cNvPicPr>
            <a:picLocks noChangeAspect="1"/>
          </p:cNvPicPr>
          <p:nvPr/>
        </p:nvPicPr>
        <p:blipFill rotWithShape="1">
          <a:blip r:embed="rId3"/>
          <a:srcRect t="5737" r="5897"/>
          <a:stretch/>
        </p:blipFill>
        <p:spPr>
          <a:xfrm>
            <a:off x="5132216" y="4083840"/>
            <a:ext cx="5129989" cy="2204982"/>
          </a:xfrm>
          <a:prstGeom prst="rect">
            <a:avLst/>
          </a:prstGeom>
          <a:ln>
            <a:noFill/>
          </a:ln>
          <a:effectLst>
            <a:outerShdw blurRad="190500" algn="tl" rotWithShape="0">
              <a:srgbClr val="000000">
                <a:alpha val="70000"/>
              </a:srgbClr>
            </a:outerShdw>
          </a:effectLst>
        </p:spPr>
      </p:pic>
      <p:sp>
        <p:nvSpPr>
          <p:cNvPr id="9" name="TextBox 8"/>
          <p:cNvSpPr txBox="1"/>
          <p:nvPr/>
        </p:nvSpPr>
        <p:spPr>
          <a:xfrm>
            <a:off x="2063106" y="1524713"/>
            <a:ext cx="5044570" cy="4632037"/>
          </a:xfrm>
          <a:prstGeom prst="rect">
            <a:avLst/>
          </a:prstGeom>
          <a:noFill/>
        </p:spPr>
        <p:txBody>
          <a:bodyPr wrap="square" rtlCol="0">
            <a:spAutoFit/>
          </a:bodyPr>
          <a:lstStyle/>
          <a:p>
            <a:pPr fontAlgn="base">
              <a:spcBef>
                <a:spcPts val="600"/>
              </a:spcBef>
              <a:spcAft>
                <a:spcPct val="0"/>
              </a:spcAft>
              <a:buClr>
                <a:srgbClr val="003192"/>
              </a:buClr>
              <a:defRPr/>
            </a:pPr>
            <a:r>
              <a:rPr lang="en-GB" sz="2400" b="1" dirty="0">
                <a:solidFill>
                  <a:srgbClr val="F79646">
                    <a:lumMod val="75000"/>
                  </a:srgbClr>
                </a:solidFill>
                <a:latin typeface="Arial" pitchFamily="34" charset="0"/>
                <a:cs typeface="Arial" pitchFamily="34" charset="0"/>
              </a:rPr>
              <a:t>Over 300,000 visitors each year</a:t>
            </a:r>
          </a:p>
          <a:p>
            <a:pPr fontAlgn="base">
              <a:spcBef>
                <a:spcPts val="600"/>
              </a:spcBef>
              <a:spcAft>
                <a:spcPct val="0"/>
              </a:spcAft>
              <a:buClr>
                <a:srgbClr val="003192"/>
              </a:buClr>
              <a:defRPr/>
            </a:pPr>
            <a:r>
              <a:rPr lang="en-GB" dirty="0">
                <a:solidFill>
                  <a:srgbClr val="004A82"/>
                </a:solidFill>
                <a:latin typeface="Arial" pitchFamily="34" charset="0"/>
                <a:cs typeface="Arial" pitchFamily="34" charset="0"/>
              </a:rPr>
              <a:t>www.nass.co.uk</a:t>
            </a:r>
          </a:p>
          <a:p>
            <a:pPr fontAlgn="base">
              <a:spcBef>
                <a:spcPts val="600"/>
              </a:spcBef>
              <a:spcAft>
                <a:spcPct val="0"/>
              </a:spcAft>
              <a:buClr>
                <a:srgbClr val="003192"/>
              </a:buClr>
              <a:defRPr/>
            </a:pPr>
            <a:endParaRPr lang="en-GB" dirty="0">
              <a:solidFill>
                <a:srgbClr val="004A82"/>
              </a:solidFill>
              <a:latin typeface="Arial" pitchFamily="34" charset="0"/>
              <a:cs typeface="Arial" pitchFamily="34" charset="0"/>
            </a:endParaRPr>
          </a:p>
          <a:p>
            <a:pPr marL="442913" indent="-442913" fontAlgn="base">
              <a:spcBef>
                <a:spcPts val="600"/>
              </a:spcBef>
              <a:spcAft>
                <a:spcPct val="0"/>
              </a:spcAft>
              <a:buClr>
                <a:srgbClr val="003192"/>
              </a:buClr>
              <a:buFont typeface="Arial" panose="020B0604020202020204" pitchFamily="34" charset="0"/>
              <a:buChar char="•"/>
              <a:defRPr/>
            </a:pPr>
            <a:r>
              <a:rPr lang="en-GB" sz="2000" dirty="0">
                <a:solidFill>
                  <a:srgbClr val="004A82"/>
                </a:solidFill>
                <a:latin typeface="Arial" pitchFamily="34" charset="0"/>
                <a:cs typeface="Arial" pitchFamily="34" charset="0"/>
              </a:rPr>
              <a:t>Getting my diagnosis </a:t>
            </a:r>
          </a:p>
          <a:p>
            <a:pPr marL="442913" indent="-442913" fontAlgn="base">
              <a:spcBef>
                <a:spcPts val="600"/>
              </a:spcBef>
              <a:spcAft>
                <a:spcPct val="0"/>
              </a:spcAft>
              <a:buClr>
                <a:srgbClr val="003192"/>
              </a:buClr>
              <a:buFont typeface="Arial" panose="020B0604020202020204" pitchFamily="34" charset="0"/>
              <a:buChar char="•"/>
              <a:defRPr/>
            </a:pPr>
            <a:r>
              <a:rPr lang="en-GB" sz="2000" dirty="0">
                <a:solidFill>
                  <a:srgbClr val="004A82"/>
                </a:solidFill>
                <a:latin typeface="Arial" pitchFamily="34" charset="0"/>
                <a:cs typeface="Arial" pitchFamily="34" charset="0"/>
              </a:rPr>
              <a:t>What is AS?</a:t>
            </a:r>
          </a:p>
          <a:p>
            <a:pPr marL="442913" indent="-442913" fontAlgn="base">
              <a:spcBef>
                <a:spcPts val="600"/>
              </a:spcBef>
              <a:spcAft>
                <a:spcPct val="0"/>
              </a:spcAft>
              <a:buClr>
                <a:srgbClr val="003192"/>
              </a:buClr>
              <a:buFont typeface="Arial" panose="020B0604020202020204" pitchFamily="34" charset="0"/>
              <a:buChar char="•"/>
              <a:defRPr/>
            </a:pPr>
            <a:r>
              <a:rPr lang="en-GB" sz="2000" dirty="0">
                <a:solidFill>
                  <a:srgbClr val="004A82"/>
                </a:solidFill>
                <a:latin typeface="Arial" pitchFamily="34" charset="0"/>
                <a:cs typeface="Arial" pitchFamily="34" charset="0"/>
              </a:rPr>
              <a:t>Managing my AS</a:t>
            </a:r>
          </a:p>
          <a:p>
            <a:pPr marL="442913" indent="-442913" fontAlgn="base">
              <a:spcBef>
                <a:spcPts val="600"/>
              </a:spcBef>
              <a:spcAft>
                <a:spcPct val="0"/>
              </a:spcAft>
              <a:buClr>
                <a:srgbClr val="003192"/>
              </a:buClr>
              <a:buFont typeface="Arial" panose="020B0604020202020204" pitchFamily="34" charset="0"/>
              <a:buChar char="•"/>
              <a:defRPr/>
            </a:pPr>
            <a:r>
              <a:rPr lang="en-GB" sz="2000" dirty="0">
                <a:solidFill>
                  <a:srgbClr val="004A82"/>
                </a:solidFill>
                <a:latin typeface="Arial" pitchFamily="34" charset="0"/>
                <a:cs typeface="Arial" pitchFamily="34" charset="0"/>
              </a:rPr>
              <a:t>NICE Guideline</a:t>
            </a:r>
          </a:p>
          <a:p>
            <a:pPr marL="442913" indent="-442913" fontAlgn="base">
              <a:spcBef>
                <a:spcPts val="600"/>
              </a:spcBef>
              <a:spcAft>
                <a:spcPct val="0"/>
              </a:spcAft>
              <a:buClr>
                <a:srgbClr val="003192"/>
              </a:buClr>
              <a:buFont typeface="Arial" panose="020B0604020202020204" pitchFamily="34" charset="0"/>
              <a:buChar char="•"/>
              <a:defRPr/>
            </a:pPr>
            <a:r>
              <a:rPr lang="en-GB" sz="2000" dirty="0">
                <a:solidFill>
                  <a:srgbClr val="004A82"/>
                </a:solidFill>
                <a:latin typeface="Arial" pitchFamily="34" charset="0"/>
                <a:cs typeface="Arial" pitchFamily="34" charset="0"/>
              </a:rPr>
              <a:t>Exercise</a:t>
            </a:r>
          </a:p>
          <a:p>
            <a:pPr marL="442913" indent="-442913" fontAlgn="base">
              <a:spcBef>
                <a:spcPts val="600"/>
              </a:spcBef>
              <a:spcAft>
                <a:spcPct val="0"/>
              </a:spcAft>
              <a:buClr>
                <a:srgbClr val="003192"/>
              </a:buClr>
              <a:buFont typeface="Arial" panose="020B0604020202020204" pitchFamily="34" charset="0"/>
              <a:buChar char="•"/>
              <a:defRPr/>
            </a:pPr>
            <a:r>
              <a:rPr lang="en-GB" sz="2000" dirty="0">
                <a:solidFill>
                  <a:srgbClr val="004A82"/>
                </a:solidFill>
                <a:latin typeface="Arial" pitchFamily="34" charset="0"/>
                <a:cs typeface="Arial" pitchFamily="34" charset="0"/>
              </a:rPr>
              <a:t>Research</a:t>
            </a:r>
          </a:p>
          <a:p>
            <a:pPr marL="442913" indent="-442913" fontAlgn="base">
              <a:spcBef>
                <a:spcPts val="600"/>
              </a:spcBef>
              <a:spcAft>
                <a:spcPct val="0"/>
              </a:spcAft>
              <a:buClr>
                <a:srgbClr val="003192"/>
              </a:buClr>
              <a:buFont typeface="Arial" panose="020B0604020202020204" pitchFamily="34" charset="0"/>
              <a:buChar char="•"/>
              <a:defRPr/>
            </a:pPr>
            <a:r>
              <a:rPr lang="en-GB" sz="2000" dirty="0">
                <a:solidFill>
                  <a:srgbClr val="004A82"/>
                </a:solidFill>
                <a:latin typeface="Arial" pitchFamily="34" charset="0"/>
                <a:cs typeface="Arial" pitchFamily="34" charset="0"/>
              </a:rPr>
              <a:t>Campaigning</a:t>
            </a:r>
          </a:p>
          <a:p>
            <a:pPr fontAlgn="base">
              <a:spcBef>
                <a:spcPts val="600"/>
              </a:spcBef>
              <a:spcAft>
                <a:spcPct val="0"/>
              </a:spcAft>
              <a:buClr>
                <a:srgbClr val="003192"/>
              </a:buClr>
              <a:defRPr/>
            </a:pPr>
            <a:endParaRPr lang="en-GB" sz="2000" dirty="0">
              <a:solidFill>
                <a:srgbClr val="004A82"/>
              </a:solidFill>
              <a:latin typeface="Arial" pitchFamily="34" charset="0"/>
              <a:cs typeface="Arial" pitchFamily="34" charset="0"/>
            </a:endParaRPr>
          </a:p>
          <a:p>
            <a:pPr fontAlgn="base">
              <a:spcBef>
                <a:spcPts val="600"/>
              </a:spcBef>
              <a:spcAft>
                <a:spcPct val="0"/>
              </a:spcAft>
              <a:buClr>
                <a:srgbClr val="003192"/>
              </a:buClr>
              <a:defRPr/>
            </a:pPr>
            <a:r>
              <a:rPr lang="en-GB" sz="2000" b="1" dirty="0">
                <a:solidFill>
                  <a:srgbClr val="F79646">
                    <a:lumMod val="75000"/>
                  </a:srgbClr>
                </a:solidFill>
                <a:latin typeface="Arial" pitchFamily="34" charset="0"/>
                <a:cs typeface="Arial" pitchFamily="34" charset="0"/>
              </a:rPr>
              <a:t>NEW website for 2018</a:t>
            </a:r>
          </a:p>
        </p:txBody>
      </p:sp>
      <p:pic>
        <p:nvPicPr>
          <p:cNvPr id="10" name="Picture 9"/>
          <p:cNvPicPr>
            <a:picLocks noChangeAspect="1"/>
          </p:cNvPicPr>
          <p:nvPr/>
        </p:nvPicPr>
        <p:blipFill rotWithShape="1">
          <a:blip r:embed="rId4"/>
          <a:srcRect b="35879"/>
          <a:stretch/>
        </p:blipFill>
        <p:spPr>
          <a:xfrm>
            <a:off x="6240016" y="2156702"/>
            <a:ext cx="3827300" cy="211385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143611632"/>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bwMode="auto">
          <a:xfrm>
            <a:off x="1992313" y="549275"/>
            <a:ext cx="4824412"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GB" sz="5400" dirty="0">
                <a:solidFill>
                  <a:schemeClr val="tx2"/>
                </a:solidFill>
                <a:latin typeface="Arial" pitchFamily="34" charset="0"/>
                <a:cs typeface="Arial" pitchFamily="34" charset="0"/>
              </a:rPr>
              <a:t>Videos</a:t>
            </a:r>
          </a:p>
        </p:txBody>
      </p:sp>
      <p:sp>
        <p:nvSpPr>
          <p:cNvPr id="23555" name="Content Placeholder 2"/>
          <p:cNvSpPr>
            <a:spLocks noGrp="1"/>
          </p:cNvSpPr>
          <p:nvPr>
            <p:ph idx="1"/>
          </p:nvPr>
        </p:nvSpPr>
        <p:spPr bwMode="auto">
          <a:xfrm>
            <a:off x="1992313" y="1701863"/>
            <a:ext cx="8229600" cy="4845542"/>
          </a:xfrm>
          <a:ln>
            <a:miter lim="800000"/>
            <a:headEnd/>
            <a:tailEnd/>
          </a:ln>
        </p:spPr>
        <p:txBody>
          <a:bodyPr vert="horz" wrap="square" lIns="91440" tIns="45720" rIns="91440" bIns="45720" numCol="1" anchor="t" anchorCtr="0" compatLnSpc="1">
            <a:prstTxWarp prst="textNoShape">
              <a:avLst/>
            </a:prstTxWarp>
          </a:bodyPr>
          <a:lstStyle/>
          <a:p>
            <a:pPr marL="0" indent="0">
              <a:spcBef>
                <a:spcPts val="1800"/>
              </a:spcBef>
              <a:buClr>
                <a:srgbClr val="003192"/>
              </a:buClr>
              <a:buNone/>
              <a:defRPr/>
            </a:pPr>
            <a:r>
              <a:rPr lang="en-GB" sz="2000" dirty="0">
                <a:solidFill>
                  <a:srgbClr val="004A82"/>
                </a:solidFill>
                <a:latin typeface="Arial" pitchFamily="34" charset="0"/>
                <a:cs typeface="Arial" pitchFamily="34" charset="0"/>
              </a:rPr>
              <a:t>You Tube Channel (National Ankylosing Spondylitis Society)</a:t>
            </a:r>
          </a:p>
          <a:p>
            <a:pPr marL="0" indent="0">
              <a:spcBef>
                <a:spcPts val="1800"/>
              </a:spcBef>
              <a:buClr>
                <a:srgbClr val="003192"/>
              </a:buClr>
              <a:buNone/>
              <a:defRPr/>
            </a:pPr>
            <a:r>
              <a:rPr lang="en-GB" sz="2000" b="1" dirty="0">
                <a:solidFill>
                  <a:schemeClr val="accent6">
                    <a:lumMod val="75000"/>
                  </a:schemeClr>
                </a:solidFill>
                <a:latin typeface="Arial" pitchFamily="34" charset="0"/>
                <a:cs typeface="Arial" pitchFamily="34" charset="0"/>
              </a:rPr>
              <a:t>2016</a:t>
            </a:r>
            <a:br>
              <a:rPr lang="en-GB" sz="2000" b="1" dirty="0">
                <a:solidFill>
                  <a:schemeClr val="accent6">
                    <a:lumMod val="75000"/>
                  </a:schemeClr>
                </a:solidFill>
                <a:latin typeface="Arial" pitchFamily="34" charset="0"/>
                <a:cs typeface="Arial" pitchFamily="34" charset="0"/>
              </a:rPr>
            </a:br>
            <a:r>
              <a:rPr lang="en-GB" sz="1800" dirty="0">
                <a:solidFill>
                  <a:srgbClr val="004A82"/>
                </a:solidFill>
                <a:latin typeface="Arial" pitchFamily="34" charset="0"/>
                <a:cs typeface="Arial" pitchFamily="34" charset="0"/>
              </a:rPr>
              <a:t>Leaving room for your golf balls</a:t>
            </a:r>
            <a:br>
              <a:rPr lang="en-GB" sz="1800" dirty="0">
                <a:solidFill>
                  <a:srgbClr val="004A82"/>
                </a:solidFill>
                <a:latin typeface="Arial" pitchFamily="34" charset="0"/>
                <a:cs typeface="Arial" pitchFamily="34" charset="0"/>
              </a:rPr>
            </a:br>
            <a:r>
              <a:rPr lang="en-GB" sz="1800" dirty="0">
                <a:solidFill>
                  <a:srgbClr val="004A82"/>
                </a:solidFill>
                <a:latin typeface="Arial" pitchFamily="34" charset="0"/>
                <a:cs typeface="Arial" pitchFamily="34" charset="0"/>
              </a:rPr>
              <a:t>Top tips for managing your AS</a:t>
            </a:r>
            <a:br>
              <a:rPr lang="en-GB" sz="1800" dirty="0">
                <a:solidFill>
                  <a:srgbClr val="004A82"/>
                </a:solidFill>
                <a:latin typeface="Arial" pitchFamily="34" charset="0"/>
                <a:cs typeface="Arial" pitchFamily="34" charset="0"/>
              </a:rPr>
            </a:br>
            <a:r>
              <a:rPr lang="en-GB" sz="1800" dirty="0">
                <a:solidFill>
                  <a:srgbClr val="004A82"/>
                </a:solidFill>
                <a:latin typeface="Arial" pitchFamily="34" charset="0"/>
                <a:cs typeface="Arial" pitchFamily="34" charset="0"/>
              </a:rPr>
              <a:t>Checking your posture</a:t>
            </a:r>
          </a:p>
          <a:p>
            <a:pPr marL="0" indent="0">
              <a:spcBef>
                <a:spcPts val="1800"/>
              </a:spcBef>
              <a:buClr>
                <a:srgbClr val="003192"/>
              </a:buClr>
              <a:buNone/>
              <a:defRPr/>
            </a:pPr>
            <a:r>
              <a:rPr lang="en-GB" sz="1800" b="1" dirty="0">
                <a:solidFill>
                  <a:schemeClr val="accent6">
                    <a:lumMod val="75000"/>
                  </a:schemeClr>
                </a:solidFill>
                <a:latin typeface="Arial" pitchFamily="34" charset="0"/>
                <a:cs typeface="Arial" pitchFamily="34" charset="0"/>
              </a:rPr>
              <a:t>2017</a:t>
            </a:r>
            <a:br>
              <a:rPr lang="en-GB" sz="1800" b="1" dirty="0">
                <a:solidFill>
                  <a:schemeClr val="accent6">
                    <a:lumMod val="75000"/>
                  </a:schemeClr>
                </a:solidFill>
                <a:latin typeface="Arial" pitchFamily="34" charset="0"/>
                <a:cs typeface="Arial" pitchFamily="34" charset="0"/>
              </a:rPr>
            </a:br>
            <a:r>
              <a:rPr lang="en-GB" sz="1800" dirty="0">
                <a:solidFill>
                  <a:srgbClr val="004A82"/>
                </a:solidFill>
                <a:latin typeface="Arial" pitchFamily="34" charset="0"/>
                <a:cs typeface="Arial" pitchFamily="34" charset="0"/>
              </a:rPr>
              <a:t>What is AS?</a:t>
            </a:r>
            <a:br>
              <a:rPr lang="en-GB" sz="1800" dirty="0">
                <a:solidFill>
                  <a:srgbClr val="004A82"/>
                </a:solidFill>
                <a:latin typeface="Arial" pitchFamily="34" charset="0"/>
                <a:cs typeface="Arial" pitchFamily="34" charset="0"/>
              </a:rPr>
            </a:br>
            <a:r>
              <a:rPr lang="en-GB" sz="1800" dirty="0">
                <a:solidFill>
                  <a:srgbClr val="004A82"/>
                </a:solidFill>
                <a:latin typeface="Arial" pitchFamily="34" charset="0"/>
                <a:cs typeface="Arial" pitchFamily="34" charset="0"/>
              </a:rPr>
              <a:t>Ankylosing Spondylitis – Not just back pain</a:t>
            </a:r>
            <a:br>
              <a:rPr lang="en-GB" sz="1800" dirty="0">
                <a:solidFill>
                  <a:srgbClr val="004A82"/>
                </a:solidFill>
                <a:latin typeface="Arial" pitchFamily="34" charset="0"/>
                <a:cs typeface="Arial" pitchFamily="34" charset="0"/>
              </a:rPr>
            </a:br>
            <a:r>
              <a:rPr lang="en-GB" sz="1800" dirty="0">
                <a:solidFill>
                  <a:srgbClr val="004A82"/>
                </a:solidFill>
                <a:latin typeface="Arial" pitchFamily="34" charset="0"/>
                <a:cs typeface="Arial" pitchFamily="34" charset="0"/>
              </a:rPr>
              <a:t>Managing your AS </a:t>
            </a:r>
          </a:p>
          <a:p>
            <a:pPr marL="0" indent="0">
              <a:spcBef>
                <a:spcPts val="1800"/>
              </a:spcBef>
              <a:buClr>
                <a:srgbClr val="003192"/>
              </a:buClr>
              <a:buNone/>
              <a:defRPr/>
            </a:pPr>
            <a:r>
              <a:rPr lang="en-GB" sz="1800" b="1" dirty="0">
                <a:solidFill>
                  <a:schemeClr val="accent6">
                    <a:lumMod val="75000"/>
                  </a:schemeClr>
                </a:solidFill>
                <a:latin typeface="Arial" pitchFamily="34" charset="0"/>
                <a:cs typeface="Arial" pitchFamily="34" charset="0"/>
              </a:rPr>
              <a:t>2018</a:t>
            </a:r>
            <a:br>
              <a:rPr lang="en-GB" sz="1800" dirty="0">
                <a:solidFill>
                  <a:srgbClr val="004A82"/>
                </a:solidFill>
                <a:latin typeface="Arial" pitchFamily="34" charset="0"/>
                <a:cs typeface="Arial" pitchFamily="34" charset="0"/>
              </a:rPr>
            </a:br>
            <a:r>
              <a:rPr lang="en-GB" sz="1800" dirty="0">
                <a:solidFill>
                  <a:srgbClr val="004A82"/>
                </a:solidFill>
                <a:latin typeface="Arial" pitchFamily="34" charset="0"/>
                <a:cs typeface="Arial" pitchFamily="34" charset="0"/>
              </a:rPr>
              <a:t>9 videos on how AS is managed with GP,</a:t>
            </a:r>
            <a:br>
              <a:rPr lang="en-GB" sz="1800" dirty="0">
                <a:solidFill>
                  <a:srgbClr val="004A82"/>
                </a:solidFill>
                <a:latin typeface="Arial" pitchFamily="34" charset="0"/>
                <a:cs typeface="Arial" pitchFamily="34" charset="0"/>
              </a:rPr>
            </a:br>
            <a:r>
              <a:rPr lang="en-GB" sz="1800" dirty="0">
                <a:solidFill>
                  <a:srgbClr val="004A82"/>
                </a:solidFill>
                <a:latin typeface="Arial" pitchFamily="34" charset="0"/>
                <a:cs typeface="Arial" pitchFamily="34" charset="0"/>
              </a:rPr>
              <a:t>rheumatologist, physiotherapist and</a:t>
            </a:r>
            <a:br>
              <a:rPr lang="en-GB" sz="1800" dirty="0">
                <a:solidFill>
                  <a:srgbClr val="004A82"/>
                </a:solidFill>
                <a:latin typeface="Arial" pitchFamily="34" charset="0"/>
                <a:cs typeface="Arial" pitchFamily="34" charset="0"/>
              </a:rPr>
            </a:br>
            <a:r>
              <a:rPr lang="en-GB" sz="1800" dirty="0">
                <a:solidFill>
                  <a:srgbClr val="004A82"/>
                </a:solidFill>
                <a:latin typeface="Arial" pitchFamily="34" charset="0"/>
                <a:cs typeface="Arial" pitchFamily="34" charset="0"/>
              </a:rPr>
              <a:t>people with AS</a:t>
            </a:r>
            <a:br>
              <a:rPr lang="en-GB" sz="1800" dirty="0">
                <a:solidFill>
                  <a:srgbClr val="004A82"/>
                </a:solidFill>
                <a:latin typeface="Arial" pitchFamily="34" charset="0"/>
                <a:cs typeface="Arial" pitchFamily="34" charset="0"/>
              </a:rPr>
            </a:br>
            <a:endParaRPr lang="en-GB" sz="1800" dirty="0">
              <a:solidFill>
                <a:srgbClr val="004A82"/>
              </a:solidFill>
              <a:latin typeface="Arial" pitchFamily="34" charset="0"/>
              <a:cs typeface="Arial" pitchFamily="34" charset="0"/>
            </a:endParaRPr>
          </a:p>
          <a:p>
            <a:pPr marL="0" indent="0">
              <a:spcBef>
                <a:spcPts val="1800"/>
              </a:spcBef>
              <a:buClr>
                <a:srgbClr val="003192"/>
              </a:buClr>
              <a:buNone/>
              <a:defRPr/>
            </a:pPr>
            <a:endParaRPr lang="en-GB" sz="1800" dirty="0">
              <a:solidFill>
                <a:srgbClr val="004A82"/>
              </a:solidFill>
              <a:latin typeface="Arial" pitchFamily="34" charset="0"/>
              <a:cs typeface="Arial" pitchFamily="34" charset="0"/>
            </a:endParaRPr>
          </a:p>
          <a:p>
            <a:pPr marL="0" indent="0">
              <a:spcBef>
                <a:spcPts val="1800"/>
              </a:spcBef>
              <a:buClr>
                <a:srgbClr val="003192"/>
              </a:buClr>
              <a:buNone/>
              <a:defRPr/>
            </a:pPr>
            <a:endParaRPr lang="en-GB" sz="1800" dirty="0">
              <a:solidFill>
                <a:srgbClr val="004A82"/>
              </a:solidFill>
              <a:latin typeface="Arial" pitchFamily="34" charset="0"/>
              <a:cs typeface="Arial" pitchFamily="34" charset="0"/>
            </a:endParaRPr>
          </a:p>
          <a:p>
            <a:pPr>
              <a:spcBef>
                <a:spcPts val="1800"/>
              </a:spcBef>
              <a:buClr>
                <a:srgbClr val="003192"/>
              </a:buClr>
              <a:defRPr/>
            </a:pPr>
            <a:endParaRPr lang="en-GB" sz="2400" dirty="0">
              <a:solidFill>
                <a:srgbClr val="004A82"/>
              </a:solidFill>
              <a:latin typeface="Arial" pitchFamily="34" charset="0"/>
              <a:cs typeface="Arial" pitchFamily="34" charset="0"/>
            </a:endParaRPr>
          </a:p>
          <a:p>
            <a:pPr eaLnBrk="1" hangingPunct="1">
              <a:buFont typeface="Arial" charset="0"/>
              <a:buNone/>
              <a:defRPr/>
            </a:pPr>
            <a:endParaRPr lang="en-GB" sz="1000" dirty="0">
              <a:solidFill>
                <a:schemeClr val="tx2"/>
              </a:solidFill>
            </a:endParaRPr>
          </a:p>
          <a:p>
            <a:pPr eaLnBrk="1" hangingPunct="1">
              <a:buFont typeface="Arial" charset="0"/>
              <a:buNone/>
              <a:defRPr/>
            </a:pPr>
            <a:endParaRPr lang="en-GB" sz="3600" dirty="0">
              <a:solidFill>
                <a:schemeClr val="tx2"/>
              </a:solidFill>
            </a:endParaRPr>
          </a:p>
          <a:p>
            <a:pPr eaLnBrk="1" hangingPunct="1">
              <a:buFont typeface="Arial" charset="0"/>
              <a:buNone/>
              <a:defRPr/>
            </a:pPr>
            <a:endParaRPr lang="en-GB" sz="3600" dirty="0">
              <a:solidFill>
                <a:schemeClr val="tx2"/>
              </a:solidFill>
            </a:endParaRPr>
          </a:p>
          <a:p>
            <a:pPr eaLnBrk="1" hangingPunct="1">
              <a:buFont typeface="Arial" charset="0"/>
              <a:buNone/>
              <a:defRPr/>
            </a:pPr>
            <a:endParaRPr lang="en-GB" sz="3600" dirty="0">
              <a:solidFill>
                <a:schemeClr val="tx2"/>
              </a:solidFill>
            </a:endParaRPr>
          </a:p>
        </p:txBody>
      </p:sp>
      <p:pic>
        <p:nvPicPr>
          <p:cNvPr id="7" name="Picture 6">
            <a:extLst>
              <a:ext uri="{FF2B5EF4-FFF2-40B4-BE49-F238E27FC236}">
                <a16:creationId xmlns:a16="http://schemas.microsoft.com/office/drawing/2014/main" id="{EF8FD16E-9756-4910-B92D-474BBA99BA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6515" y="2132857"/>
            <a:ext cx="3505398" cy="1582951"/>
          </a:xfrm>
          <a:prstGeom prst="rect">
            <a:avLst/>
          </a:prstGeom>
        </p:spPr>
      </p:pic>
      <p:pic>
        <p:nvPicPr>
          <p:cNvPr id="3" name="Picture 2" descr="A screenshot of a cell phone&#10;&#10;Description generated with high confidence">
            <a:extLst>
              <a:ext uri="{FF2B5EF4-FFF2-40B4-BE49-F238E27FC236}">
                <a16:creationId xmlns:a16="http://schemas.microsoft.com/office/drawing/2014/main" id="{BDDA2B5E-DEEB-4B1A-9955-0482761D8A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8695" y="3725395"/>
            <a:ext cx="3021038" cy="2518242"/>
          </a:xfrm>
          <a:prstGeom prst="rect">
            <a:avLst/>
          </a:prstGeom>
        </p:spPr>
      </p:pic>
    </p:spTree>
    <p:extLst>
      <p:ext uri="{BB962C8B-B14F-4D97-AF65-F5344CB8AC3E}">
        <p14:creationId xmlns:p14="http://schemas.microsoft.com/office/powerpoint/2010/main" val="662411143"/>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bwMode="auto">
          <a:xfrm>
            <a:off x="1992313" y="549275"/>
            <a:ext cx="4824412" cy="11430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GB" sz="4800" dirty="0">
                <a:solidFill>
                  <a:schemeClr val="tx2"/>
                </a:solidFill>
                <a:latin typeface="Arial" pitchFamily="34" charset="0"/>
                <a:cs typeface="Arial" pitchFamily="34" charset="0"/>
              </a:rPr>
              <a:t>Publications</a:t>
            </a:r>
          </a:p>
        </p:txBody>
      </p:sp>
      <p:sp>
        <p:nvSpPr>
          <p:cNvPr id="23555" name="Content Placeholder 2"/>
          <p:cNvSpPr>
            <a:spLocks noGrp="1"/>
          </p:cNvSpPr>
          <p:nvPr>
            <p:ph idx="1"/>
          </p:nvPr>
        </p:nvSpPr>
        <p:spPr bwMode="auto">
          <a:xfrm>
            <a:off x="2063552" y="1484784"/>
            <a:ext cx="8229600" cy="5040560"/>
          </a:xfrm>
          <a:ln>
            <a:miter lim="800000"/>
            <a:headEnd/>
            <a:tailEnd/>
          </a:ln>
        </p:spPr>
        <p:txBody>
          <a:bodyPr vert="horz" wrap="square" lIns="91440" tIns="45720" rIns="91440" bIns="45720" numCol="1" anchor="t" anchorCtr="0" compatLnSpc="1">
            <a:prstTxWarp prst="textNoShape">
              <a:avLst/>
            </a:prstTxWarp>
          </a:bodyPr>
          <a:lstStyle/>
          <a:p>
            <a:pPr marL="0" indent="0">
              <a:spcBef>
                <a:spcPts val="600"/>
              </a:spcBef>
              <a:buClr>
                <a:srgbClr val="003192"/>
              </a:buClr>
              <a:buNone/>
              <a:defRPr/>
            </a:pPr>
            <a:r>
              <a:rPr lang="en-GB" sz="1800" b="1" dirty="0">
                <a:solidFill>
                  <a:srgbClr val="004A82"/>
                </a:solidFill>
                <a:latin typeface="Arial" pitchFamily="34" charset="0"/>
                <a:cs typeface="Arial" pitchFamily="34" charset="0"/>
              </a:rPr>
              <a:t>Over 30,000 publications sent out each year</a:t>
            </a:r>
          </a:p>
          <a:p>
            <a:pPr marL="0" indent="0">
              <a:spcBef>
                <a:spcPts val="600"/>
              </a:spcBef>
              <a:buClr>
                <a:srgbClr val="003192"/>
              </a:buClr>
              <a:buNone/>
              <a:defRPr/>
            </a:pPr>
            <a:endParaRPr lang="en-GB" sz="1800" dirty="0">
              <a:solidFill>
                <a:srgbClr val="004A82"/>
              </a:solidFill>
              <a:latin typeface="Arial" pitchFamily="34" charset="0"/>
              <a:cs typeface="Arial" pitchFamily="34" charset="0"/>
            </a:endParaRPr>
          </a:p>
          <a:p>
            <a:pPr marL="442913" indent="-442913">
              <a:spcBef>
                <a:spcPts val="600"/>
              </a:spcBef>
              <a:buClr>
                <a:srgbClr val="003192"/>
              </a:buClr>
              <a:defRPr/>
            </a:pPr>
            <a:r>
              <a:rPr lang="en-GB" sz="1800" dirty="0">
                <a:solidFill>
                  <a:srgbClr val="004A82"/>
                </a:solidFill>
                <a:latin typeface="Arial" pitchFamily="34" charset="0"/>
                <a:cs typeface="Arial" pitchFamily="34" charset="0"/>
              </a:rPr>
              <a:t>Guidebook</a:t>
            </a:r>
          </a:p>
          <a:p>
            <a:pPr marL="442913" indent="-442913">
              <a:spcBef>
                <a:spcPts val="600"/>
              </a:spcBef>
              <a:buClr>
                <a:srgbClr val="003192"/>
              </a:buClr>
              <a:defRPr/>
            </a:pPr>
            <a:r>
              <a:rPr lang="en-GB" sz="1800" dirty="0">
                <a:solidFill>
                  <a:schemeClr val="tx2"/>
                </a:solidFill>
                <a:latin typeface="Arial" pitchFamily="34" charset="0"/>
                <a:cs typeface="Arial" pitchFamily="34" charset="0"/>
              </a:rPr>
              <a:t>Guide to Biologic therapy</a:t>
            </a:r>
          </a:p>
          <a:p>
            <a:pPr marL="442913" indent="-442913">
              <a:spcBef>
                <a:spcPts val="600"/>
              </a:spcBef>
              <a:buClr>
                <a:srgbClr val="003192"/>
              </a:buClr>
              <a:defRPr/>
            </a:pPr>
            <a:r>
              <a:rPr lang="en-GB" sz="1800" dirty="0">
                <a:solidFill>
                  <a:srgbClr val="004A82"/>
                </a:solidFill>
                <a:latin typeface="Arial" pitchFamily="34" charset="0"/>
                <a:cs typeface="Arial" pitchFamily="34" charset="0"/>
              </a:rPr>
              <a:t>Managing your AS at Work</a:t>
            </a:r>
          </a:p>
          <a:p>
            <a:pPr marL="442913" indent="-442913">
              <a:spcBef>
                <a:spcPts val="600"/>
              </a:spcBef>
              <a:buClr>
                <a:srgbClr val="003192"/>
              </a:buClr>
              <a:defRPr/>
            </a:pPr>
            <a:r>
              <a:rPr lang="en-GB" sz="1800" dirty="0">
                <a:solidFill>
                  <a:srgbClr val="004A82"/>
                </a:solidFill>
                <a:latin typeface="Arial" pitchFamily="34" charset="0"/>
                <a:cs typeface="Arial" pitchFamily="34" charset="0"/>
              </a:rPr>
              <a:t>Managing AS Flares </a:t>
            </a:r>
          </a:p>
          <a:p>
            <a:pPr marL="442913" indent="-442913">
              <a:spcBef>
                <a:spcPts val="600"/>
              </a:spcBef>
              <a:buClr>
                <a:srgbClr val="003192"/>
              </a:buClr>
              <a:defRPr/>
            </a:pPr>
            <a:r>
              <a:rPr lang="en-GB" sz="1800" dirty="0">
                <a:solidFill>
                  <a:srgbClr val="004A82"/>
                </a:solidFill>
                <a:latin typeface="Arial" pitchFamily="34" charset="0"/>
                <a:cs typeface="Arial" pitchFamily="34" charset="0"/>
              </a:rPr>
              <a:t>Factsheets (Driving, Fatigue, Uveitis)</a:t>
            </a:r>
          </a:p>
          <a:p>
            <a:pPr marL="442913" indent="-442913">
              <a:spcBef>
                <a:spcPts val="600"/>
              </a:spcBef>
              <a:buClr>
                <a:srgbClr val="003192"/>
              </a:buClr>
              <a:defRPr/>
            </a:pPr>
            <a:r>
              <a:rPr lang="en-GB" sz="1800" dirty="0">
                <a:solidFill>
                  <a:srgbClr val="004A82"/>
                </a:solidFill>
                <a:latin typeface="Arial" pitchFamily="34" charset="0"/>
                <a:cs typeface="Arial" pitchFamily="34" charset="0"/>
              </a:rPr>
              <a:t>AS News magazine</a:t>
            </a:r>
          </a:p>
          <a:p>
            <a:pPr marL="442913" indent="-442913">
              <a:spcBef>
                <a:spcPts val="600"/>
              </a:spcBef>
              <a:buClr>
                <a:srgbClr val="003192"/>
              </a:buClr>
              <a:defRPr/>
            </a:pPr>
            <a:r>
              <a:rPr lang="en-GB" sz="1800" dirty="0">
                <a:solidFill>
                  <a:srgbClr val="004A82"/>
                </a:solidFill>
                <a:latin typeface="Arial" pitchFamily="34" charset="0"/>
                <a:cs typeface="Arial" pitchFamily="34" charset="0"/>
              </a:rPr>
              <a:t>Benefits guides</a:t>
            </a:r>
            <a:endParaRPr lang="en-GB" sz="1800" dirty="0">
              <a:solidFill>
                <a:schemeClr val="tx2"/>
              </a:solidFill>
              <a:latin typeface="Arial" pitchFamily="34" charset="0"/>
              <a:cs typeface="Arial" pitchFamily="34" charset="0"/>
            </a:endParaRPr>
          </a:p>
          <a:p>
            <a:pPr eaLnBrk="1" hangingPunct="1">
              <a:buFont typeface="Arial" charset="0"/>
              <a:buNone/>
              <a:defRPr/>
            </a:pPr>
            <a:endParaRPr lang="en-GB" sz="3600" dirty="0">
              <a:solidFill>
                <a:schemeClr val="tx2"/>
              </a:solidFill>
            </a:endParaRPr>
          </a:p>
          <a:p>
            <a:pPr eaLnBrk="1" hangingPunct="1">
              <a:buFont typeface="Arial" charset="0"/>
              <a:buNone/>
              <a:defRPr/>
            </a:pPr>
            <a:endParaRPr lang="en-GB" sz="3600" dirty="0">
              <a:solidFill>
                <a:schemeClr val="tx2"/>
              </a:solidFill>
            </a:endParaRPr>
          </a:p>
          <a:p>
            <a:pPr eaLnBrk="1" hangingPunct="1">
              <a:buFont typeface="Arial" charset="0"/>
              <a:buNone/>
              <a:defRPr/>
            </a:pPr>
            <a:endParaRPr lang="en-GB" sz="3600" dirty="0">
              <a:solidFill>
                <a:schemeClr val="tx2"/>
              </a:solidFill>
            </a:endParaRPr>
          </a:p>
          <a:p>
            <a:pPr eaLnBrk="1" hangingPunct="1">
              <a:buFont typeface="Arial" charset="0"/>
              <a:buNone/>
              <a:defRPr/>
            </a:pPr>
            <a:endParaRPr lang="en-GB" sz="3600" dirty="0">
              <a:solidFill>
                <a:schemeClr val="tx2"/>
              </a:solidFill>
            </a:endParaRPr>
          </a:p>
        </p:txBody>
      </p:sp>
      <p:pic>
        <p:nvPicPr>
          <p:cNvPr id="1026" name="Picture 2"/>
          <p:cNvPicPr>
            <a:picLocks noChangeAspect="1" noChangeArrowheads="1"/>
          </p:cNvPicPr>
          <p:nvPr/>
        </p:nvPicPr>
        <p:blipFill>
          <a:blip r:embed="rId3"/>
          <a:srcRect/>
          <a:stretch>
            <a:fillRect/>
          </a:stretch>
        </p:blipFill>
        <p:spPr bwMode="auto">
          <a:xfrm>
            <a:off x="7518535" y="4432164"/>
            <a:ext cx="1280250" cy="1815957"/>
          </a:xfrm>
          <a:prstGeom prst="rect">
            <a:avLst/>
          </a:prstGeom>
          <a:ln>
            <a:noFill/>
          </a:ln>
          <a:effectLst>
            <a:outerShdw blurRad="190500" algn="tl" rotWithShape="0">
              <a:srgbClr val="000000">
                <a:alpha val="70000"/>
              </a:srgbClr>
            </a:outerShdw>
          </a:effectLst>
        </p:spPr>
      </p:pic>
      <p:pic>
        <p:nvPicPr>
          <p:cNvPr id="9" name="Picture 8" descr="Flares guide.JPG"/>
          <p:cNvPicPr>
            <a:picLocks noChangeAspect="1"/>
          </p:cNvPicPr>
          <p:nvPr/>
        </p:nvPicPr>
        <p:blipFill>
          <a:blip r:embed="rId4" cstate="print"/>
          <a:stretch>
            <a:fillRect/>
          </a:stretch>
        </p:blipFill>
        <p:spPr>
          <a:xfrm>
            <a:off x="8907808" y="4438899"/>
            <a:ext cx="1283534" cy="1809222"/>
          </a:xfrm>
          <a:prstGeom prst="rect">
            <a:avLst/>
          </a:prstGeom>
          <a:ln>
            <a:noFill/>
          </a:ln>
          <a:effectLst>
            <a:outerShdw blurRad="190500" algn="tl" rotWithShape="0">
              <a:srgbClr val="000000">
                <a:alpha val="70000"/>
              </a:srgbClr>
            </a:outerShdw>
          </a:effectLst>
        </p:spPr>
      </p:pic>
      <p:pic>
        <p:nvPicPr>
          <p:cNvPr id="11" name="Picture 10" descr="NASS Guidebook.JPG"/>
          <p:cNvPicPr>
            <a:picLocks noChangeAspect="1"/>
          </p:cNvPicPr>
          <p:nvPr/>
        </p:nvPicPr>
        <p:blipFill>
          <a:blip r:embed="rId5" cstate="print"/>
          <a:stretch>
            <a:fillRect/>
          </a:stretch>
        </p:blipFill>
        <p:spPr>
          <a:xfrm>
            <a:off x="4793801" y="4432164"/>
            <a:ext cx="1268247" cy="1815958"/>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10CE6C20-565C-46F8-BCB7-8785066018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2698" y="4440140"/>
            <a:ext cx="1282650" cy="1818643"/>
          </a:xfrm>
          <a:prstGeom prst="rect">
            <a:avLst/>
          </a:prstGeom>
          <a:ln>
            <a:noFill/>
          </a:ln>
          <a:effectLst>
            <a:outerShdw blurRad="292100" dist="139700" dir="2700000" algn="tl" rotWithShape="0">
              <a:srgbClr val="333333">
                <a:alpha val="65000"/>
              </a:srgbClr>
            </a:outerShdw>
          </a:effectLst>
        </p:spPr>
      </p:pic>
      <p:pic>
        <p:nvPicPr>
          <p:cNvPr id="3" name="Picture 2" descr="A picture containing text, newspaper, screenshot&#10;&#10;Description generated with high confidence">
            <a:extLst>
              <a:ext uri="{FF2B5EF4-FFF2-40B4-BE49-F238E27FC236}">
                <a16:creationId xmlns:a16="http://schemas.microsoft.com/office/drawing/2014/main" id="{B54D64C3-803C-4A5B-AA08-34811843EDD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35198" y="1806897"/>
            <a:ext cx="1759186" cy="2465933"/>
          </a:xfrm>
          <a:prstGeom prst="rect">
            <a:avLst/>
          </a:prstGeom>
        </p:spPr>
      </p:pic>
    </p:spTree>
    <p:extLst>
      <p:ext uri="{BB962C8B-B14F-4D97-AF65-F5344CB8AC3E}">
        <p14:creationId xmlns:p14="http://schemas.microsoft.com/office/powerpoint/2010/main" val="632495621"/>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4000" dirty="0">
                <a:solidFill>
                  <a:schemeClr val="tx2"/>
                </a:solidFill>
                <a:latin typeface="Arial" pitchFamily="34" charset="0"/>
                <a:cs typeface="Arial" pitchFamily="34" charset="0"/>
              </a:rPr>
              <a:t>Supporting exercise</a:t>
            </a:r>
          </a:p>
        </p:txBody>
      </p:sp>
      <p:sp>
        <p:nvSpPr>
          <p:cNvPr id="4" name="Rectangle 3"/>
          <p:cNvSpPr txBox="1">
            <a:spLocks noRot="1" noChangeArrowheads="1"/>
          </p:cNvSpPr>
          <p:nvPr/>
        </p:nvSpPr>
        <p:spPr>
          <a:xfrm>
            <a:off x="2063553" y="1691681"/>
            <a:ext cx="8143875" cy="2294557"/>
          </a:xfrm>
          <a:prstGeom prst="rect">
            <a:avLst/>
          </a:prstGeom>
        </p:spPr>
        <p:txBody>
          <a:bodyPr/>
          <a:lstStyle/>
          <a:p>
            <a:pPr marL="442913" indent="-442913" eaLnBrk="0" fontAlgn="base" hangingPunct="0">
              <a:spcBef>
                <a:spcPct val="20000"/>
              </a:spcBef>
              <a:spcAft>
                <a:spcPct val="0"/>
              </a:spcAft>
              <a:buClr>
                <a:srgbClr val="003192"/>
              </a:buClr>
              <a:buFont typeface="Arial" panose="020B0604020202020204" pitchFamily="34" charset="0"/>
              <a:buChar char="•"/>
              <a:defRPr/>
            </a:pPr>
            <a:r>
              <a:rPr lang="en-GB" sz="2400" dirty="0">
                <a:solidFill>
                  <a:srgbClr val="004A82"/>
                </a:solidFill>
                <a:latin typeface="Arial" pitchFamily="34" charset="0"/>
                <a:cs typeface="Arial" pitchFamily="34" charset="0"/>
              </a:rPr>
              <a:t>Back to Action (Part 2 – Gym balls &amp; free weights)</a:t>
            </a:r>
          </a:p>
          <a:p>
            <a:pPr marL="442913" indent="-442913" eaLnBrk="0" fontAlgn="base" hangingPunct="0">
              <a:spcBef>
                <a:spcPct val="20000"/>
              </a:spcBef>
              <a:spcAft>
                <a:spcPct val="0"/>
              </a:spcAft>
              <a:buClr>
                <a:srgbClr val="003192"/>
              </a:buClr>
              <a:buFont typeface="Arial" panose="020B0604020202020204" pitchFamily="34" charset="0"/>
              <a:buChar char="•"/>
              <a:defRPr/>
            </a:pPr>
            <a:r>
              <a:rPr lang="en-GB" sz="2400" dirty="0">
                <a:solidFill>
                  <a:srgbClr val="004A82"/>
                </a:solidFill>
                <a:latin typeface="Arial" pitchFamily="34" charset="0"/>
                <a:cs typeface="Arial" pitchFamily="34" charset="0"/>
              </a:rPr>
              <a:t>Fight Back DVD</a:t>
            </a:r>
          </a:p>
          <a:p>
            <a:pPr marL="442913" indent="-442913" eaLnBrk="0" fontAlgn="base" hangingPunct="0">
              <a:spcBef>
                <a:spcPct val="20000"/>
              </a:spcBef>
              <a:spcAft>
                <a:spcPct val="0"/>
              </a:spcAft>
              <a:buClr>
                <a:srgbClr val="003192"/>
              </a:buClr>
              <a:buFont typeface="Arial" panose="020B0604020202020204" pitchFamily="34" charset="0"/>
              <a:buChar char="•"/>
              <a:defRPr/>
            </a:pPr>
            <a:r>
              <a:rPr lang="en-GB" sz="2400" dirty="0">
                <a:solidFill>
                  <a:srgbClr val="004A82"/>
                </a:solidFill>
                <a:latin typeface="Arial" pitchFamily="34" charset="0"/>
                <a:cs typeface="Arial" pitchFamily="34" charset="0"/>
              </a:rPr>
              <a:t>90+ NASS branches around UK offering weekly physiotherapy </a:t>
            </a:r>
          </a:p>
          <a:p>
            <a:pPr eaLnBrk="0" fontAlgn="base" hangingPunct="0">
              <a:spcBef>
                <a:spcPct val="20000"/>
              </a:spcBef>
              <a:spcAft>
                <a:spcPct val="0"/>
              </a:spcAft>
              <a:buClr>
                <a:srgbClr val="003192"/>
              </a:buClr>
              <a:defRPr/>
            </a:pPr>
            <a:endParaRPr lang="en-GB" sz="2400" dirty="0">
              <a:solidFill>
                <a:srgbClr val="F79646">
                  <a:lumMod val="75000"/>
                </a:srgbClr>
              </a:solidFill>
              <a:latin typeface="Arial" pitchFamily="34" charset="0"/>
              <a:cs typeface="Arial" pitchFamily="34" charset="0"/>
            </a:endParaRPr>
          </a:p>
          <a:p>
            <a:pPr marL="442913" indent="-442913" eaLnBrk="0" fontAlgn="base" hangingPunct="0">
              <a:spcBef>
                <a:spcPct val="20000"/>
              </a:spcBef>
              <a:spcAft>
                <a:spcPct val="0"/>
              </a:spcAft>
              <a:buClr>
                <a:srgbClr val="003192"/>
              </a:buClr>
              <a:buFont typeface="Arial" panose="020B0604020202020204" pitchFamily="34" charset="0"/>
              <a:buChar char="•"/>
              <a:defRPr/>
            </a:pPr>
            <a:endParaRPr lang="en-GB" dirty="0">
              <a:solidFill>
                <a:srgbClr val="004A82"/>
              </a:solidFill>
              <a:latin typeface="Calibri"/>
              <a:cs typeface="Arial" charset="0"/>
            </a:endParaRPr>
          </a:p>
          <a:p>
            <a:pPr marL="342900" indent="-342900" eaLnBrk="0" fontAlgn="base" hangingPunct="0">
              <a:spcBef>
                <a:spcPct val="20000"/>
              </a:spcBef>
              <a:spcAft>
                <a:spcPct val="0"/>
              </a:spcAft>
              <a:buClr>
                <a:srgbClr val="003192"/>
              </a:buClr>
              <a:defRPr/>
            </a:pPr>
            <a:endParaRPr lang="en-GB" sz="2300" dirty="0">
              <a:solidFill>
                <a:prstClr val="black"/>
              </a:solidFill>
              <a:latin typeface="Calibri"/>
              <a:cs typeface="Arial" charset="0"/>
            </a:endParaRPr>
          </a:p>
          <a:p>
            <a:pPr marL="342900" indent="-342900" eaLnBrk="0" fontAlgn="base" hangingPunct="0">
              <a:spcBef>
                <a:spcPct val="20000"/>
              </a:spcBef>
              <a:spcAft>
                <a:spcPct val="0"/>
              </a:spcAft>
              <a:buClr>
                <a:srgbClr val="003192"/>
              </a:buClr>
              <a:defRPr/>
            </a:pPr>
            <a:endParaRPr lang="en-GB" sz="2300" dirty="0">
              <a:solidFill>
                <a:prstClr val="black"/>
              </a:solidFill>
              <a:latin typeface="Calibri"/>
              <a:cs typeface="Arial" charset="0"/>
            </a:endParaRPr>
          </a:p>
          <a:p>
            <a:pPr marL="342900" indent="-342900" eaLnBrk="0" fontAlgn="base" hangingPunct="0">
              <a:spcBef>
                <a:spcPct val="20000"/>
              </a:spcBef>
              <a:spcAft>
                <a:spcPct val="0"/>
              </a:spcAft>
              <a:buClr>
                <a:srgbClr val="003192"/>
              </a:buClr>
              <a:defRPr/>
            </a:pPr>
            <a:endParaRPr lang="en-GB" sz="2300" dirty="0">
              <a:solidFill>
                <a:prstClr val="black"/>
              </a:solidFill>
              <a:latin typeface="Calibri"/>
              <a:cs typeface="Arial" charset="0"/>
            </a:endParaRPr>
          </a:p>
          <a:p>
            <a:pPr marL="342900" indent="-342900" eaLnBrk="0" fontAlgn="base" hangingPunct="0">
              <a:spcBef>
                <a:spcPct val="20000"/>
              </a:spcBef>
              <a:spcAft>
                <a:spcPct val="0"/>
              </a:spcAft>
              <a:buClr>
                <a:srgbClr val="003192"/>
              </a:buClr>
              <a:buFont typeface="Arial" charset="0"/>
              <a:buChar char="•"/>
              <a:defRPr/>
            </a:pPr>
            <a:endParaRPr lang="en-GB" sz="2300" dirty="0">
              <a:solidFill>
                <a:prstClr val="black"/>
              </a:solidFill>
              <a:latin typeface="Calibri"/>
              <a:cs typeface="Arial" charset="0"/>
            </a:endParaRPr>
          </a:p>
          <a:p>
            <a:pPr marL="361950" indent="-361950" fontAlgn="base">
              <a:lnSpc>
                <a:spcPct val="80000"/>
              </a:lnSpc>
              <a:spcBef>
                <a:spcPct val="20000"/>
              </a:spcBef>
              <a:spcAft>
                <a:spcPct val="0"/>
              </a:spcAft>
              <a:defRPr/>
            </a:pPr>
            <a:endParaRPr lang="en-GB" sz="2300" dirty="0">
              <a:solidFill>
                <a:srgbClr val="00009E"/>
              </a:solidFill>
              <a:latin typeface="Calibri"/>
              <a:cs typeface="Arial" charset="0"/>
            </a:endParaRPr>
          </a:p>
        </p:txBody>
      </p:sp>
      <p:pic>
        <p:nvPicPr>
          <p:cNvPr id="6" name="Picture 7" descr="Back to Action Titl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7191" y="4077072"/>
            <a:ext cx="2332107" cy="153577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jill.NASS\Desktop\B2A 2 COVER.JPG"/>
          <p:cNvPicPr>
            <a:picLocks noChangeAspect="1" noChangeArrowheads="1"/>
          </p:cNvPicPr>
          <p:nvPr/>
        </p:nvPicPr>
        <p:blipFill>
          <a:blip r:embed="rId4" cstate="print"/>
          <a:srcRect/>
          <a:stretch>
            <a:fillRect/>
          </a:stretch>
        </p:blipFill>
        <p:spPr bwMode="auto">
          <a:xfrm>
            <a:off x="3143672" y="4654688"/>
            <a:ext cx="2177572" cy="1535778"/>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9DFC55D6-C890-4E2C-ACFE-4065DE8D0A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4414" y="4077072"/>
            <a:ext cx="1558165" cy="1535778"/>
          </a:xfrm>
          <a:prstGeom prst="rect">
            <a:avLst/>
          </a:prstGeom>
        </p:spPr>
      </p:pic>
      <p:pic>
        <p:nvPicPr>
          <p:cNvPr id="8" name="Picture 7">
            <a:extLst>
              <a:ext uri="{FF2B5EF4-FFF2-40B4-BE49-F238E27FC236}">
                <a16:creationId xmlns:a16="http://schemas.microsoft.com/office/drawing/2014/main" id="{1DB2DE5D-89B3-4B9F-95AE-7C62CA9E82F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25748" y="4077073"/>
            <a:ext cx="2398599" cy="2294557"/>
          </a:xfrm>
          <a:prstGeom prst="rect">
            <a:avLst/>
          </a:prstGeom>
        </p:spPr>
      </p:pic>
    </p:spTree>
    <p:extLst>
      <p:ext uri="{BB962C8B-B14F-4D97-AF65-F5344CB8AC3E}">
        <p14:creationId xmlns:p14="http://schemas.microsoft.com/office/powerpoint/2010/main" val="1188069978"/>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6C2AEF-5C80-4FFD-99F9-E6DA954FD517}"/>
              </a:ext>
            </a:extLst>
          </p:cNvPr>
          <p:cNvSpPr>
            <a:spLocks noGrp="1"/>
          </p:cNvSpPr>
          <p:nvPr>
            <p:ph type="title"/>
          </p:nvPr>
        </p:nvSpPr>
        <p:spPr/>
        <p:txBody>
          <a:bodyPr/>
          <a:lstStyle/>
          <a:p>
            <a:r>
              <a:rPr lang="en-GB" sz="3000" dirty="0" err="1">
                <a:solidFill>
                  <a:schemeClr val="tx2"/>
                </a:solidFill>
                <a:latin typeface="Arial" panose="020B0604020202020204" pitchFamily="34" charset="0"/>
                <a:cs typeface="Arial" panose="020B0604020202020204" pitchFamily="34" charset="0"/>
              </a:rPr>
              <a:t>ASone</a:t>
            </a:r>
            <a:r>
              <a:rPr lang="en-GB" sz="3000" dirty="0">
                <a:solidFill>
                  <a:schemeClr val="tx2"/>
                </a:solidFill>
                <a:latin typeface="Arial" panose="020B0604020202020204" pitchFamily="34" charset="0"/>
                <a:cs typeface="Arial" panose="020B0604020202020204" pitchFamily="34" charset="0"/>
              </a:rPr>
              <a:t>, a portal for young people living with AS</a:t>
            </a:r>
          </a:p>
        </p:txBody>
      </p:sp>
      <p:sp>
        <p:nvSpPr>
          <p:cNvPr id="5" name="Content Placeholder 4">
            <a:extLst>
              <a:ext uri="{FF2B5EF4-FFF2-40B4-BE49-F238E27FC236}">
                <a16:creationId xmlns:a16="http://schemas.microsoft.com/office/drawing/2014/main" id="{11C7EE74-0E9D-4DD9-8B64-E736ABB0D4D1}"/>
              </a:ext>
            </a:extLst>
          </p:cNvPr>
          <p:cNvSpPr>
            <a:spLocks noGrp="1"/>
          </p:cNvSpPr>
          <p:nvPr>
            <p:ph idx="1"/>
          </p:nvPr>
        </p:nvSpPr>
        <p:spPr>
          <a:xfrm>
            <a:off x="1981200" y="1772816"/>
            <a:ext cx="3466728" cy="4464496"/>
          </a:xfrm>
        </p:spPr>
        <p:txBody>
          <a:bodyPr/>
          <a:lstStyle/>
          <a:p>
            <a:pPr marL="0" indent="0" algn="ctr">
              <a:buNone/>
            </a:pPr>
            <a:r>
              <a:rPr lang="en-GB" sz="1600" b="1" dirty="0">
                <a:solidFill>
                  <a:schemeClr val="accent6">
                    <a:lumMod val="75000"/>
                  </a:schemeClr>
                </a:solidFill>
                <a:latin typeface="Arial" panose="020B0604020202020204" pitchFamily="34" charset="0"/>
                <a:cs typeface="Arial" panose="020B0604020202020204" pitchFamily="34" charset="0"/>
                <a:hlinkClick r:id="rId3"/>
              </a:rPr>
              <a:t>www.asone.nass.co.uk</a:t>
            </a:r>
            <a:endParaRPr lang="en-GB" sz="1600" b="1" dirty="0">
              <a:solidFill>
                <a:schemeClr val="accent6">
                  <a:lumMod val="75000"/>
                </a:schemeClr>
              </a:solidFill>
              <a:latin typeface="Arial" panose="020B0604020202020204" pitchFamily="34" charset="0"/>
              <a:cs typeface="Arial" panose="020B0604020202020204" pitchFamily="34" charset="0"/>
            </a:endParaRPr>
          </a:p>
          <a:p>
            <a:pPr marL="0" indent="0" algn="ctr">
              <a:buNone/>
            </a:pPr>
            <a:endParaRPr lang="en-GB" sz="1600" b="1" dirty="0">
              <a:solidFill>
                <a:schemeClr val="accent6">
                  <a:lumMod val="75000"/>
                </a:schemeClr>
              </a:solidFill>
              <a:latin typeface="Arial" panose="020B0604020202020204" pitchFamily="34" charset="0"/>
              <a:cs typeface="Arial" panose="020B0604020202020204" pitchFamily="34" charset="0"/>
            </a:endParaRPr>
          </a:p>
          <a:p>
            <a:r>
              <a:rPr lang="en-GB" sz="2000" dirty="0">
                <a:solidFill>
                  <a:schemeClr val="tx2"/>
                </a:solidFill>
                <a:latin typeface="Arial" panose="020B0604020202020204" pitchFamily="34" charset="0"/>
                <a:cs typeface="Arial" panose="020B0604020202020204" pitchFamily="34" charset="0"/>
              </a:rPr>
              <a:t>Launched June 2017</a:t>
            </a:r>
          </a:p>
          <a:p>
            <a:r>
              <a:rPr lang="en-GB" sz="2000" dirty="0">
                <a:solidFill>
                  <a:schemeClr val="tx2"/>
                </a:solidFill>
                <a:latin typeface="Arial" panose="020B0604020202020204" pitchFamily="34" charset="0"/>
                <a:cs typeface="Arial" panose="020B0604020202020204" pitchFamily="34" charset="0"/>
              </a:rPr>
              <a:t>Creating a community through website and social media</a:t>
            </a:r>
          </a:p>
          <a:p>
            <a:r>
              <a:rPr lang="en-GB" sz="2000" dirty="0">
                <a:solidFill>
                  <a:schemeClr val="tx2"/>
                </a:solidFill>
                <a:latin typeface="Arial" panose="020B0604020202020204" pitchFamily="34" charset="0"/>
                <a:cs typeface="Arial" panose="020B0604020202020204" pitchFamily="34" charset="0"/>
              </a:rPr>
              <a:t>Articles covering a range of young people’s issues </a:t>
            </a:r>
          </a:p>
          <a:p>
            <a:r>
              <a:rPr lang="en-GB" sz="2000" dirty="0">
                <a:solidFill>
                  <a:schemeClr val="tx2"/>
                </a:solidFill>
                <a:latin typeface="Arial" panose="020B0604020202020204" pitchFamily="34" charset="0"/>
                <a:cs typeface="Arial" panose="020B0604020202020204" pitchFamily="34" charset="0"/>
              </a:rPr>
              <a:t>Guest bloggers input – voice of young people with AS, platform to share experiences</a:t>
            </a:r>
          </a:p>
          <a:p>
            <a:pPr marL="0" indent="0">
              <a:buNone/>
            </a:pPr>
            <a:endParaRPr lang="en-GB" sz="1600" dirty="0">
              <a:solidFill>
                <a:schemeClr val="tx2"/>
              </a:solidFill>
              <a:latin typeface="Arial" panose="020B0604020202020204" pitchFamily="34" charset="0"/>
              <a:cs typeface="Arial" panose="020B0604020202020204" pitchFamily="34" charset="0"/>
            </a:endParaRPr>
          </a:p>
          <a:p>
            <a:endParaRPr lang="en-GB" sz="1500" dirty="0"/>
          </a:p>
        </p:txBody>
      </p:sp>
      <p:pic>
        <p:nvPicPr>
          <p:cNvPr id="3" name="Picture 2" descr="A close up of a newspaper&#10;&#10;Description generated with high confidence">
            <a:extLst>
              <a:ext uri="{FF2B5EF4-FFF2-40B4-BE49-F238E27FC236}">
                <a16:creationId xmlns:a16="http://schemas.microsoft.com/office/drawing/2014/main" id="{16566AB8-0CF2-4DC5-ABBF-A0A9B47837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08" y="1772817"/>
            <a:ext cx="3327252" cy="4702831"/>
          </a:xfrm>
          <a:prstGeom prst="rect">
            <a:avLst/>
          </a:prstGeom>
        </p:spPr>
      </p:pic>
    </p:spTree>
    <p:extLst>
      <p:ext uri="{BB962C8B-B14F-4D97-AF65-F5344CB8AC3E}">
        <p14:creationId xmlns:p14="http://schemas.microsoft.com/office/powerpoint/2010/main" val="2453061978"/>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8FCD5-E936-4040-BC6C-D408FB42CB4B}"/>
              </a:ext>
            </a:extLst>
          </p:cNvPr>
          <p:cNvSpPr>
            <a:spLocks noGrp="1"/>
          </p:cNvSpPr>
          <p:nvPr>
            <p:ph type="title"/>
          </p:nvPr>
        </p:nvSpPr>
        <p:spPr/>
        <p:txBody>
          <a:bodyPr/>
          <a:lstStyle/>
          <a:p>
            <a:r>
              <a:rPr lang="en-GB" sz="4000" dirty="0" err="1">
                <a:solidFill>
                  <a:schemeClr val="tx2"/>
                </a:solidFill>
                <a:latin typeface="Arial" panose="020B0604020202020204" pitchFamily="34" charset="0"/>
                <a:cs typeface="Arial" panose="020B0604020202020204" pitchFamily="34" charset="0"/>
              </a:rPr>
              <a:t>ASone</a:t>
            </a:r>
            <a:r>
              <a:rPr lang="en-GB" sz="4000" dirty="0">
                <a:solidFill>
                  <a:schemeClr val="tx2"/>
                </a:solidFill>
                <a:latin typeface="Arial" panose="020B0604020202020204" pitchFamily="34" charset="0"/>
                <a:cs typeface="Arial" panose="020B0604020202020204" pitchFamily="34" charset="0"/>
              </a:rPr>
              <a:t> social media </a:t>
            </a:r>
            <a:endParaRPr lang="en-GB" dirty="0"/>
          </a:p>
        </p:txBody>
      </p:sp>
      <p:sp>
        <p:nvSpPr>
          <p:cNvPr id="3" name="Content Placeholder 2">
            <a:extLst>
              <a:ext uri="{FF2B5EF4-FFF2-40B4-BE49-F238E27FC236}">
                <a16:creationId xmlns:a16="http://schemas.microsoft.com/office/drawing/2014/main" id="{76AD715A-6E9D-4D72-8209-C232F7C59459}"/>
              </a:ext>
            </a:extLst>
          </p:cNvPr>
          <p:cNvSpPr>
            <a:spLocks noGrp="1"/>
          </p:cNvSpPr>
          <p:nvPr>
            <p:ph idx="1"/>
          </p:nvPr>
        </p:nvSpPr>
        <p:spPr>
          <a:xfrm>
            <a:off x="1981200" y="1916832"/>
            <a:ext cx="3253288" cy="4032448"/>
          </a:xfrm>
        </p:spPr>
        <p:txBody>
          <a:bodyPr/>
          <a:lstStyle/>
          <a:p>
            <a:pPr marL="0" indent="0">
              <a:buNone/>
            </a:pPr>
            <a:r>
              <a:rPr lang="en-GB" dirty="0">
                <a:solidFill>
                  <a:schemeClr val="tx2"/>
                </a:solidFill>
                <a:latin typeface="Arial" panose="020B0604020202020204" pitchFamily="34" charset="0"/>
                <a:cs typeface="Arial" panose="020B0604020202020204" pitchFamily="34" charset="0"/>
              </a:rPr>
              <a:t>Facebook </a:t>
            </a:r>
            <a:br>
              <a:rPr lang="en-GB" dirty="0">
                <a:solidFill>
                  <a:schemeClr val="tx2"/>
                </a:solidFill>
                <a:latin typeface="Arial" panose="020B0604020202020204" pitchFamily="34" charset="0"/>
                <a:cs typeface="Arial" panose="020B0604020202020204" pitchFamily="34" charset="0"/>
              </a:rPr>
            </a:br>
            <a:r>
              <a:rPr lang="en-GB" sz="1600" dirty="0">
                <a:solidFill>
                  <a:schemeClr val="accent6">
                    <a:lumMod val="75000"/>
                  </a:schemeClr>
                </a:solidFill>
                <a:latin typeface="Arial" panose="020B0604020202020204" pitchFamily="34" charset="0"/>
                <a:cs typeface="Arial" panose="020B0604020202020204" pitchFamily="34" charset="0"/>
              </a:rPr>
              <a:t>facebook.com/</a:t>
            </a:r>
            <a:r>
              <a:rPr lang="en-GB" sz="1600" dirty="0" err="1">
                <a:solidFill>
                  <a:schemeClr val="accent6">
                    <a:lumMod val="75000"/>
                  </a:schemeClr>
                </a:solidFill>
                <a:latin typeface="Arial" panose="020B0604020202020204" pitchFamily="34" charset="0"/>
                <a:cs typeface="Arial" panose="020B0604020202020204" pitchFamily="34" charset="0"/>
              </a:rPr>
              <a:t>NASS.Asone</a:t>
            </a:r>
            <a:br>
              <a:rPr lang="en-GB" sz="1600" dirty="0">
                <a:solidFill>
                  <a:schemeClr val="accent6">
                    <a:lumMod val="75000"/>
                  </a:schemeClr>
                </a:solidFill>
                <a:latin typeface="Arial" panose="020B0604020202020204" pitchFamily="34" charset="0"/>
                <a:cs typeface="Arial" panose="020B0604020202020204" pitchFamily="34" charset="0"/>
              </a:rPr>
            </a:br>
            <a:endParaRPr lang="en-GB" sz="1600" dirty="0">
              <a:solidFill>
                <a:schemeClr val="accent6">
                  <a:lumMod val="75000"/>
                </a:schemeClr>
              </a:solidFill>
              <a:latin typeface="Arial" panose="020B0604020202020204" pitchFamily="34" charset="0"/>
              <a:cs typeface="Arial" panose="020B0604020202020204" pitchFamily="34" charset="0"/>
            </a:endParaRPr>
          </a:p>
          <a:p>
            <a:pPr marL="0" indent="0">
              <a:buNone/>
            </a:pPr>
            <a:r>
              <a:rPr lang="en-GB" dirty="0">
                <a:solidFill>
                  <a:schemeClr val="tx2"/>
                </a:solidFill>
                <a:latin typeface="Arial" panose="020B0604020202020204" pitchFamily="34" charset="0"/>
                <a:cs typeface="Arial" panose="020B0604020202020204" pitchFamily="34" charset="0"/>
              </a:rPr>
              <a:t>Twitter</a:t>
            </a:r>
            <a:br>
              <a:rPr lang="en-GB" dirty="0">
                <a:solidFill>
                  <a:schemeClr val="tx2"/>
                </a:solidFill>
                <a:latin typeface="Arial" panose="020B0604020202020204" pitchFamily="34" charset="0"/>
                <a:cs typeface="Arial" panose="020B0604020202020204" pitchFamily="34" charset="0"/>
              </a:rPr>
            </a:br>
            <a:r>
              <a:rPr lang="en-GB" sz="1600" dirty="0">
                <a:solidFill>
                  <a:schemeClr val="accent6">
                    <a:lumMod val="75000"/>
                  </a:schemeClr>
                </a:solidFill>
                <a:latin typeface="Arial" panose="020B0604020202020204" pitchFamily="34" charset="0"/>
                <a:cs typeface="Arial" panose="020B0604020202020204" pitchFamily="34" charset="0"/>
              </a:rPr>
              <a:t>@</a:t>
            </a:r>
            <a:r>
              <a:rPr lang="en-GB" sz="1600" dirty="0" err="1">
                <a:solidFill>
                  <a:schemeClr val="accent6">
                    <a:lumMod val="75000"/>
                  </a:schemeClr>
                </a:solidFill>
                <a:latin typeface="Arial" panose="020B0604020202020204" pitchFamily="34" charset="0"/>
                <a:cs typeface="Arial" panose="020B0604020202020204" pitchFamily="34" charset="0"/>
              </a:rPr>
              <a:t>NASS_Asone</a:t>
            </a:r>
            <a:br>
              <a:rPr lang="en-GB" sz="1200" dirty="0">
                <a:solidFill>
                  <a:schemeClr val="tx2"/>
                </a:solidFill>
                <a:latin typeface="Arial" panose="020B0604020202020204" pitchFamily="34" charset="0"/>
                <a:cs typeface="Arial" panose="020B0604020202020204" pitchFamily="34" charset="0"/>
              </a:rPr>
            </a:br>
            <a:endParaRPr lang="en-GB" sz="1200" dirty="0">
              <a:solidFill>
                <a:schemeClr val="tx2"/>
              </a:solidFill>
              <a:latin typeface="Arial" panose="020B0604020202020204" pitchFamily="34" charset="0"/>
              <a:cs typeface="Arial" panose="020B0604020202020204" pitchFamily="34" charset="0"/>
            </a:endParaRPr>
          </a:p>
          <a:p>
            <a:pPr marL="0" indent="0">
              <a:buNone/>
            </a:pPr>
            <a:br>
              <a:rPr lang="en-GB" sz="1200" dirty="0">
                <a:solidFill>
                  <a:schemeClr val="tx2"/>
                </a:solidFill>
                <a:latin typeface="Arial" panose="020B0604020202020204" pitchFamily="34" charset="0"/>
                <a:cs typeface="Arial" panose="020B0604020202020204" pitchFamily="34" charset="0"/>
              </a:rPr>
            </a:br>
            <a:r>
              <a:rPr lang="en-GB" dirty="0">
                <a:solidFill>
                  <a:schemeClr val="tx2"/>
                </a:solidFill>
                <a:latin typeface="Arial" panose="020B0604020202020204" pitchFamily="34" charset="0"/>
                <a:cs typeface="Arial" panose="020B0604020202020204" pitchFamily="34" charset="0"/>
              </a:rPr>
              <a:t>Instagram</a:t>
            </a:r>
            <a:br>
              <a:rPr lang="en-GB" dirty="0">
                <a:solidFill>
                  <a:schemeClr val="tx2"/>
                </a:solidFill>
                <a:latin typeface="Arial" panose="020B0604020202020204" pitchFamily="34" charset="0"/>
                <a:cs typeface="Arial" panose="020B0604020202020204" pitchFamily="34" charset="0"/>
              </a:rPr>
            </a:br>
            <a:r>
              <a:rPr lang="en-GB" sz="1600" dirty="0">
                <a:solidFill>
                  <a:schemeClr val="accent6">
                    <a:lumMod val="75000"/>
                  </a:schemeClr>
                </a:solidFill>
                <a:latin typeface="Arial" panose="020B0604020202020204" pitchFamily="34" charset="0"/>
                <a:cs typeface="Arial" panose="020B0604020202020204" pitchFamily="34" charset="0"/>
              </a:rPr>
              <a:t>www.instagram.com/nass_asone/</a:t>
            </a:r>
            <a:br>
              <a:rPr lang="en-GB" sz="1200" dirty="0">
                <a:solidFill>
                  <a:schemeClr val="tx2"/>
                </a:solidFill>
                <a:latin typeface="Arial" panose="020B0604020202020204" pitchFamily="34" charset="0"/>
                <a:cs typeface="Arial" panose="020B0604020202020204" pitchFamily="34" charset="0"/>
              </a:rPr>
            </a:br>
            <a:br>
              <a:rPr lang="en-GB" sz="1200" dirty="0">
                <a:solidFill>
                  <a:schemeClr val="tx2"/>
                </a:solidFill>
                <a:latin typeface="Arial" panose="020B0604020202020204" pitchFamily="34" charset="0"/>
                <a:cs typeface="Arial" panose="020B0604020202020204" pitchFamily="34" charset="0"/>
              </a:rPr>
            </a:br>
            <a:endParaRPr lang="en-GB" dirty="0">
              <a:solidFill>
                <a:schemeClr val="tx2"/>
              </a:solidFill>
              <a:latin typeface="Arial" panose="020B0604020202020204" pitchFamily="34" charset="0"/>
              <a:cs typeface="Arial" panose="020B0604020202020204" pitchFamily="34" charset="0"/>
            </a:endParaRPr>
          </a:p>
          <a:p>
            <a:pPr marL="0" indent="0">
              <a:buNone/>
            </a:pPr>
            <a:endParaRPr lang="en-GB" dirty="0"/>
          </a:p>
        </p:txBody>
      </p:sp>
      <p:pic>
        <p:nvPicPr>
          <p:cNvPr id="4" name="Picture 3">
            <a:extLst>
              <a:ext uri="{FF2B5EF4-FFF2-40B4-BE49-F238E27FC236}">
                <a16:creationId xmlns:a16="http://schemas.microsoft.com/office/drawing/2014/main" id="{488512D6-23A3-43CD-914A-4A3F14A4AB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34488" y="2104546"/>
            <a:ext cx="2661712" cy="1583870"/>
          </a:xfrm>
          <a:prstGeom prst="rect">
            <a:avLst/>
          </a:prstGeom>
        </p:spPr>
      </p:pic>
      <p:pic>
        <p:nvPicPr>
          <p:cNvPr id="5" name="Picture 4">
            <a:extLst>
              <a:ext uri="{FF2B5EF4-FFF2-40B4-BE49-F238E27FC236}">
                <a16:creationId xmlns:a16="http://schemas.microsoft.com/office/drawing/2014/main" id="{6350C082-0D7C-40E0-8A41-D3E81F6309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5295" y="3760704"/>
            <a:ext cx="2326898" cy="1869696"/>
          </a:xfrm>
          <a:prstGeom prst="rect">
            <a:avLst/>
          </a:prstGeom>
        </p:spPr>
      </p:pic>
      <p:pic>
        <p:nvPicPr>
          <p:cNvPr id="6" name="Picture 5">
            <a:extLst>
              <a:ext uri="{FF2B5EF4-FFF2-40B4-BE49-F238E27FC236}">
                <a16:creationId xmlns:a16="http://schemas.microsoft.com/office/drawing/2014/main" id="{08D28876-99F9-4223-B29A-47E6DD408A5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96201" y="2104547"/>
            <a:ext cx="2277605" cy="3512451"/>
          </a:xfrm>
          <a:prstGeom prst="rect">
            <a:avLst/>
          </a:prstGeom>
        </p:spPr>
      </p:pic>
    </p:spTree>
    <p:extLst>
      <p:ext uri="{BB962C8B-B14F-4D97-AF65-F5344CB8AC3E}">
        <p14:creationId xmlns:p14="http://schemas.microsoft.com/office/powerpoint/2010/main" val="4177186737"/>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391574"/>
            <a:ext cx="8870950" cy="1311128"/>
          </a:xfrm>
        </p:spPr>
        <p:txBody>
          <a:bodyPr>
            <a:normAutofit/>
          </a:bodyPr>
          <a:lstStyle/>
          <a:p>
            <a:pPr algn="ctr"/>
            <a:r>
              <a:rPr lang="en-US" b="1" dirty="0">
                <a:solidFill>
                  <a:srgbClr val="002060"/>
                </a:solidFill>
                <a:latin typeface="Arial" panose="020B0604020202020204" pitchFamily="34" charset="0"/>
                <a:cs typeface="Arial" panose="020B0604020202020204" pitchFamily="34" charset="0"/>
              </a:rPr>
              <a:t>SPONDYLITIS ASSOCIATION </a:t>
            </a:r>
            <a:br>
              <a:rPr lang="en-US" b="1" dirty="0">
                <a:solidFill>
                  <a:srgbClr val="002060"/>
                </a:solidFill>
                <a:latin typeface="Arial" panose="020B0604020202020204" pitchFamily="34" charset="0"/>
                <a:cs typeface="Arial" panose="020B0604020202020204" pitchFamily="34" charset="0"/>
              </a:rPr>
            </a:br>
            <a:r>
              <a:rPr lang="en-US" b="1" dirty="0">
                <a:solidFill>
                  <a:srgbClr val="002060"/>
                </a:solidFill>
                <a:latin typeface="Arial" panose="020B0604020202020204" pitchFamily="34" charset="0"/>
                <a:cs typeface="Arial" panose="020B0604020202020204" pitchFamily="34" charset="0"/>
              </a:rPr>
              <a:t>OF AMERICA</a:t>
            </a:r>
          </a:p>
        </p:txBody>
      </p:sp>
      <p:sp>
        <p:nvSpPr>
          <p:cNvPr id="3" name="Rectangle 2"/>
          <p:cNvSpPr/>
          <p:nvPr/>
        </p:nvSpPr>
        <p:spPr>
          <a:xfrm>
            <a:off x="1524000" y="1875700"/>
            <a:ext cx="3148619"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283BC"/>
                </a:solidFill>
                <a:effectLst/>
                <a:uLnTx/>
                <a:uFillTx/>
                <a:latin typeface="Arial" panose="020B0604020202020204" pitchFamily="34" charset="0"/>
                <a:ea typeface="+mn-ea"/>
                <a:cs typeface="Arial" panose="020B0604020202020204" pitchFamily="34" charset="0"/>
              </a:rPr>
              <a:t>Our Mission</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3303374" y="2768430"/>
            <a:ext cx="5461685"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be a leader in the quest to cure ankylosing spondylitis and related diseases, and to empower those affected to live their lives to the fullest</a:t>
            </a:r>
            <a:endParaRPr kumimoji="0" lang="en-US" sz="32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7889652"/>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B8641-FCA8-4661-A732-8DC26FB606E7}"/>
              </a:ext>
            </a:extLst>
          </p:cNvPr>
          <p:cNvSpPr>
            <a:spLocks noGrp="1"/>
          </p:cNvSpPr>
          <p:nvPr>
            <p:ph type="title"/>
          </p:nvPr>
        </p:nvSpPr>
        <p:spPr>
          <a:xfrm>
            <a:off x="1167030" y="-107099"/>
            <a:ext cx="6447501" cy="1320800"/>
          </a:xfrm>
        </p:spPr>
        <p:txBody>
          <a:bodyPr>
            <a:normAutofit/>
          </a:bodyPr>
          <a:lstStyle/>
          <a:p>
            <a:r>
              <a:rPr lang="en-US" sz="4000" b="1" dirty="0">
                <a:solidFill>
                  <a:srgbClr val="0283BC"/>
                </a:solidFill>
                <a:latin typeface="Arial" panose="020B0604020202020204" pitchFamily="34" charset="0"/>
                <a:cs typeface="Arial" panose="020B0604020202020204" pitchFamily="34" charset="0"/>
              </a:rPr>
              <a:t>Our Goals</a:t>
            </a:r>
          </a:p>
        </p:txBody>
      </p:sp>
      <p:sp>
        <p:nvSpPr>
          <p:cNvPr id="4" name="Text Placeholder 4">
            <a:extLst>
              <a:ext uri="{FF2B5EF4-FFF2-40B4-BE49-F238E27FC236}">
                <a16:creationId xmlns:a16="http://schemas.microsoft.com/office/drawing/2014/main" id="{7D6DAA10-BDB2-4ABC-98DE-A095711851EE}"/>
              </a:ext>
            </a:extLst>
          </p:cNvPr>
          <p:cNvSpPr txBox="1">
            <a:spLocks/>
          </p:cNvSpPr>
          <p:nvPr/>
        </p:nvSpPr>
        <p:spPr>
          <a:xfrm>
            <a:off x="1359244" y="775722"/>
            <a:ext cx="8649730" cy="3880773"/>
          </a:xfrm>
          <a:prstGeom prst="rect">
            <a:avLst/>
          </a:prstGeom>
        </p:spPr>
        <p:txBody>
          <a:bodyPr vert="horz" lIns="91440" tIns="45720" rIns="91440" bIns="45720" rtlCol="0">
            <a:noAutofit/>
          </a:bodyPr>
          <a:lst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marL="257175" marR="0" lvl="0" indent="-257175" algn="l" defTabSz="342900" rtl="0" eaLnBrk="1" fontAlgn="auto" latinLnBrk="0" hangingPunct="1">
              <a:lnSpc>
                <a:spcPct val="100000"/>
              </a:lnSpc>
              <a:spcBef>
                <a:spcPts val="750"/>
              </a:spcBef>
              <a:spcAft>
                <a:spcPts val="0"/>
              </a:spcAft>
              <a:buClr>
                <a:srgbClr val="5B9BD5"/>
              </a:buClr>
              <a:buSzPct val="80000"/>
              <a:buFont typeface="Arial" pitchFamily="34" charset="0"/>
              <a:buNone/>
              <a:tabLst/>
              <a:defRPr/>
            </a:pPr>
            <a:endParaRPr kumimoji="0" lang="en-US" sz="2400" b="1"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257175" marR="0" lvl="0" indent="-257175" algn="ctr" defTabSz="342900" rtl="0" eaLnBrk="1" fontAlgn="auto" latinLnBrk="0" hangingPunct="1">
              <a:lnSpc>
                <a:spcPct val="100000"/>
              </a:lnSpc>
              <a:spcBef>
                <a:spcPts val="750"/>
              </a:spcBef>
              <a:spcAft>
                <a:spcPts val="0"/>
              </a:spcAft>
              <a:buClr>
                <a:srgbClr val="5B9BD5"/>
              </a:buClr>
              <a:buSzPct val="80000"/>
              <a:buFont typeface="Arial" pitchFamily="34" charset="0"/>
              <a:buNone/>
              <a:tabLst/>
              <a:defRPr/>
            </a:pPr>
            <a:r>
              <a:rPr kumimoji="0" lang="en-US" sz="2400" b="1"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 world free from the pain and disability of Axial </a:t>
            </a:r>
            <a:r>
              <a:rPr kumimoji="0" lang="en-US" sz="2400" b="1" i="1" u="sng"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Spondyloarthritis</a:t>
            </a:r>
            <a:r>
              <a:rPr kumimoji="0" lang="en-US" sz="2400" b="1"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 (AxSpA)</a:t>
            </a:r>
          </a:p>
          <a:p>
            <a:pPr marL="257175" marR="0" lvl="0" indent="-257175" algn="ctr" defTabSz="342900" rtl="0" eaLnBrk="1" fontAlgn="auto" latinLnBrk="0" hangingPunct="1">
              <a:lnSpc>
                <a:spcPct val="100000"/>
              </a:lnSpc>
              <a:spcBef>
                <a:spcPts val="750"/>
              </a:spcBef>
              <a:spcAft>
                <a:spcPts val="0"/>
              </a:spcAft>
              <a:buClr>
                <a:srgbClr val="5B9BD5"/>
              </a:buClr>
              <a:buSzPct val="80000"/>
              <a:buFont typeface="Arial" pitchFamily="34" charset="0"/>
              <a:buNone/>
              <a:tabLst/>
              <a:defRPr/>
            </a:pPr>
            <a:endParaRPr kumimoji="0" lang="en-US" sz="2400" b="1" i="1"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257175" marR="0" lvl="0" indent="-257175" algn="l" defTabSz="342900" rtl="0" eaLnBrk="1" fontAlgn="auto" latinLnBrk="0" hangingPunct="1">
              <a:lnSpc>
                <a:spcPct val="100000"/>
              </a:lnSpc>
              <a:spcBef>
                <a:spcPts val="750"/>
              </a:spcBef>
              <a:spcAft>
                <a:spcPts val="0"/>
              </a:spcAft>
              <a:buClr>
                <a:srgbClr val="5B9BD5"/>
              </a:buClr>
              <a:buSzPct val="80000"/>
              <a:buFont typeface="Wingdings 3"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Educating &amp; empowering the newly &amp; previously diagnosed  </a:t>
            </a:r>
          </a:p>
          <a:p>
            <a:pPr marL="257175" marR="0" lvl="0" indent="-257175" algn="l" defTabSz="342900" rtl="0" eaLnBrk="1" fontAlgn="auto" latinLnBrk="0" hangingPunct="1">
              <a:lnSpc>
                <a:spcPct val="100000"/>
              </a:lnSpc>
              <a:spcBef>
                <a:spcPts val="750"/>
              </a:spcBef>
              <a:spcAft>
                <a:spcPts val="0"/>
              </a:spcAft>
              <a:buClr>
                <a:srgbClr val="5B9BD5"/>
              </a:buClr>
              <a:buSzPct val="80000"/>
              <a:buFont typeface="Wingdings 3"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Advocating for shorter time to diagnose for better outcomes</a:t>
            </a:r>
          </a:p>
          <a:p>
            <a:pPr marL="257175" marR="0" lvl="0" indent="-257175" algn="l" defTabSz="342900" rtl="0" eaLnBrk="1" fontAlgn="auto" latinLnBrk="0" hangingPunct="1">
              <a:lnSpc>
                <a:spcPct val="100000"/>
              </a:lnSpc>
              <a:spcBef>
                <a:spcPts val="750"/>
              </a:spcBef>
              <a:spcAft>
                <a:spcPts val="0"/>
              </a:spcAft>
              <a:buClr>
                <a:srgbClr val="5B9BD5"/>
              </a:buClr>
              <a:buSzPct val="80000"/>
              <a:buFont typeface="Wingdings 3"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Supporting Research – advancing prevention &amp; remission</a:t>
            </a:r>
          </a:p>
          <a:p>
            <a:pPr marL="257175" marR="0" lvl="0" indent="-257175" algn="l" defTabSz="342900" rtl="0" eaLnBrk="1" fontAlgn="auto" latinLnBrk="0" hangingPunct="1">
              <a:lnSpc>
                <a:spcPct val="100000"/>
              </a:lnSpc>
              <a:spcBef>
                <a:spcPts val="750"/>
              </a:spcBef>
              <a:spcAft>
                <a:spcPts val="0"/>
              </a:spcAft>
              <a:buClr>
                <a:srgbClr val="5B9BD5"/>
              </a:buClr>
              <a:buSzPct val="80000"/>
              <a:buFont typeface="Wingdings 3" charset="2"/>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Trusted NGO Partner: 35 Years of Accomplishments</a:t>
            </a:r>
          </a:p>
        </p:txBody>
      </p:sp>
    </p:spTree>
    <p:extLst>
      <p:ext uri="{BB962C8B-B14F-4D97-AF65-F5344CB8AC3E}">
        <p14:creationId xmlns:p14="http://schemas.microsoft.com/office/powerpoint/2010/main" val="3444661002"/>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5602" name="Rectangle 3"/>
          <p:cNvSpPr>
            <a:spLocks noGrp="1" noChangeArrowheads="1"/>
          </p:cNvSpPr>
          <p:nvPr>
            <p:ph idx="4294967295"/>
          </p:nvPr>
        </p:nvSpPr>
        <p:spPr>
          <a:xfrm>
            <a:off x="535451" y="908983"/>
            <a:ext cx="7619792" cy="3825875"/>
          </a:xfrm>
        </p:spPr>
        <p:txBody>
          <a:bodyPr vert="horz" lIns="91431" tIns="45716" rIns="91431" bIns="45716" rtlCol="0">
            <a:normAutofit fontScale="92500" lnSpcReduction="10000"/>
          </a:bodyPr>
          <a:lstStyle/>
          <a:p>
            <a:pPr lvl="1" eaLnBrk="1" hangingPunct="1">
              <a:buFont typeface="Arial" charset="0"/>
              <a:buChar char="•"/>
            </a:pPr>
            <a:r>
              <a:rPr lang="en-US" sz="2800" i="1" dirty="0">
                <a:latin typeface="Arial" panose="020B0604020202020204" pitchFamily="34" charset="0"/>
                <a:cs typeface="Arial" panose="020B0604020202020204" pitchFamily="34" charset="0"/>
              </a:rPr>
              <a:t>Spondylitis Plus </a:t>
            </a:r>
            <a:r>
              <a:rPr lang="en-US" sz="2800" dirty="0">
                <a:latin typeface="Arial" panose="020B0604020202020204" pitchFamily="34" charset="0"/>
                <a:cs typeface="Arial" panose="020B0604020202020204" pitchFamily="34" charset="0"/>
              </a:rPr>
              <a:t>Magazine, Toll-free Information Line 800-777-8189	</a:t>
            </a:r>
          </a:p>
          <a:p>
            <a:pPr lvl="1" eaLnBrk="1" hangingPunct="1">
              <a:buFont typeface="Arial" charset="0"/>
              <a:buChar char="•"/>
            </a:pPr>
            <a:r>
              <a:rPr lang="en-US" sz="2800" dirty="0">
                <a:solidFill>
                  <a:srgbClr val="0070C0"/>
                </a:solidFill>
                <a:latin typeface="Arial" panose="020B0604020202020204" pitchFamily="34" charset="0"/>
                <a:cs typeface="Arial" panose="020B0604020202020204" pitchFamily="34" charset="0"/>
              </a:rPr>
              <a:t>www.spondylitis.org</a:t>
            </a:r>
            <a:r>
              <a:rPr lang="en-US" sz="2800" dirty="0">
                <a:latin typeface="Arial" panose="020B0604020202020204" pitchFamily="34" charset="0"/>
                <a:cs typeface="Arial" panose="020B0604020202020204" pitchFamily="34" charset="0"/>
              </a:rPr>
              <a:t>  &gt;5,000+ Pages of Information</a:t>
            </a:r>
          </a:p>
          <a:p>
            <a:pPr lvl="1" eaLnBrk="1" hangingPunct="1">
              <a:buFont typeface="Arial" charset="0"/>
              <a:buChar char="•"/>
            </a:pPr>
            <a:r>
              <a:rPr lang="en-US" sz="2800" dirty="0">
                <a:latin typeface="Arial" panose="020B0604020202020204" pitchFamily="34" charset="0"/>
                <a:cs typeface="Arial" panose="020B0604020202020204" pitchFamily="34" charset="0"/>
              </a:rPr>
              <a:t>Educational Pamphlets, DVDs and Audio CDs</a:t>
            </a:r>
          </a:p>
          <a:p>
            <a:pPr lvl="1" eaLnBrk="1" hangingPunct="1">
              <a:buFont typeface="Arial" charset="0"/>
              <a:buChar char="•"/>
            </a:pPr>
            <a:r>
              <a:rPr lang="en-US" sz="2800" dirty="0">
                <a:latin typeface="Arial" panose="020B0604020202020204" pitchFamily="34" charset="0"/>
                <a:cs typeface="Arial" panose="020B0604020202020204" pitchFamily="34" charset="0"/>
              </a:rPr>
              <a:t>Patient Education Seminars</a:t>
            </a:r>
          </a:p>
          <a:p>
            <a:pPr lvl="1" eaLnBrk="1" hangingPunct="1">
              <a:buFont typeface="Arial" charset="0"/>
              <a:buChar char="•"/>
            </a:pPr>
            <a:r>
              <a:rPr lang="en-US" sz="2800" dirty="0">
                <a:latin typeface="Arial" panose="020B0604020202020204" pitchFamily="34" charset="0"/>
                <a:cs typeface="Arial" panose="020B0604020202020204" pitchFamily="34" charset="0"/>
              </a:rPr>
              <a:t>Partnered with Dan Reynolds from </a:t>
            </a:r>
            <a:r>
              <a:rPr lang="en-US" sz="2800" i="1" dirty="0">
                <a:latin typeface="Arial" panose="020B0604020202020204" pitchFamily="34" charset="0"/>
                <a:cs typeface="Arial" panose="020B0604020202020204" pitchFamily="34" charset="0"/>
              </a:rPr>
              <a:t>Imagine Dragons</a:t>
            </a:r>
            <a:r>
              <a:rPr lang="en-US" sz="2800" dirty="0">
                <a:latin typeface="Arial" panose="020B0604020202020204" pitchFamily="34" charset="0"/>
                <a:cs typeface="Arial" panose="020B0604020202020204" pitchFamily="34" charset="0"/>
              </a:rPr>
              <a:t> and Novartis for video series This AS Life Live (TASLL)</a:t>
            </a:r>
            <a:br>
              <a:rPr lang="en-US" dirty="0"/>
            </a:br>
            <a:endParaRPr lang="en-US" dirty="0"/>
          </a:p>
        </p:txBody>
      </p:sp>
      <p:sp>
        <p:nvSpPr>
          <p:cNvPr id="4" name="Title 1"/>
          <p:cNvSpPr txBox="1">
            <a:spLocks/>
          </p:cNvSpPr>
          <p:nvPr/>
        </p:nvSpPr>
        <p:spPr>
          <a:xfrm>
            <a:off x="967859" y="243257"/>
            <a:ext cx="8597900" cy="503238"/>
          </a:xfrm>
          <a:prstGeom prst="rect">
            <a:avLst/>
          </a:prstGeom>
        </p:spPr>
        <p:txBody>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283BC"/>
                </a:solidFill>
                <a:effectLst/>
                <a:uLnTx/>
                <a:uFillTx/>
                <a:latin typeface="Arial" panose="020B0604020202020204" pitchFamily="34" charset="0"/>
                <a:ea typeface="ヒラギノ角ゴ Pro W3" charset="-128"/>
                <a:cs typeface="Arial" panose="020B0604020202020204" pitchFamily="34" charset="0"/>
              </a:rPr>
              <a:t>Patient Support Program Highlights</a:t>
            </a:r>
          </a:p>
        </p:txBody>
      </p:sp>
      <p:pic>
        <p:nvPicPr>
          <p:cNvPr id="5" name="Picture 4" descr="splus-2012-summer"/>
          <p:cNvPicPr/>
          <p:nvPr/>
        </p:nvPicPr>
        <p:blipFill>
          <a:blip r:embed="rId4" cstate="print"/>
          <a:srcRect/>
          <a:stretch>
            <a:fillRect/>
          </a:stretch>
        </p:blipFill>
        <p:spPr bwMode="auto">
          <a:xfrm>
            <a:off x="8278813" y="870680"/>
            <a:ext cx="1705970" cy="2088108"/>
          </a:xfrm>
          <a:prstGeom prst="rect">
            <a:avLst/>
          </a:prstGeom>
          <a:noFill/>
          <a:ln w="9525">
            <a:noFill/>
            <a:miter lim="800000"/>
            <a:headEnd/>
            <a:tailEnd/>
          </a:ln>
        </p:spPr>
      </p:pic>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bwMode="auto">
          <a:xfrm>
            <a:off x="8685403" y="3208486"/>
            <a:ext cx="1188720" cy="1097280"/>
          </a:xfrm>
          <a:prstGeom prst="rect">
            <a:avLst/>
          </a:prstGeom>
          <a:noFill/>
          <a:ln w="9525">
            <a:noFill/>
            <a:miter lim="800000"/>
            <a:headEnd/>
            <a:tailEnd/>
          </a:ln>
        </p:spPr>
      </p:pic>
      <p:pic>
        <p:nvPicPr>
          <p:cNvPr id="8" name="Picture 7" descr="http://www.spondylitis.org/store/images/brochures.jpg"/>
          <p:cNvPicPr/>
          <p:nvPr/>
        </p:nvPicPr>
        <p:blipFill>
          <a:blip r:embed="rId6" cstate="print"/>
          <a:srcRect/>
          <a:stretch>
            <a:fillRect/>
          </a:stretch>
        </p:blipFill>
        <p:spPr bwMode="auto">
          <a:xfrm>
            <a:off x="3959015" y="4851451"/>
            <a:ext cx="1482090" cy="1797050"/>
          </a:xfrm>
          <a:prstGeom prst="rect">
            <a:avLst/>
          </a:prstGeom>
          <a:noFill/>
          <a:ln w="9525">
            <a:noFill/>
            <a:miter lim="800000"/>
            <a:headEnd/>
            <a:tailEnd/>
          </a:ln>
        </p:spPr>
      </p:pic>
      <p:pic>
        <p:nvPicPr>
          <p:cNvPr id="3" name="Picture 2">
            <a:extLst>
              <a:ext uri="{FF2B5EF4-FFF2-40B4-BE49-F238E27FC236}">
                <a16:creationId xmlns:a16="http://schemas.microsoft.com/office/drawing/2014/main" id="{FAE68047-1B3D-4E85-B14E-69CD8974EC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6474610" y="3745839"/>
            <a:ext cx="1562100" cy="3181350"/>
          </a:xfrm>
          <a:prstGeom prst="rect">
            <a:avLst/>
          </a:prstGeom>
        </p:spPr>
      </p:pic>
    </p:spTree>
    <p:extLst>
      <p:ext uri="{BB962C8B-B14F-4D97-AF65-F5344CB8AC3E}">
        <p14:creationId xmlns:p14="http://schemas.microsoft.com/office/powerpoint/2010/main" val="326929342"/>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5602" name="Rectangle 3"/>
          <p:cNvSpPr>
            <a:spLocks noGrp="1" noChangeArrowheads="1"/>
          </p:cNvSpPr>
          <p:nvPr>
            <p:ph idx="4294967295"/>
          </p:nvPr>
        </p:nvSpPr>
        <p:spPr>
          <a:xfrm>
            <a:off x="668970" y="1018410"/>
            <a:ext cx="9735419" cy="6657404"/>
          </a:xfrm>
        </p:spPr>
        <p:txBody>
          <a:bodyPr vert="horz" lIns="91431" tIns="45716" rIns="91431" bIns="45716" rtlCol="0">
            <a:normAutofit/>
          </a:bodyPr>
          <a:lstStyle/>
          <a:p>
            <a:pPr lvl="1" eaLnBrk="1" hangingPunct="1">
              <a:buFont typeface="Arial" charset="0"/>
              <a:buChar char="•"/>
            </a:pPr>
            <a:r>
              <a:rPr lang="en-US" sz="2800" dirty="0">
                <a:solidFill>
                  <a:srgbClr val="0070C0"/>
                </a:solidFill>
                <a:latin typeface="Arial" panose="020B0604020202020204" pitchFamily="34" charset="0"/>
                <a:cs typeface="Arial" panose="020B0604020202020204" pitchFamily="34" charset="0"/>
              </a:rPr>
              <a:t>teens.spondylitis.org  </a:t>
            </a:r>
            <a:r>
              <a:rPr lang="en-US" sz="2800" i="1" dirty="0">
                <a:latin typeface="Arial" panose="020B0604020202020204" pitchFamily="34" charset="0"/>
                <a:cs typeface="Arial" panose="020B0604020202020204" pitchFamily="34" charset="0"/>
              </a:rPr>
              <a:t>S.W.I.F.T</a:t>
            </a:r>
            <a:r>
              <a:rPr lang="en-US" sz="2800" dirty="0">
                <a:latin typeface="Arial" panose="020B0604020202020204" pitchFamily="34" charset="0"/>
                <a:cs typeface="Arial" panose="020B0604020202020204" pitchFamily="34" charset="0"/>
              </a:rPr>
              <a:t>.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(SpA Web Info For Teens)</a:t>
            </a:r>
          </a:p>
          <a:p>
            <a:pPr lvl="1" eaLnBrk="1" hangingPunct="1">
              <a:buFont typeface="Arial" charset="0"/>
              <a:buChar char="•"/>
            </a:pPr>
            <a:r>
              <a:rPr lang="en-US" sz="2800" dirty="0">
                <a:latin typeface="Arial" panose="020B0604020202020204" pitchFamily="34" charset="0"/>
                <a:cs typeface="Arial" panose="020B0604020202020204" pitchFamily="34" charset="0"/>
              </a:rPr>
              <a:t>Educational Podcasts, Webinars, eSUN Newsletter</a:t>
            </a:r>
          </a:p>
          <a:p>
            <a:pPr lvl="1" eaLnBrk="1" hangingPunct="1">
              <a:buFont typeface="Arial" charset="0"/>
              <a:buChar char="•"/>
            </a:pPr>
            <a:r>
              <a:rPr lang="en-US" sz="2800" dirty="0">
                <a:latin typeface="Arial" panose="020B0604020202020204" pitchFamily="34" charset="0"/>
                <a:cs typeface="Arial" panose="020B0604020202020204" pitchFamily="34" charset="0"/>
              </a:rPr>
              <a:t>Connections, forums.spondylitis.org</a:t>
            </a:r>
          </a:p>
          <a:p>
            <a:pPr lvl="1" eaLnBrk="1" hangingPunct="1">
              <a:buFont typeface="Arial" charset="0"/>
              <a:buChar char="•"/>
            </a:pPr>
            <a:r>
              <a:rPr lang="en-US" sz="2800" dirty="0">
                <a:latin typeface="Arial" panose="020B0604020202020204" pitchFamily="34" charset="0"/>
                <a:cs typeface="Arial" panose="020B0604020202020204" pitchFamily="34" charset="0"/>
              </a:rPr>
              <a:t>Social Networks - Facebook, LinkedIn, Twitter, YouTube, Meetup, Instagram &amp; Pinterest</a:t>
            </a:r>
            <a:br>
              <a:rPr lang="en-US" sz="2800"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sp>
        <p:nvSpPr>
          <p:cNvPr id="4" name="Title 1"/>
          <p:cNvSpPr txBox="1">
            <a:spLocks/>
          </p:cNvSpPr>
          <p:nvPr/>
        </p:nvSpPr>
        <p:spPr>
          <a:xfrm>
            <a:off x="943147" y="262493"/>
            <a:ext cx="8597900" cy="503238"/>
          </a:xfrm>
          <a:prstGeom prst="rect">
            <a:avLst/>
          </a:prstGeom>
        </p:spPr>
        <p:txBody>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283BC"/>
                </a:solidFill>
                <a:effectLst/>
                <a:uLnTx/>
                <a:uFillTx/>
                <a:latin typeface="Arial" panose="020B0604020202020204" pitchFamily="34" charset="0"/>
                <a:ea typeface="ヒラギノ角ゴ Pro W3" charset="-128"/>
                <a:cs typeface="Arial" panose="020B0604020202020204" pitchFamily="34" charset="0"/>
              </a:rPr>
              <a:t>Patient Support Program Highlights (cont.)</a:t>
            </a:r>
          </a:p>
        </p:txBody>
      </p:sp>
      <p:pic>
        <p:nvPicPr>
          <p:cNvPr id="5" name="Picture 4" descr="http://www.spondylitis.org/about/images/swift_ad.jpg"/>
          <p:cNvPicPr/>
          <p:nvPr/>
        </p:nvPicPr>
        <p:blipFill>
          <a:blip r:embed="rId4" cstate="print"/>
          <a:srcRect/>
          <a:stretch>
            <a:fillRect/>
          </a:stretch>
        </p:blipFill>
        <p:spPr bwMode="auto">
          <a:xfrm>
            <a:off x="3322088" y="4178007"/>
            <a:ext cx="1639570" cy="1986280"/>
          </a:xfrm>
          <a:prstGeom prst="rect">
            <a:avLst/>
          </a:prstGeom>
          <a:noFill/>
          <a:ln w="9525">
            <a:noFill/>
            <a:miter lim="800000"/>
            <a:headEnd/>
            <a:tailEnd/>
          </a:ln>
        </p:spPr>
      </p:pic>
      <p:grpSp>
        <p:nvGrpSpPr>
          <p:cNvPr id="14" name="Group 13"/>
          <p:cNvGrpSpPr/>
          <p:nvPr/>
        </p:nvGrpSpPr>
        <p:grpSpPr>
          <a:xfrm>
            <a:off x="7182105" y="3497991"/>
            <a:ext cx="2597602" cy="1371600"/>
            <a:chOff x="4532824" y="3953979"/>
            <a:chExt cx="2977971" cy="1467252"/>
          </a:xfrm>
        </p:grpSpPr>
        <p:pic>
          <p:nvPicPr>
            <p:cNvPr id="6" name="Picture 5" descr="https://encrypted-tbn1.gstatic.com/images?q=tbn:ANd9GcRWgT7mkW7CpQB1TsEwuSYnJF8WKlrZPN2t7-TONX_8wwMjbDoN"/>
            <p:cNvPicPr/>
            <p:nvPr/>
          </p:nvPicPr>
          <p:blipFill>
            <a:blip r:embed="rId5" cstate="print"/>
            <a:srcRect/>
            <a:stretch>
              <a:fillRect/>
            </a:stretch>
          </p:blipFill>
          <p:spPr bwMode="auto">
            <a:xfrm>
              <a:off x="4532824" y="3953979"/>
              <a:ext cx="2616835" cy="1467252"/>
            </a:xfrm>
            <a:prstGeom prst="rect">
              <a:avLst/>
            </a:prstGeom>
            <a:noFill/>
            <a:ln w="9525">
              <a:noFill/>
              <a:miter lim="800000"/>
              <a:headEnd/>
              <a:tailEnd/>
            </a:ln>
          </p:spPr>
        </p:pic>
        <p:pic>
          <p:nvPicPr>
            <p:cNvPr id="7" name="Picture 6" descr="facebook">
              <a:hlinkClick r:id="rId6"/>
            </p:cNvPr>
            <p:cNvPicPr/>
            <p:nvPr/>
          </p:nvPicPr>
          <p:blipFill>
            <a:blip r:embed="rId7" cstate="print"/>
            <a:srcRect/>
            <a:stretch>
              <a:fillRect/>
            </a:stretch>
          </p:blipFill>
          <p:spPr bwMode="auto">
            <a:xfrm>
              <a:off x="5009429" y="4131011"/>
              <a:ext cx="315595" cy="315595"/>
            </a:xfrm>
            <a:prstGeom prst="rect">
              <a:avLst/>
            </a:prstGeom>
            <a:noFill/>
            <a:ln w="9525">
              <a:noFill/>
              <a:miter lim="800000"/>
              <a:headEnd/>
              <a:tailEnd/>
            </a:ln>
          </p:spPr>
        </p:pic>
        <p:pic>
          <p:nvPicPr>
            <p:cNvPr id="8" name="Picture 7" descr="twitter">
              <a:hlinkClick r:id="rId8"/>
            </p:cNvPr>
            <p:cNvPicPr/>
            <p:nvPr/>
          </p:nvPicPr>
          <p:blipFill>
            <a:blip r:embed="rId9" cstate="print"/>
            <a:srcRect/>
            <a:stretch>
              <a:fillRect/>
            </a:stretch>
          </p:blipFill>
          <p:spPr bwMode="auto">
            <a:xfrm>
              <a:off x="5347477" y="4131011"/>
              <a:ext cx="315595" cy="315595"/>
            </a:xfrm>
            <a:prstGeom prst="rect">
              <a:avLst/>
            </a:prstGeom>
            <a:noFill/>
            <a:ln w="9525">
              <a:noFill/>
              <a:miter lim="800000"/>
              <a:headEnd/>
              <a:tailEnd/>
            </a:ln>
          </p:spPr>
        </p:pic>
        <p:pic>
          <p:nvPicPr>
            <p:cNvPr id="9" name="Picture 8" descr="linkedin">
              <a:hlinkClick r:id="rId10"/>
            </p:cNvPr>
            <p:cNvPicPr/>
            <p:nvPr/>
          </p:nvPicPr>
          <p:blipFill>
            <a:blip r:embed="rId11" cstate="print"/>
            <a:srcRect/>
            <a:stretch>
              <a:fillRect/>
            </a:stretch>
          </p:blipFill>
          <p:spPr bwMode="auto">
            <a:xfrm>
              <a:off x="5685525" y="4131011"/>
              <a:ext cx="315595" cy="315595"/>
            </a:xfrm>
            <a:prstGeom prst="rect">
              <a:avLst/>
            </a:prstGeom>
            <a:noFill/>
            <a:ln w="9525">
              <a:noFill/>
              <a:miter lim="800000"/>
              <a:headEnd/>
              <a:tailEnd/>
            </a:ln>
          </p:spPr>
        </p:pic>
        <p:pic>
          <p:nvPicPr>
            <p:cNvPr id="10" name="Picture 9" descr="cid:image005.png@01CDF8C2.2B65AD00">
              <a:hlinkClick r:id="rId12"/>
            </p:cNvPr>
            <p:cNvPicPr/>
            <p:nvPr/>
          </p:nvPicPr>
          <p:blipFill>
            <a:blip r:embed="rId13" cstate="print"/>
            <a:srcRect/>
            <a:stretch>
              <a:fillRect/>
            </a:stretch>
          </p:blipFill>
          <p:spPr bwMode="auto">
            <a:xfrm>
              <a:off x="6023573" y="4131011"/>
              <a:ext cx="315595" cy="315595"/>
            </a:xfrm>
            <a:prstGeom prst="rect">
              <a:avLst/>
            </a:prstGeom>
            <a:noFill/>
            <a:ln w="9525">
              <a:noFill/>
              <a:miter lim="800000"/>
              <a:headEnd/>
              <a:tailEnd/>
            </a:ln>
          </p:spPr>
        </p:pic>
        <p:pic>
          <p:nvPicPr>
            <p:cNvPr id="11" name="Picture 10" descr="cid:image006.png@01CDF8C2.2B65AD00">
              <a:hlinkClick r:id="rId14"/>
            </p:cNvPr>
            <p:cNvPicPr/>
            <p:nvPr/>
          </p:nvPicPr>
          <p:blipFill>
            <a:blip r:embed="rId15" cstate="print"/>
            <a:srcRect/>
            <a:stretch>
              <a:fillRect/>
            </a:stretch>
          </p:blipFill>
          <p:spPr bwMode="auto">
            <a:xfrm>
              <a:off x="6361621" y="4131011"/>
              <a:ext cx="315595" cy="315595"/>
            </a:xfrm>
            <a:prstGeom prst="rect">
              <a:avLst/>
            </a:prstGeom>
            <a:noFill/>
            <a:ln w="9525">
              <a:noFill/>
              <a:miter lim="800000"/>
              <a:headEnd/>
              <a:tailEnd/>
            </a:ln>
          </p:spPr>
        </p:pic>
        <p:pic>
          <p:nvPicPr>
            <p:cNvPr id="12" name="Picture 11" descr="youtube">
              <a:hlinkClick r:id="rId16"/>
            </p:cNvPr>
            <p:cNvPicPr/>
            <p:nvPr/>
          </p:nvPicPr>
          <p:blipFill>
            <a:blip r:embed="rId17" cstate="print"/>
            <a:srcRect/>
            <a:stretch>
              <a:fillRect/>
            </a:stretch>
          </p:blipFill>
          <p:spPr bwMode="auto">
            <a:xfrm>
              <a:off x="6699669" y="4131011"/>
              <a:ext cx="315595" cy="315595"/>
            </a:xfrm>
            <a:prstGeom prst="rect">
              <a:avLst/>
            </a:prstGeom>
            <a:noFill/>
            <a:ln w="9525">
              <a:noFill/>
              <a:miter lim="800000"/>
              <a:headEnd/>
              <a:tailEnd/>
            </a:ln>
          </p:spPr>
        </p:pic>
        <p:pic>
          <p:nvPicPr>
            <p:cNvPr id="13" name="Picture 12" descr="meetup">
              <a:hlinkClick r:id="rId18"/>
            </p:cNvPr>
            <p:cNvPicPr/>
            <p:nvPr/>
          </p:nvPicPr>
          <p:blipFill>
            <a:blip r:embed="rId19" cstate="print"/>
            <a:srcRect/>
            <a:stretch>
              <a:fillRect/>
            </a:stretch>
          </p:blipFill>
          <p:spPr bwMode="auto">
            <a:xfrm>
              <a:off x="7037720" y="4131011"/>
              <a:ext cx="473075" cy="315595"/>
            </a:xfrm>
            <a:prstGeom prst="rect">
              <a:avLst/>
            </a:prstGeom>
            <a:noFill/>
            <a:ln w="9525">
              <a:noFill/>
              <a:miter lim="800000"/>
              <a:headEnd/>
              <a:tailEnd/>
            </a:ln>
          </p:spPr>
        </p:pic>
      </p:grpSp>
      <p:pic>
        <p:nvPicPr>
          <p:cNvPr id="15" name="Picture 14"/>
          <p:cNvPicPr/>
          <p:nvPr/>
        </p:nvPicPr>
        <p:blipFill>
          <a:blip r:embed="rId20" cstate="print">
            <a:extLst>
              <a:ext uri="{28A0092B-C50C-407E-A947-70E740481C1C}">
                <a14:useLocalDpi xmlns:a14="http://schemas.microsoft.com/office/drawing/2010/main" val="0"/>
              </a:ext>
            </a:extLst>
          </a:blip>
          <a:stretch>
            <a:fillRect/>
          </a:stretch>
        </p:blipFill>
        <p:spPr bwMode="auto">
          <a:xfrm>
            <a:off x="5604681" y="4343783"/>
            <a:ext cx="1577424" cy="1051616"/>
          </a:xfrm>
          <a:prstGeom prst="rect">
            <a:avLst/>
          </a:prstGeom>
          <a:noFill/>
          <a:ln w="9525">
            <a:noFill/>
            <a:miter lim="800000"/>
            <a:headEnd/>
            <a:tailEnd/>
          </a:ln>
        </p:spPr>
      </p:pic>
    </p:spTree>
    <p:extLst>
      <p:ext uri="{BB962C8B-B14F-4D97-AF65-F5344CB8AC3E}">
        <p14:creationId xmlns:p14="http://schemas.microsoft.com/office/powerpoint/2010/main" val="1968551799"/>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Rectangle 3"/>
          <p:cNvSpPr/>
          <p:nvPr/>
        </p:nvSpPr>
        <p:spPr>
          <a:xfrm>
            <a:off x="1447801" y="6412468"/>
            <a:ext cx="1525289" cy="369332"/>
          </a:xfrm>
          <a:prstGeom prst="rect">
            <a:avLst/>
          </a:prstGeom>
        </p:spPr>
        <p:txBody>
          <a:bodyPr wrap="none">
            <a:spAutoFit/>
          </a:bodyPr>
          <a:lstStyle/>
          <a:p>
            <a:r>
              <a:rPr kumimoji="1" lang="en-GB" dirty="0">
                <a:solidFill>
                  <a:srgbClr val="FFFFFF"/>
                </a:solidFill>
                <a:latin typeface="Calibri"/>
              </a:rPr>
              <a:t>www.ASIF.info</a:t>
            </a:r>
            <a:endParaRPr lang="en-US" dirty="0">
              <a:solidFill>
                <a:srgbClr val="FFFFFF"/>
              </a:solidFill>
              <a:latin typeface="Calibri"/>
            </a:endParaRPr>
          </a:p>
        </p:txBody>
      </p:sp>
      <p:sp>
        <p:nvSpPr>
          <p:cNvPr id="5" name="TextBox 4">
            <a:extLst>
              <a:ext uri="{FF2B5EF4-FFF2-40B4-BE49-F238E27FC236}">
                <a16:creationId xmlns:a16="http://schemas.microsoft.com/office/drawing/2014/main" id="{E02F680B-40AA-4BF6-A8A7-B5A18BFF2E37}"/>
              </a:ext>
            </a:extLst>
          </p:cNvPr>
          <p:cNvSpPr txBox="1"/>
          <p:nvPr/>
        </p:nvSpPr>
        <p:spPr>
          <a:xfrm>
            <a:off x="3704931" y="252265"/>
            <a:ext cx="4800600" cy="685800"/>
          </a:xfrm>
          <a:prstGeom prst="rect">
            <a:avLst/>
          </a:prstGeom>
          <a:noFill/>
        </p:spPr>
        <p:txBody>
          <a:bodyPr wrap="square" lIns="0" tIns="0" rIns="0" bIns="0" rtlCol="0">
            <a:noAutofit/>
          </a:bodyPr>
          <a:lstStyle/>
          <a:p>
            <a:r>
              <a:rPr lang="en-GB" sz="3600" dirty="0">
                <a:solidFill>
                  <a:srgbClr val="757E93"/>
                </a:solidFill>
                <a:latin typeface="Trebuchet MS" pitchFamily="34" charset="0"/>
              </a:rPr>
              <a:t>Walk Your AS Off 2018</a:t>
            </a:r>
            <a:endParaRPr lang="en-US" sz="3600" dirty="0" err="1">
              <a:solidFill>
                <a:srgbClr val="757E93"/>
              </a:solidFill>
              <a:latin typeface="Trebuchet MS" pitchFamily="34" charset="0"/>
            </a:endParaRPr>
          </a:p>
        </p:txBody>
      </p:sp>
      <p:sp>
        <p:nvSpPr>
          <p:cNvPr id="9" name="TextBox 8">
            <a:extLst>
              <a:ext uri="{FF2B5EF4-FFF2-40B4-BE49-F238E27FC236}">
                <a16:creationId xmlns:a16="http://schemas.microsoft.com/office/drawing/2014/main" id="{934338F6-B365-4077-82D2-BC1C47F6F7AF}"/>
              </a:ext>
            </a:extLst>
          </p:cNvPr>
          <p:cNvSpPr txBox="1"/>
          <p:nvPr/>
        </p:nvSpPr>
        <p:spPr>
          <a:xfrm>
            <a:off x="2210444" y="4331807"/>
            <a:ext cx="5562600" cy="762002"/>
          </a:xfrm>
          <a:prstGeom prst="rect">
            <a:avLst/>
          </a:prstGeom>
          <a:noFill/>
        </p:spPr>
        <p:txBody>
          <a:bodyPr wrap="square" lIns="0" tIns="0" rIns="0" bIns="0" rtlCol="0">
            <a:noAutofit/>
          </a:bodyPr>
          <a:lstStyle/>
          <a:p>
            <a:endParaRPr lang="en-US" sz="1200" dirty="0" err="1">
              <a:solidFill>
                <a:srgbClr val="757E93"/>
              </a:solidFill>
              <a:latin typeface="Trebuchet MS" pitchFamily="34" charset="0"/>
            </a:endParaRPr>
          </a:p>
        </p:txBody>
      </p:sp>
      <p:pic>
        <p:nvPicPr>
          <p:cNvPr id="11" name="Picture 10" descr="A screenshot of a cell phone&#10;&#10;Description generated with very high confidence">
            <a:extLst>
              <a:ext uri="{FF2B5EF4-FFF2-40B4-BE49-F238E27FC236}">
                <a16:creationId xmlns:a16="http://schemas.microsoft.com/office/drawing/2014/main" id="{1A78C98A-70F8-4EDF-9813-97BC7B707A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7863" y="903408"/>
            <a:ext cx="6534737" cy="5051185"/>
          </a:xfrm>
          <a:prstGeom prst="rect">
            <a:avLst/>
          </a:prstGeom>
        </p:spPr>
      </p:pic>
    </p:spTree>
    <p:extLst>
      <p:ext uri="{BB962C8B-B14F-4D97-AF65-F5344CB8AC3E}">
        <p14:creationId xmlns:p14="http://schemas.microsoft.com/office/powerpoint/2010/main" val="1745601941"/>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5602" name="Rectangle 3"/>
          <p:cNvSpPr>
            <a:spLocks noGrp="1" noChangeArrowheads="1"/>
          </p:cNvSpPr>
          <p:nvPr>
            <p:ph idx="4294967295"/>
          </p:nvPr>
        </p:nvSpPr>
        <p:spPr>
          <a:xfrm>
            <a:off x="1092183" y="969402"/>
            <a:ext cx="8450262" cy="3244850"/>
          </a:xfrm>
        </p:spPr>
        <p:txBody>
          <a:bodyPr vert="horz" lIns="91431" tIns="45716" rIns="91431" bIns="45716" rtlCol="0">
            <a:normAutofit fontScale="92500"/>
          </a:bodyPr>
          <a:lstStyle/>
          <a:p>
            <a:pPr lvl="1" eaLnBrk="1" hangingPunct="1">
              <a:buFont typeface="Arial" charset="0"/>
              <a:buChar char="•"/>
            </a:pPr>
            <a:r>
              <a:rPr lang="en-US" sz="3200" dirty="0">
                <a:latin typeface="Arial" panose="020B0604020202020204" pitchFamily="34" charset="0"/>
                <a:cs typeface="Arial" panose="020B0604020202020204" pitchFamily="34" charset="0"/>
              </a:rPr>
              <a:t>Nationwide, Free Educational Seminars </a:t>
            </a:r>
          </a:p>
          <a:p>
            <a:pPr lvl="1" eaLnBrk="1" hangingPunct="1">
              <a:buFont typeface="Arial" charset="0"/>
              <a:buChar char="•"/>
            </a:pPr>
            <a:r>
              <a:rPr lang="en-US" sz="3200" i="1" dirty="0">
                <a:latin typeface="Arial" panose="020B0604020202020204" pitchFamily="34" charset="0"/>
                <a:cs typeface="Arial" panose="020B0604020202020204" pitchFamily="34" charset="0"/>
              </a:rPr>
              <a:t>First Responder Accredited </a:t>
            </a:r>
            <a:r>
              <a:rPr lang="en-US" sz="3200" dirty="0">
                <a:latin typeface="Arial" panose="020B0604020202020204" pitchFamily="34" charset="0"/>
                <a:cs typeface="Arial" panose="020B0604020202020204" pitchFamily="34" charset="0"/>
              </a:rPr>
              <a:t>Training Video</a:t>
            </a:r>
          </a:p>
          <a:p>
            <a:pPr lvl="1" eaLnBrk="1" hangingPunct="1">
              <a:buFont typeface="Arial" charset="0"/>
              <a:buChar char="•"/>
            </a:pPr>
            <a:r>
              <a:rPr lang="en-US" sz="3200" dirty="0">
                <a:latin typeface="Arial" panose="020B0604020202020204" pitchFamily="34" charset="0"/>
                <a:cs typeface="Arial" panose="020B0604020202020204" pitchFamily="34" charset="0"/>
              </a:rPr>
              <a:t>Development of the SAA Screening Tool for Ankylosing Spondylitis (Backpaintest.org)</a:t>
            </a:r>
          </a:p>
          <a:p>
            <a:pPr algn="ctr" eaLnBrk="1" hangingPunct="1">
              <a:lnSpc>
                <a:spcPct val="90000"/>
              </a:lnSpc>
              <a:buFontTx/>
              <a:buNone/>
            </a:pPr>
            <a:br>
              <a:rPr lang="en-US" sz="2400" dirty="0"/>
            </a:br>
            <a:endParaRPr lang="en-US" sz="2400" dirty="0"/>
          </a:p>
        </p:txBody>
      </p:sp>
      <p:sp>
        <p:nvSpPr>
          <p:cNvPr id="4" name="Title 1"/>
          <p:cNvSpPr txBox="1">
            <a:spLocks/>
          </p:cNvSpPr>
          <p:nvPr/>
        </p:nvSpPr>
        <p:spPr>
          <a:xfrm>
            <a:off x="1005407" y="250140"/>
            <a:ext cx="8623815" cy="503238"/>
          </a:xfrm>
          <a:prstGeom prst="rect">
            <a:avLst/>
          </a:prstGeom>
        </p:spPr>
        <p:txBody>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283BC"/>
                </a:solidFill>
                <a:effectLst/>
                <a:uLnTx/>
                <a:uFillTx/>
                <a:latin typeface="Arial" panose="020B0604020202020204" pitchFamily="34" charset="0"/>
                <a:ea typeface="ヒラギノ角ゴ Pro W3" charset="-128"/>
                <a:cs typeface="Arial" panose="020B0604020202020204" pitchFamily="34" charset="0"/>
              </a:rPr>
              <a:t>Patient Support Program Highlights (cont.)</a:t>
            </a:r>
          </a:p>
        </p:txBody>
      </p:sp>
      <p:pic>
        <p:nvPicPr>
          <p:cNvPr id="5" name="Picture 4" descr="http://www.spondylitis.org/images/eSUN_ems.jpg"/>
          <p:cNvPicPr/>
          <p:nvPr/>
        </p:nvPicPr>
        <p:blipFill>
          <a:blip r:embed="rId4" cstate="print"/>
          <a:srcRect/>
          <a:stretch>
            <a:fillRect/>
          </a:stretch>
        </p:blipFill>
        <p:spPr bwMode="auto">
          <a:xfrm>
            <a:off x="7258112" y="3117965"/>
            <a:ext cx="1639570" cy="1986280"/>
          </a:xfrm>
          <a:prstGeom prst="rect">
            <a:avLst/>
          </a:prstGeom>
          <a:noFill/>
          <a:ln w="9525">
            <a:noFill/>
            <a:miter lim="800000"/>
            <a:headEnd/>
            <a:tailEnd/>
          </a:ln>
        </p:spPr>
      </p:pic>
      <p:pic>
        <p:nvPicPr>
          <p:cNvPr id="6" name="Picture 5" descr="SAA Seminars &amp; Events"/>
          <p:cNvPicPr/>
          <p:nvPr/>
        </p:nvPicPr>
        <p:blipFill>
          <a:blip r:embed="rId5" cstate="print"/>
          <a:srcRect/>
          <a:stretch>
            <a:fillRect/>
          </a:stretch>
        </p:blipFill>
        <p:spPr bwMode="auto">
          <a:xfrm>
            <a:off x="3724718" y="3751698"/>
            <a:ext cx="2592070" cy="1852930"/>
          </a:xfrm>
          <a:prstGeom prst="rect">
            <a:avLst/>
          </a:prstGeom>
          <a:noFill/>
          <a:ln w="9525">
            <a:noFill/>
            <a:miter lim="800000"/>
            <a:headEnd/>
            <a:tailEnd/>
          </a:ln>
        </p:spPr>
      </p:pic>
    </p:spTree>
    <p:extLst>
      <p:ext uri="{BB962C8B-B14F-4D97-AF65-F5344CB8AC3E}">
        <p14:creationId xmlns:p14="http://schemas.microsoft.com/office/powerpoint/2010/main" val="1270160545"/>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6867" name="Rectangle 3"/>
          <p:cNvSpPr>
            <a:spLocks noGrp="1" noChangeArrowheads="1"/>
          </p:cNvSpPr>
          <p:nvPr>
            <p:ph idx="4294967295"/>
          </p:nvPr>
        </p:nvSpPr>
        <p:spPr>
          <a:xfrm>
            <a:off x="1195399" y="926373"/>
            <a:ext cx="8597900" cy="1982788"/>
          </a:xfrm>
        </p:spPr>
        <p:txBody>
          <a:bodyPr vert="horz" lIns="91431" tIns="45716" rIns="91431" bIns="45716" rtlCol="0">
            <a:normAutofit/>
          </a:bodyPr>
          <a:lstStyle/>
          <a:p>
            <a:pPr algn="ctr">
              <a:buNone/>
              <a:defRPr/>
            </a:pPr>
            <a:r>
              <a:rPr lang="en-US" sz="3600" b="1" dirty="0">
                <a:effectLst>
                  <a:outerShdw blurRad="38100" dist="38100" dir="2700000" algn="tl">
                    <a:srgbClr val="C0C0C0"/>
                  </a:outerShdw>
                </a:effectLst>
                <a:latin typeface="Arial" panose="020B0604020202020204" pitchFamily="34" charset="0"/>
                <a:cs typeface="Arial" panose="020B0604020202020204" pitchFamily="34" charset="0"/>
              </a:rPr>
              <a:t>38 Educational Support Groups in </a:t>
            </a:r>
          </a:p>
          <a:p>
            <a:pPr algn="ctr">
              <a:buNone/>
              <a:defRPr/>
            </a:pPr>
            <a:r>
              <a:rPr lang="en-US" sz="3600" b="1" dirty="0">
                <a:effectLst>
                  <a:outerShdw blurRad="38100" dist="38100" dir="2700000" algn="tl">
                    <a:srgbClr val="C0C0C0"/>
                  </a:outerShdw>
                </a:effectLst>
                <a:latin typeface="Arial" panose="020B0604020202020204" pitchFamily="34" charset="0"/>
                <a:cs typeface="Arial" panose="020B0604020202020204" pitchFamily="34" charset="0"/>
              </a:rPr>
              <a:t>25 States and Growing…</a:t>
            </a:r>
          </a:p>
          <a:p>
            <a:pPr lvl="1" algn="ctr">
              <a:buNone/>
              <a:defRPr/>
            </a:pPr>
            <a:endParaRPr lang="en-US" b="1" dirty="0">
              <a:effectLst>
                <a:outerShdw blurRad="38100" dist="38100" dir="2700000" algn="tl">
                  <a:srgbClr val="C0C0C0"/>
                </a:outerShdw>
              </a:effectLst>
            </a:endParaRPr>
          </a:p>
          <a:p>
            <a:pPr lvl="1" algn="ctr">
              <a:buNone/>
              <a:defRPr/>
            </a:pPr>
            <a:endParaRPr lang="en-US" b="1" dirty="0">
              <a:effectLst>
                <a:outerShdw blurRad="38100" dist="38100" dir="2700000" algn="tl">
                  <a:srgbClr val="C0C0C0"/>
                </a:outerShdw>
              </a:effectLst>
            </a:endParaRPr>
          </a:p>
          <a:p>
            <a:pPr lvl="2">
              <a:defRPr/>
            </a:pPr>
            <a:endParaRPr lang="en-US" sz="2800" b="1" dirty="0">
              <a:effectLst>
                <a:outerShdw blurRad="38100" dist="38100" dir="2700000" algn="tl">
                  <a:srgbClr val="C0C0C0"/>
                </a:outerShdw>
              </a:effectLst>
            </a:endParaRPr>
          </a:p>
          <a:p>
            <a:pPr lvl="2">
              <a:defRPr/>
            </a:pPr>
            <a:endParaRPr lang="en-US" sz="2800" b="1" dirty="0">
              <a:effectLst>
                <a:outerShdw blurRad="38100" dist="38100" dir="2700000" algn="tl">
                  <a:srgbClr val="C0C0C0"/>
                </a:outerShdw>
              </a:effectLst>
            </a:endParaRPr>
          </a:p>
          <a:p>
            <a:pPr lvl="2" algn="ctr">
              <a:buNone/>
              <a:defRPr/>
            </a:pPr>
            <a:endParaRPr lang="en-US" sz="2800" b="1" dirty="0">
              <a:effectLst>
                <a:outerShdw blurRad="38100" dist="38100" dir="2700000" algn="tl">
                  <a:srgbClr val="C0C0C0"/>
                </a:outerShdw>
              </a:effectLst>
            </a:endParaRPr>
          </a:p>
          <a:p>
            <a:pPr>
              <a:defRPr/>
            </a:pPr>
            <a:endParaRPr lang="en-US" dirty="0">
              <a:effectLst>
                <a:outerShdw blurRad="38100" dist="38100" dir="2700000" algn="tl">
                  <a:srgbClr val="C0C0C0"/>
                </a:outerShdw>
              </a:effectLst>
            </a:endParaRPr>
          </a:p>
        </p:txBody>
      </p:sp>
      <p:pic>
        <p:nvPicPr>
          <p:cNvPr id="24583" name="Picture 7" descr="http://www.spondylitis.org/patient_resources/images/map.gif"/>
          <p:cNvPicPr>
            <a:picLocks noChangeAspect="1" noChangeArrowheads="1"/>
          </p:cNvPicPr>
          <p:nvPr/>
        </p:nvPicPr>
        <p:blipFill>
          <a:blip r:embed="rId3" cstate="print"/>
          <a:srcRect/>
          <a:stretch>
            <a:fillRect/>
          </a:stretch>
        </p:blipFill>
        <p:spPr bwMode="auto">
          <a:xfrm>
            <a:off x="2174212" y="2272340"/>
            <a:ext cx="6640275" cy="3933826"/>
          </a:xfrm>
          <a:prstGeom prst="rect">
            <a:avLst/>
          </a:prstGeom>
          <a:noFill/>
        </p:spPr>
      </p:pic>
      <p:sp>
        <p:nvSpPr>
          <p:cNvPr id="8" name="Title 1"/>
          <p:cNvSpPr txBox="1">
            <a:spLocks/>
          </p:cNvSpPr>
          <p:nvPr/>
        </p:nvSpPr>
        <p:spPr>
          <a:xfrm>
            <a:off x="907364" y="213070"/>
            <a:ext cx="8597900" cy="503238"/>
          </a:xfrm>
          <a:prstGeom prst="rect">
            <a:avLst/>
          </a:prstGeom>
        </p:spPr>
        <p:txBody>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283BC"/>
                </a:solidFill>
                <a:effectLst/>
                <a:uLnTx/>
                <a:uFillTx/>
                <a:latin typeface="Arial" panose="020B0604020202020204" pitchFamily="34" charset="0"/>
                <a:ea typeface="ヒラギノ角ゴ Pro W3" charset="-128"/>
                <a:cs typeface="Arial" panose="020B0604020202020204" pitchFamily="34" charset="0"/>
              </a:rPr>
              <a:t>Patient Support Program Highlights (cont.)</a:t>
            </a:r>
          </a:p>
        </p:txBody>
      </p:sp>
    </p:spTree>
    <p:extLst>
      <p:ext uri="{BB962C8B-B14F-4D97-AF65-F5344CB8AC3E}">
        <p14:creationId xmlns:p14="http://schemas.microsoft.com/office/powerpoint/2010/main" val="1507665884"/>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386165" y="834191"/>
            <a:ext cx="8758731" cy="4370427"/>
          </a:xfrm>
          <a:prstGeom prst="rect">
            <a:avLst/>
          </a:prstGeom>
          <a:noFill/>
        </p:spPr>
        <p:txBody>
          <a:bodyPr wrap="square" rtlCol="0" anchor="t">
            <a:spAutoFit/>
          </a:bodyPr>
          <a:lstStyle/>
          <a:p>
            <a:pPr marL="347472" marR="0" lvl="0" indent="-347472"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Award at least one SAA/Bruckel Early Career Investigator Award Annually</a:t>
            </a:r>
          </a:p>
          <a:p>
            <a:pPr marL="347472" marR="0" lvl="0" indent="-347472"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Supported by the SAA, the first ever epidemiology study data conducted by the CDC in the US</a:t>
            </a:r>
          </a:p>
          <a:p>
            <a:pPr marL="347472" marR="0" lvl="0" indent="-347472"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 Life Impact Study” polling those affected about onset of symptoms, diagnosis, treatments, medications and quality of life issues</a:t>
            </a:r>
          </a:p>
          <a:p>
            <a:pPr marL="347472" marR="0" lvl="0" indent="-347472"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SAA oversaw the nationwide recruitment of patients and families for the TASC Genetic Study</a:t>
            </a:r>
          </a:p>
          <a:p>
            <a:pPr marL="347472" marR="0" lvl="0" indent="-347472"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Conducted Unmet Needs Conferences on SpA at NIH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1062681" y="175274"/>
            <a:ext cx="684847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283BC"/>
                </a:solidFill>
                <a:effectLst/>
                <a:uLnTx/>
                <a:uFillTx/>
                <a:latin typeface="Arial" panose="020B0604020202020204" pitchFamily="34" charset="0"/>
                <a:ea typeface="+mn-ea"/>
                <a:cs typeface="Arial" panose="020B0604020202020204" pitchFamily="34" charset="0"/>
              </a:rPr>
              <a:t>Advancing Science</a:t>
            </a:r>
          </a:p>
        </p:txBody>
      </p:sp>
    </p:spTree>
    <p:extLst>
      <p:ext uri="{BB962C8B-B14F-4D97-AF65-F5344CB8AC3E}">
        <p14:creationId xmlns:p14="http://schemas.microsoft.com/office/powerpoint/2010/main" val="1892912290"/>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494491" y="1113771"/>
            <a:ext cx="9033466" cy="444737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 ankylosing spondylitis awareness campaigns</a:t>
            </a:r>
          </a:p>
          <a:p>
            <a:pPr marL="342900" marR="0" lvl="0" indent="-34290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Partnered with ACR &amp; SPARTAN to develop Ax SpA Treatment Guidelines in the US in 2015 and updating in 2018 </a:t>
            </a:r>
          </a:p>
          <a:p>
            <a:pPr marL="342900" marR="0" lvl="0" indent="-34290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Provides a CME training program in MRI for Radiologists </a:t>
            </a:r>
            <a:b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 Early Detection of Spondyloarthritis</a:t>
            </a:r>
          </a:p>
          <a:p>
            <a:pPr marL="342900" marR="0" lvl="0" indent="-34290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Produced the first-ever training video for emergency first responders </a:t>
            </a:r>
          </a:p>
          <a:p>
            <a:pPr marL="342900" marR="0" lvl="0" indent="-342900" algn="l" defTabSz="914400" rtl="0" eaLnBrk="1" fontAlgn="auto" latinLnBrk="0" hangingPunct="1">
              <a:lnSpc>
                <a:spcPct val="100000"/>
              </a:lnSpc>
              <a:spcBef>
                <a:spcPts val="6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Launched BackPainTest.org, the first and only validated Screening Tool for Ankylosing Spondylitis </a:t>
            </a:r>
            <a:b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60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1148502" y="207720"/>
            <a:ext cx="660551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283BC"/>
                </a:solidFill>
                <a:effectLst/>
                <a:uLnTx/>
                <a:uFillTx/>
                <a:latin typeface="Arial" panose="020B0604020202020204" pitchFamily="34" charset="0"/>
                <a:ea typeface="+mn-ea"/>
                <a:cs typeface="Arial" panose="020B0604020202020204" pitchFamily="34" charset="0"/>
              </a:rPr>
              <a:t>Awareness &amp; Treatment</a:t>
            </a:r>
          </a:p>
        </p:txBody>
      </p:sp>
    </p:spTree>
    <p:extLst>
      <p:ext uri="{BB962C8B-B14F-4D97-AF65-F5344CB8AC3E}">
        <p14:creationId xmlns:p14="http://schemas.microsoft.com/office/powerpoint/2010/main" val="896114727"/>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5602" name="Rectangle 3"/>
          <p:cNvSpPr>
            <a:spLocks noGrp="1" noChangeArrowheads="1"/>
          </p:cNvSpPr>
          <p:nvPr>
            <p:ph idx="4294967295"/>
          </p:nvPr>
        </p:nvSpPr>
        <p:spPr>
          <a:xfrm>
            <a:off x="535451" y="908983"/>
            <a:ext cx="7619792" cy="3825875"/>
          </a:xfrm>
        </p:spPr>
        <p:txBody>
          <a:bodyPr vert="horz" lIns="91431" tIns="45716" rIns="91431" bIns="45716" rtlCol="0">
            <a:normAutofit fontScale="92500" lnSpcReduction="10000"/>
          </a:bodyPr>
          <a:lstStyle/>
          <a:p>
            <a:pPr lvl="1" eaLnBrk="1" hangingPunct="1">
              <a:buFont typeface="Arial" charset="0"/>
              <a:buChar char="•"/>
            </a:pPr>
            <a:r>
              <a:rPr lang="en-US" sz="2800" i="1" dirty="0">
                <a:latin typeface="Arial" panose="020B0604020202020204" pitchFamily="34" charset="0"/>
                <a:cs typeface="Arial" panose="020B0604020202020204" pitchFamily="34" charset="0"/>
              </a:rPr>
              <a:t>Spondylitis Plus </a:t>
            </a:r>
            <a:r>
              <a:rPr lang="en-US" sz="2800" dirty="0">
                <a:latin typeface="Arial" panose="020B0604020202020204" pitchFamily="34" charset="0"/>
                <a:cs typeface="Arial" panose="020B0604020202020204" pitchFamily="34" charset="0"/>
              </a:rPr>
              <a:t>Magazine, Toll-free Information Line 800-777-8189	</a:t>
            </a:r>
          </a:p>
          <a:p>
            <a:pPr lvl="1" eaLnBrk="1" hangingPunct="1">
              <a:buFont typeface="Arial" charset="0"/>
              <a:buChar char="•"/>
            </a:pPr>
            <a:r>
              <a:rPr lang="en-US" sz="2800" dirty="0">
                <a:solidFill>
                  <a:srgbClr val="0070C0"/>
                </a:solidFill>
                <a:latin typeface="Arial" panose="020B0604020202020204" pitchFamily="34" charset="0"/>
                <a:cs typeface="Arial" panose="020B0604020202020204" pitchFamily="34" charset="0"/>
              </a:rPr>
              <a:t>www.spondylitis.org</a:t>
            </a:r>
            <a:r>
              <a:rPr lang="en-US" sz="2800" dirty="0">
                <a:latin typeface="Arial" panose="020B0604020202020204" pitchFamily="34" charset="0"/>
                <a:cs typeface="Arial" panose="020B0604020202020204" pitchFamily="34" charset="0"/>
              </a:rPr>
              <a:t>  &gt;5,000+ Pages of Information</a:t>
            </a:r>
          </a:p>
          <a:p>
            <a:pPr lvl="1" eaLnBrk="1" hangingPunct="1">
              <a:buFont typeface="Arial" charset="0"/>
              <a:buChar char="•"/>
            </a:pPr>
            <a:r>
              <a:rPr lang="en-US" sz="2800" dirty="0">
                <a:latin typeface="Arial" panose="020B0604020202020204" pitchFamily="34" charset="0"/>
                <a:cs typeface="Arial" panose="020B0604020202020204" pitchFamily="34" charset="0"/>
              </a:rPr>
              <a:t>Educational Pamphlets, DVDs and Audio CDs</a:t>
            </a:r>
          </a:p>
          <a:p>
            <a:pPr lvl="1" eaLnBrk="1" hangingPunct="1">
              <a:buFont typeface="Arial" charset="0"/>
              <a:buChar char="•"/>
            </a:pPr>
            <a:r>
              <a:rPr lang="en-US" sz="2800" dirty="0">
                <a:latin typeface="Arial" panose="020B0604020202020204" pitchFamily="34" charset="0"/>
                <a:cs typeface="Arial" panose="020B0604020202020204" pitchFamily="34" charset="0"/>
              </a:rPr>
              <a:t>Patient Education Seminars</a:t>
            </a:r>
          </a:p>
          <a:p>
            <a:pPr lvl="1" eaLnBrk="1" hangingPunct="1">
              <a:buFont typeface="Arial" charset="0"/>
              <a:buChar char="•"/>
            </a:pPr>
            <a:r>
              <a:rPr lang="en-US" sz="2800" dirty="0">
                <a:latin typeface="Arial" panose="020B0604020202020204" pitchFamily="34" charset="0"/>
                <a:cs typeface="Arial" panose="020B0604020202020204" pitchFamily="34" charset="0"/>
              </a:rPr>
              <a:t>Partnered with Dan Reynolds from </a:t>
            </a:r>
            <a:r>
              <a:rPr lang="en-US" sz="2800" i="1" dirty="0">
                <a:latin typeface="Arial" panose="020B0604020202020204" pitchFamily="34" charset="0"/>
                <a:cs typeface="Arial" panose="020B0604020202020204" pitchFamily="34" charset="0"/>
              </a:rPr>
              <a:t>Imagine Dragons</a:t>
            </a:r>
            <a:r>
              <a:rPr lang="en-US" sz="2800" dirty="0">
                <a:latin typeface="Arial" panose="020B0604020202020204" pitchFamily="34" charset="0"/>
                <a:cs typeface="Arial" panose="020B0604020202020204" pitchFamily="34" charset="0"/>
              </a:rPr>
              <a:t> and Novartis for video series This AS Life Live (TASLL)</a:t>
            </a:r>
            <a:br>
              <a:rPr lang="en-US" dirty="0"/>
            </a:br>
            <a:endParaRPr lang="en-US" dirty="0"/>
          </a:p>
        </p:txBody>
      </p:sp>
      <p:sp>
        <p:nvSpPr>
          <p:cNvPr id="4" name="Title 1"/>
          <p:cNvSpPr txBox="1">
            <a:spLocks/>
          </p:cNvSpPr>
          <p:nvPr/>
        </p:nvSpPr>
        <p:spPr>
          <a:xfrm>
            <a:off x="967859" y="243257"/>
            <a:ext cx="8597900" cy="503238"/>
          </a:xfrm>
          <a:prstGeom prst="rect">
            <a:avLst/>
          </a:prstGeom>
        </p:spPr>
        <p:txBody>
          <a:body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283BC"/>
                </a:solidFill>
                <a:effectLst/>
                <a:uLnTx/>
                <a:uFillTx/>
                <a:latin typeface="Arial" panose="020B0604020202020204" pitchFamily="34" charset="0"/>
                <a:ea typeface="ヒラギノ角ゴ Pro W3" charset="-128"/>
                <a:cs typeface="Arial" panose="020B0604020202020204" pitchFamily="34" charset="0"/>
              </a:rPr>
              <a:t>Patient Support Program Highlights</a:t>
            </a:r>
          </a:p>
        </p:txBody>
      </p:sp>
      <p:pic>
        <p:nvPicPr>
          <p:cNvPr id="5" name="Picture 4" descr="splus-2012-summer"/>
          <p:cNvPicPr/>
          <p:nvPr/>
        </p:nvPicPr>
        <p:blipFill>
          <a:blip r:embed="rId4" cstate="print"/>
          <a:srcRect/>
          <a:stretch>
            <a:fillRect/>
          </a:stretch>
        </p:blipFill>
        <p:spPr bwMode="auto">
          <a:xfrm>
            <a:off x="8278813" y="870680"/>
            <a:ext cx="1705970" cy="2088108"/>
          </a:xfrm>
          <a:prstGeom prst="rect">
            <a:avLst/>
          </a:prstGeom>
          <a:noFill/>
          <a:ln w="9525">
            <a:noFill/>
            <a:miter lim="800000"/>
            <a:headEnd/>
            <a:tailEnd/>
          </a:ln>
        </p:spPr>
      </p:pic>
      <p:pic>
        <p:nvPicPr>
          <p:cNvPr id="7" name="Picture 6"/>
          <p:cNvPicPr/>
          <p:nvPr/>
        </p:nvPicPr>
        <p:blipFill>
          <a:blip r:embed="rId5" cstate="print">
            <a:extLst>
              <a:ext uri="{28A0092B-C50C-407E-A947-70E740481C1C}">
                <a14:useLocalDpi xmlns:a14="http://schemas.microsoft.com/office/drawing/2010/main" val="0"/>
              </a:ext>
            </a:extLst>
          </a:blip>
          <a:stretch>
            <a:fillRect/>
          </a:stretch>
        </p:blipFill>
        <p:spPr bwMode="auto">
          <a:xfrm>
            <a:off x="8685403" y="3208486"/>
            <a:ext cx="1188720" cy="1097280"/>
          </a:xfrm>
          <a:prstGeom prst="rect">
            <a:avLst/>
          </a:prstGeom>
          <a:noFill/>
          <a:ln w="9525">
            <a:noFill/>
            <a:miter lim="800000"/>
            <a:headEnd/>
            <a:tailEnd/>
          </a:ln>
        </p:spPr>
      </p:pic>
      <p:pic>
        <p:nvPicPr>
          <p:cNvPr id="8" name="Picture 7" descr="http://www.spondylitis.org/store/images/brochures.jpg"/>
          <p:cNvPicPr/>
          <p:nvPr/>
        </p:nvPicPr>
        <p:blipFill>
          <a:blip r:embed="rId6" cstate="print"/>
          <a:srcRect/>
          <a:stretch>
            <a:fillRect/>
          </a:stretch>
        </p:blipFill>
        <p:spPr bwMode="auto">
          <a:xfrm>
            <a:off x="3959015" y="4851451"/>
            <a:ext cx="1482090" cy="1797050"/>
          </a:xfrm>
          <a:prstGeom prst="rect">
            <a:avLst/>
          </a:prstGeom>
          <a:noFill/>
          <a:ln w="9525">
            <a:noFill/>
            <a:miter lim="800000"/>
            <a:headEnd/>
            <a:tailEnd/>
          </a:ln>
        </p:spPr>
      </p:pic>
      <p:pic>
        <p:nvPicPr>
          <p:cNvPr id="3" name="Picture 2">
            <a:extLst>
              <a:ext uri="{FF2B5EF4-FFF2-40B4-BE49-F238E27FC236}">
                <a16:creationId xmlns:a16="http://schemas.microsoft.com/office/drawing/2014/main" id="{FAE68047-1B3D-4E85-B14E-69CD8974EC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6474610" y="3745839"/>
            <a:ext cx="1562100" cy="3181350"/>
          </a:xfrm>
          <a:prstGeom prst="rect">
            <a:avLst/>
          </a:prstGeom>
        </p:spPr>
      </p:pic>
    </p:spTree>
    <p:extLst>
      <p:ext uri="{BB962C8B-B14F-4D97-AF65-F5344CB8AC3E}">
        <p14:creationId xmlns:p14="http://schemas.microsoft.com/office/powerpoint/2010/main" val="4176354415"/>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E3F90-79E5-4C86-AFB1-501198E4D8F5}"/>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591EF48B-FBA2-4E20-A720-CA395018BBA0}"/>
              </a:ext>
            </a:extLst>
          </p:cNvPr>
          <p:cNvSpPr>
            <a:spLocks noGrp="1"/>
          </p:cNvSpPr>
          <p:nvPr>
            <p:ph type="subTitle" idx="1"/>
          </p:nvPr>
        </p:nvSpPr>
        <p:spPr/>
        <p:txBody>
          <a:bodyPr/>
          <a:lstStyle/>
          <a:p>
            <a:endParaRPr lang="en-US"/>
          </a:p>
        </p:txBody>
      </p:sp>
      <p:pic>
        <p:nvPicPr>
          <p:cNvPr id="5" name="Picture 4" descr="A screenshot of a cell phone&#10;&#10;Description generated with very high confidence">
            <a:extLst>
              <a:ext uri="{FF2B5EF4-FFF2-40B4-BE49-F238E27FC236}">
                <a16:creationId xmlns:a16="http://schemas.microsoft.com/office/drawing/2014/main" id="{0B301372-C455-4C58-80EF-94A4EC4B50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190" y="0"/>
            <a:ext cx="10311619" cy="6879153"/>
          </a:xfrm>
          <a:prstGeom prst="rect">
            <a:avLst/>
          </a:prstGeom>
        </p:spPr>
      </p:pic>
    </p:spTree>
    <p:extLst>
      <p:ext uri="{BB962C8B-B14F-4D97-AF65-F5344CB8AC3E}">
        <p14:creationId xmlns:p14="http://schemas.microsoft.com/office/powerpoint/2010/main" val="2971426087"/>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standing in front of a screen&#10;&#10;Description generated with very high confidence">
            <a:extLst>
              <a:ext uri="{FF2B5EF4-FFF2-40B4-BE49-F238E27FC236}">
                <a16:creationId xmlns:a16="http://schemas.microsoft.com/office/drawing/2014/main" id="{2EB25420-70EB-4630-8342-C23CD8A906A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50571" y="218171"/>
            <a:ext cx="8490858" cy="6421658"/>
          </a:xfrm>
        </p:spPr>
      </p:pic>
    </p:spTree>
    <p:extLst>
      <p:ext uri="{BB962C8B-B14F-4D97-AF65-F5344CB8AC3E}">
        <p14:creationId xmlns:p14="http://schemas.microsoft.com/office/powerpoint/2010/main" val="65572038"/>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indoor, bottle, text&#10;&#10;Description generated with very high confidence">
            <a:extLst>
              <a:ext uri="{FF2B5EF4-FFF2-40B4-BE49-F238E27FC236}">
                <a16:creationId xmlns:a16="http://schemas.microsoft.com/office/drawing/2014/main" id="{3BD0246C-769C-41AC-AA79-8ECE1D3EB8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3874" y="166310"/>
            <a:ext cx="8664252" cy="6525379"/>
          </a:xfrm>
        </p:spPr>
      </p:pic>
    </p:spTree>
    <p:extLst>
      <p:ext uri="{BB962C8B-B14F-4D97-AF65-F5344CB8AC3E}">
        <p14:creationId xmlns:p14="http://schemas.microsoft.com/office/powerpoint/2010/main" val="1169872170"/>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performing on a counter&#10;&#10;Description generated with high confidence">
            <a:extLst>
              <a:ext uri="{FF2B5EF4-FFF2-40B4-BE49-F238E27FC236}">
                <a16:creationId xmlns:a16="http://schemas.microsoft.com/office/drawing/2014/main" id="{C3F85600-27B2-4AED-BE82-F956DC70860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78204" y="519339"/>
            <a:ext cx="7835592" cy="5819321"/>
          </a:xfrm>
        </p:spPr>
      </p:pic>
    </p:spTree>
    <p:extLst>
      <p:ext uri="{BB962C8B-B14F-4D97-AF65-F5344CB8AC3E}">
        <p14:creationId xmlns:p14="http://schemas.microsoft.com/office/powerpoint/2010/main" val="4230602727"/>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wall, indoor, person, man&#10;&#10;Description generated with very high confidence">
            <a:extLst>
              <a:ext uri="{FF2B5EF4-FFF2-40B4-BE49-F238E27FC236}">
                <a16:creationId xmlns:a16="http://schemas.microsoft.com/office/drawing/2014/main" id="{23B84FB2-C067-4638-9D61-F073AC93101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1015" y="783771"/>
            <a:ext cx="4096601" cy="3036103"/>
          </a:xfrm>
        </p:spPr>
      </p:pic>
      <p:pic>
        <p:nvPicPr>
          <p:cNvPr id="7" name="Picture 6" descr="A picture containing indoor, wall, man&#10;&#10;Description generated with very high confidence">
            <a:extLst>
              <a:ext uri="{FF2B5EF4-FFF2-40B4-BE49-F238E27FC236}">
                <a16:creationId xmlns:a16="http://schemas.microsoft.com/office/drawing/2014/main" id="{44B0829E-436A-42BA-9731-5BBB1B9091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7553" y="740900"/>
            <a:ext cx="4096601" cy="3078974"/>
          </a:xfrm>
          <a:prstGeom prst="rect">
            <a:avLst/>
          </a:prstGeom>
        </p:spPr>
      </p:pic>
      <p:pic>
        <p:nvPicPr>
          <p:cNvPr id="9" name="Picture 8" descr="A group of people sitting at a table&#10;&#10;Description generated with very high confidence">
            <a:extLst>
              <a:ext uri="{FF2B5EF4-FFF2-40B4-BE49-F238E27FC236}">
                <a16:creationId xmlns:a16="http://schemas.microsoft.com/office/drawing/2014/main" id="{C858AAD2-0C1A-40E1-B7D0-654E44FFE8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9908" y="3872838"/>
            <a:ext cx="3812183" cy="2842984"/>
          </a:xfrm>
          <a:prstGeom prst="rect">
            <a:avLst/>
          </a:prstGeom>
        </p:spPr>
      </p:pic>
    </p:spTree>
    <p:extLst>
      <p:ext uri="{BB962C8B-B14F-4D97-AF65-F5344CB8AC3E}">
        <p14:creationId xmlns:p14="http://schemas.microsoft.com/office/powerpoint/2010/main" val="1675628168"/>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C452A-BB8E-42E2-88B8-E697FA4D5E35}"/>
              </a:ext>
            </a:extLst>
          </p:cNvPr>
          <p:cNvSpPr>
            <a:spLocks noGrp="1"/>
          </p:cNvSpPr>
          <p:nvPr>
            <p:ph type="title"/>
          </p:nvPr>
        </p:nvSpPr>
        <p:spPr/>
        <p:txBody>
          <a:bodyPr/>
          <a:lstStyle/>
          <a:p>
            <a:r>
              <a:rPr lang="en-GB" sz="4000" dirty="0"/>
              <a:t>2018 Selfie Challenge photos </a:t>
            </a:r>
            <a:endParaRPr lang="en-US" sz="4000" dirty="0"/>
          </a:p>
        </p:txBody>
      </p:sp>
      <p:pic>
        <p:nvPicPr>
          <p:cNvPr id="7" name="Content Placeholder 6" descr="A person that is standing in the snow&#10;&#10;Description generated with very high confidence">
            <a:extLst>
              <a:ext uri="{FF2B5EF4-FFF2-40B4-BE49-F238E27FC236}">
                <a16:creationId xmlns:a16="http://schemas.microsoft.com/office/drawing/2014/main" id="{490A119D-B3C1-4A52-AB97-4162B97C341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21160089">
            <a:off x="307021" y="1514582"/>
            <a:ext cx="1301192" cy="1301192"/>
          </a:xfrm>
        </p:spPr>
      </p:pic>
      <p:pic>
        <p:nvPicPr>
          <p:cNvPr id="9" name="Content Placeholder 8" descr="A person wearing a hat and glasses&#10;&#10;Description generated with very high confidence">
            <a:extLst>
              <a:ext uri="{FF2B5EF4-FFF2-40B4-BE49-F238E27FC236}">
                <a16:creationId xmlns:a16="http://schemas.microsoft.com/office/drawing/2014/main" id="{61DCC30C-7F67-4BEF-ADBA-68592FE0597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801887">
            <a:off x="2064471" y="1541469"/>
            <a:ext cx="1462668" cy="1462668"/>
          </a:xfrm>
        </p:spPr>
      </p:pic>
      <p:sp>
        <p:nvSpPr>
          <p:cNvPr id="5" name="Slide Number Placeholder 4">
            <a:extLst>
              <a:ext uri="{FF2B5EF4-FFF2-40B4-BE49-F238E27FC236}">
                <a16:creationId xmlns:a16="http://schemas.microsoft.com/office/drawing/2014/main" id="{8E433703-B452-4229-9487-E66DFA0655F9}"/>
              </a:ext>
            </a:extLst>
          </p:cNvPr>
          <p:cNvSpPr>
            <a:spLocks noGrp="1"/>
          </p:cNvSpPr>
          <p:nvPr>
            <p:ph type="sldNum" sz="quarter" idx="12"/>
          </p:nvPr>
        </p:nvSpPr>
        <p:spPr/>
        <p:txBody>
          <a:bodyPr/>
          <a:lstStyle/>
          <a:p>
            <a:fld id="{476351FE-2590-4770-93BD-A8825C52E3AE}" type="slidenum">
              <a:rPr lang="en-GB" smtClean="0">
                <a:solidFill>
                  <a:srgbClr val="F1EDEA"/>
                </a:solidFill>
              </a:rPr>
              <a:pPr/>
              <a:t>6</a:t>
            </a:fld>
            <a:endParaRPr lang="en-GB">
              <a:solidFill>
                <a:srgbClr val="F1EDEA"/>
              </a:solidFill>
            </a:endParaRPr>
          </a:p>
        </p:txBody>
      </p:sp>
      <p:pic>
        <p:nvPicPr>
          <p:cNvPr id="11" name="Picture 10" descr="A group of people posing for the camera&#10;&#10;Description generated with very high confidence">
            <a:extLst>
              <a:ext uri="{FF2B5EF4-FFF2-40B4-BE49-F238E27FC236}">
                <a16:creationId xmlns:a16="http://schemas.microsoft.com/office/drawing/2014/main" id="{6F18C6D5-E9FE-4C0A-B57C-698C5FEF7C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41613" y="1586937"/>
            <a:ext cx="2027270" cy="2027270"/>
          </a:xfrm>
          <a:prstGeom prst="rect">
            <a:avLst/>
          </a:prstGeom>
        </p:spPr>
      </p:pic>
      <p:pic>
        <p:nvPicPr>
          <p:cNvPr id="13" name="Picture 12" descr="A group of people posing for a photo&#10;&#10;Description generated with very high confidence">
            <a:extLst>
              <a:ext uri="{FF2B5EF4-FFF2-40B4-BE49-F238E27FC236}">
                <a16:creationId xmlns:a16="http://schemas.microsoft.com/office/drawing/2014/main" id="{84222C14-1C5B-43F1-A881-D54571B570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995957">
            <a:off x="355508" y="3029269"/>
            <a:ext cx="2111684" cy="2111684"/>
          </a:xfrm>
          <a:prstGeom prst="rect">
            <a:avLst/>
          </a:prstGeom>
        </p:spPr>
      </p:pic>
      <p:pic>
        <p:nvPicPr>
          <p:cNvPr id="15" name="Picture 14" descr="A person wearing sunglasses posing for the camera&#10;&#10;Description generated with very high confidence">
            <a:extLst>
              <a:ext uri="{FF2B5EF4-FFF2-40B4-BE49-F238E27FC236}">
                <a16:creationId xmlns:a16="http://schemas.microsoft.com/office/drawing/2014/main" id="{5507C021-37F2-4036-9513-3CB202BCD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84128">
            <a:off x="8194325" y="365150"/>
            <a:ext cx="1734056" cy="1734056"/>
          </a:xfrm>
          <a:prstGeom prst="rect">
            <a:avLst/>
          </a:prstGeom>
        </p:spPr>
      </p:pic>
      <p:pic>
        <p:nvPicPr>
          <p:cNvPr id="17" name="Picture 16" descr="A group of people posing for the camera&#10;&#10;Description generated with very high confidence">
            <a:extLst>
              <a:ext uri="{FF2B5EF4-FFF2-40B4-BE49-F238E27FC236}">
                <a16:creationId xmlns:a16="http://schemas.microsoft.com/office/drawing/2014/main" id="{AD5EDA41-FAD9-4EBA-A026-59589BEC51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908103">
            <a:off x="4390867" y="4199387"/>
            <a:ext cx="1742649" cy="1742649"/>
          </a:xfrm>
          <a:prstGeom prst="rect">
            <a:avLst/>
          </a:prstGeom>
        </p:spPr>
      </p:pic>
      <p:pic>
        <p:nvPicPr>
          <p:cNvPr id="19" name="Picture 18" descr="A person posing for the camera&#10;&#10;Description generated with very high confidence">
            <a:extLst>
              <a:ext uri="{FF2B5EF4-FFF2-40B4-BE49-F238E27FC236}">
                <a16:creationId xmlns:a16="http://schemas.microsoft.com/office/drawing/2014/main" id="{919B8E8E-F31A-4A6D-A756-682B19222A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418074">
            <a:off x="6272062" y="3925102"/>
            <a:ext cx="1828244" cy="1828244"/>
          </a:xfrm>
          <a:prstGeom prst="rect">
            <a:avLst/>
          </a:prstGeom>
        </p:spPr>
      </p:pic>
      <p:pic>
        <p:nvPicPr>
          <p:cNvPr id="21" name="Picture 20" descr="A picture containing ground, outdoor, floor, person&#10;&#10;Description generated with very high confidence">
            <a:extLst>
              <a:ext uri="{FF2B5EF4-FFF2-40B4-BE49-F238E27FC236}">
                <a16:creationId xmlns:a16="http://schemas.microsoft.com/office/drawing/2014/main" id="{DAAFD181-98C1-4803-BC22-B5D8B7319BC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223374">
            <a:off x="9850504" y="727663"/>
            <a:ext cx="1593218" cy="1874520"/>
          </a:xfrm>
          <a:prstGeom prst="rect">
            <a:avLst/>
          </a:prstGeom>
        </p:spPr>
      </p:pic>
      <p:pic>
        <p:nvPicPr>
          <p:cNvPr id="23" name="Picture 22" descr="A person looking at the camera&#10;&#10;Description generated with high confidence">
            <a:extLst>
              <a:ext uri="{FF2B5EF4-FFF2-40B4-BE49-F238E27FC236}">
                <a16:creationId xmlns:a16="http://schemas.microsoft.com/office/drawing/2014/main" id="{C2BDB37E-A45A-4374-9913-E0F4630EA9C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90873" y="4494199"/>
            <a:ext cx="1461929" cy="1461929"/>
          </a:xfrm>
          <a:prstGeom prst="rect">
            <a:avLst/>
          </a:prstGeom>
        </p:spPr>
      </p:pic>
      <p:pic>
        <p:nvPicPr>
          <p:cNvPr id="25" name="Picture 24" descr="A group of people standing around a pole&#10;&#10;Description generated with high confidence">
            <a:extLst>
              <a:ext uri="{FF2B5EF4-FFF2-40B4-BE49-F238E27FC236}">
                <a16:creationId xmlns:a16="http://schemas.microsoft.com/office/drawing/2014/main" id="{A4294D08-DBC9-43B9-B28D-8A8B6FD8667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1059343">
            <a:off x="8023801" y="2376893"/>
            <a:ext cx="1474083" cy="1839026"/>
          </a:xfrm>
          <a:prstGeom prst="rect">
            <a:avLst/>
          </a:prstGeom>
        </p:spPr>
      </p:pic>
      <p:pic>
        <p:nvPicPr>
          <p:cNvPr id="27" name="Picture 26" descr="A group of people posing for a photo in front of a building&#10;&#10;Description generated with very high confidence">
            <a:extLst>
              <a:ext uri="{FF2B5EF4-FFF2-40B4-BE49-F238E27FC236}">
                <a16:creationId xmlns:a16="http://schemas.microsoft.com/office/drawing/2014/main" id="{B001178D-FA1A-4BAE-9E9B-E5E90B34304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806400">
            <a:off x="9564634" y="3024833"/>
            <a:ext cx="1598458" cy="1598458"/>
          </a:xfrm>
          <a:prstGeom prst="rect">
            <a:avLst/>
          </a:prstGeom>
        </p:spPr>
      </p:pic>
      <p:pic>
        <p:nvPicPr>
          <p:cNvPr id="29" name="Picture 28" descr="A group of people standing on a sidewalk&#10;&#10;Description generated with very high confidence">
            <a:extLst>
              <a:ext uri="{FF2B5EF4-FFF2-40B4-BE49-F238E27FC236}">
                <a16:creationId xmlns:a16="http://schemas.microsoft.com/office/drawing/2014/main" id="{7F9D1664-1856-4B65-929F-4EC4BB0C47D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40853" y="4547778"/>
            <a:ext cx="2284457" cy="1522971"/>
          </a:xfrm>
          <a:prstGeom prst="rect">
            <a:avLst/>
          </a:prstGeom>
        </p:spPr>
      </p:pic>
      <p:pic>
        <p:nvPicPr>
          <p:cNvPr id="31" name="Picture 30" descr="A person standing next to a body of water posing for the camera&#10;&#10;Description generated with very high confidence">
            <a:extLst>
              <a:ext uri="{FF2B5EF4-FFF2-40B4-BE49-F238E27FC236}">
                <a16:creationId xmlns:a16="http://schemas.microsoft.com/office/drawing/2014/main" id="{517F93CC-BD82-407D-AD8C-41C3A2A464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21717" y="1683460"/>
            <a:ext cx="1544598" cy="1930747"/>
          </a:xfrm>
          <a:prstGeom prst="rect">
            <a:avLst/>
          </a:prstGeom>
        </p:spPr>
      </p:pic>
      <p:pic>
        <p:nvPicPr>
          <p:cNvPr id="33" name="Picture 32" descr="A picture containing sky, person, outdoor, ground&#10;&#10;Description generated with very high confidence">
            <a:extLst>
              <a:ext uri="{FF2B5EF4-FFF2-40B4-BE49-F238E27FC236}">
                <a16:creationId xmlns:a16="http://schemas.microsoft.com/office/drawing/2014/main" id="{CE73218E-AA20-4E35-9AAD-1444472A634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1272980">
            <a:off x="2705774" y="3045606"/>
            <a:ext cx="1362393" cy="1362393"/>
          </a:xfrm>
          <a:prstGeom prst="rect">
            <a:avLst/>
          </a:prstGeom>
        </p:spPr>
      </p:pic>
    </p:spTree>
    <p:extLst>
      <p:ext uri="{BB962C8B-B14F-4D97-AF65-F5344CB8AC3E}">
        <p14:creationId xmlns:p14="http://schemas.microsoft.com/office/powerpoint/2010/main" val="2042284248"/>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walking down a road&#10;&#10;Description generated with very high confidence">
            <a:extLst>
              <a:ext uri="{FF2B5EF4-FFF2-40B4-BE49-F238E27FC236}">
                <a16:creationId xmlns:a16="http://schemas.microsoft.com/office/drawing/2014/main" id="{DEE1FF2B-2503-467D-B49E-61FEE124AC7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23729"/>
          <a:stretch/>
        </p:blipFill>
        <p:spPr>
          <a:xfrm>
            <a:off x="20" y="10"/>
            <a:ext cx="12191980" cy="6857990"/>
          </a:xfrm>
          <a:prstGeom prst="rect">
            <a:avLst/>
          </a:prstGeom>
        </p:spPr>
      </p:pic>
    </p:spTree>
    <p:extLst>
      <p:ext uri="{BB962C8B-B14F-4D97-AF65-F5344CB8AC3E}">
        <p14:creationId xmlns:p14="http://schemas.microsoft.com/office/powerpoint/2010/main" val="2078995755"/>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A box filled with different types of food&#10;&#10;Description generated with high confidence">
            <a:extLst>
              <a:ext uri="{FF2B5EF4-FFF2-40B4-BE49-F238E27FC236}">
                <a16:creationId xmlns:a16="http://schemas.microsoft.com/office/drawing/2014/main" id="{544ACAB8-128E-49DB-B991-43F9D888B9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45069" y="876749"/>
            <a:ext cx="6901862" cy="5104502"/>
          </a:xfrm>
        </p:spPr>
      </p:pic>
    </p:spTree>
    <p:extLst>
      <p:ext uri="{BB962C8B-B14F-4D97-AF65-F5344CB8AC3E}">
        <p14:creationId xmlns:p14="http://schemas.microsoft.com/office/powerpoint/2010/main" val="4251959403"/>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food&#10;&#10;Description generated with very high confidence">
            <a:extLst>
              <a:ext uri="{FF2B5EF4-FFF2-40B4-BE49-F238E27FC236}">
                <a16:creationId xmlns:a16="http://schemas.microsoft.com/office/drawing/2014/main" id="{E1F6BFBB-72D8-4F40-AC56-7EFB8C824A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7340" y="13844"/>
            <a:ext cx="9055637" cy="6844156"/>
          </a:xfrm>
          <a:prstGeom prst="rect">
            <a:avLst/>
          </a:prstGeom>
        </p:spPr>
      </p:pic>
    </p:spTree>
    <p:extLst>
      <p:ext uri="{BB962C8B-B14F-4D97-AF65-F5344CB8AC3E}">
        <p14:creationId xmlns:p14="http://schemas.microsoft.com/office/powerpoint/2010/main" val="3715787307"/>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at in the water&#10;&#10;Description generated with high confidence">
            <a:extLst>
              <a:ext uri="{FF2B5EF4-FFF2-40B4-BE49-F238E27FC236}">
                <a16:creationId xmlns:a16="http://schemas.microsoft.com/office/drawing/2014/main" id="{386972D7-E026-4233-B02D-1D823A9DE3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3340" y="279747"/>
            <a:ext cx="8445319" cy="6298505"/>
          </a:xfrm>
          <a:prstGeom prst="rect">
            <a:avLst/>
          </a:prstGeom>
        </p:spPr>
      </p:pic>
    </p:spTree>
    <p:extLst>
      <p:ext uri="{BB962C8B-B14F-4D97-AF65-F5344CB8AC3E}">
        <p14:creationId xmlns:p14="http://schemas.microsoft.com/office/powerpoint/2010/main" val="164050132"/>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0864D0-12B8-4BAD-A026-042AAE1A9C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6246" y="185462"/>
            <a:ext cx="8819508" cy="6487076"/>
          </a:xfrm>
          <a:prstGeom prst="rect">
            <a:avLst/>
          </a:prstGeom>
        </p:spPr>
      </p:pic>
    </p:spTree>
    <p:extLst>
      <p:ext uri="{BB962C8B-B14F-4D97-AF65-F5344CB8AC3E}">
        <p14:creationId xmlns:p14="http://schemas.microsoft.com/office/powerpoint/2010/main" val="3564827797"/>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high confidence">
            <a:extLst>
              <a:ext uri="{FF2B5EF4-FFF2-40B4-BE49-F238E27FC236}">
                <a16:creationId xmlns:a16="http://schemas.microsoft.com/office/drawing/2014/main" id="{64DB44FB-048D-4F8F-A808-0172B9A996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2055" y="190500"/>
            <a:ext cx="8587889" cy="6477000"/>
          </a:xfrm>
          <a:prstGeom prst="rect">
            <a:avLst/>
          </a:prstGeom>
        </p:spPr>
      </p:pic>
    </p:spTree>
    <p:extLst>
      <p:ext uri="{BB962C8B-B14F-4D97-AF65-F5344CB8AC3E}">
        <p14:creationId xmlns:p14="http://schemas.microsoft.com/office/powerpoint/2010/main" val="2682085800"/>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person, floor, skating&#10;&#10;Description generated with very high confidence">
            <a:extLst>
              <a:ext uri="{FF2B5EF4-FFF2-40B4-BE49-F238E27FC236}">
                <a16:creationId xmlns:a16="http://schemas.microsoft.com/office/drawing/2014/main" id="{47A30EBD-4012-4469-B4F4-1067E3130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1086" y="140063"/>
            <a:ext cx="9013371" cy="6609806"/>
          </a:xfrm>
          <a:prstGeom prst="rect">
            <a:avLst/>
          </a:prstGeom>
        </p:spPr>
      </p:pic>
    </p:spTree>
    <p:extLst>
      <p:ext uri="{BB962C8B-B14F-4D97-AF65-F5344CB8AC3E}">
        <p14:creationId xmlns:p14="http://schemas.microsoft.com/office/powerpoint/2010/main" val="3704372743"/>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on a field&#10;&#10;Description generated with very high confidence">
            <a:extLst>
              <a:ext uri="{FF2B5EF4-FFF2-40B4-BE49-F238E27FC236}">
                <a16:creationId xmlns:a16="http://schemas.microsoft.com/office/drawing/2014/main" id="{6BDF207E-D43D-4E63-9448-360C556A11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8171" y="279892"/>
            <a:ext cx="8795657" cy="6578108"/>
          </a:xfrm>
          <a:prstGeom prst="rect">
            <a:avLst/>
          </a:prstGeom>
        </p:spPr>
      </p:pic>
    </p:spTree>
    <p:extLst>
      <p:ext uri="{BB962C8B-B14F-4D97-AF65-F5344CB8AC3E}">
        <p14:creationId xmlns:p14="http://schemas.microsoft.com/office/powerpoint/2010/main" val="1768840469"/>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in a room&#10;&#10;Description generated with very high confidence">
            <a:extLst>
              <a:ext uri="{FF2B5EF4-FFF2-40B4-BE49-F238E27FC236}">
                <a16:creationId xmlns:a16="http://schemas.microsoft.com/office/drawing/2014/main" id="{3C175FEA-150B-4AA6-A4F4-CD18C57931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2484" y="472428"/>
            <a:ext cx="8007032" cy="5913143"/>
          </a:xfrm>
          <a:prstGeom prst="rect">
            <a:avLst/>
          </a:prstGeom>
        </p:spPr>
      </p:pic>
    </p:spTree>
    <p:extLst>
      <p:ext uri="{BB962C8B-B14F-4D97-AF65-F5344CB8AC3E}">
        <p14:creationId xmlns:p14="http://schemas.microsoft.com/office/powerpoint/2010/main" val="2779645118"/>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flower&#10;&#10;Description generated with very high confidence">
            <a:extLst>
              <a:ext uri="{FF2B5EF4-FFF2-40B4-BE49-F238E27FC236}">
                <a16:creationId xmlns:a16="http://schemas.microsoft.com/office/drawing/2014/main" id="{55BD4D6C-875D-43EF-9828-8FA9216F51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7536" y="491270"/>
            <a:ext cx="7756928" cy="5875460"/>
          </a:xfrm>
          <a:prstGeom prst="rect">
            <a:avLst/>
          </a:prstGeom>
        </p:spPr>
      </p:pic>
    </p:spTree>
    <p:extLst>
      <p:ext uri="{BB962C8B-B14F-4D97-AF65-F5344CB8AC3E}">
        <p14:creationId xmlns:p14="http://schemas.microsoft.com/office/powerpoint/2010/main" val="812722916"/>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510B2-373D-4C86-96FF-6BE3281F414C}"/>
              </a:ext>
            </a:extLst>
          </p:cNvPr>
          <p:cNvSpPr>
            <a:spLocks noGrp="1"/>
          </p:cNvSpPr>
          <p:nvPr>
            <p:ph type="title"/>
          </p:nvPr>
        </p:nvSpPr>
        <p:spPr>
          <a:xfrm>
            <a:off x="2650434" y="542925"/>
            <a:ext cx="8443503" cy="789162"/>
          </a:xfrm>
        </p:spPr>
        <p:txBody>
          <a:bodyPr/>
          <a:lstStyle/>
          <a:p>
            <a:r>
              <a:rPr lang="en-GB" sz="4000" dirty="0"/>
              <a:t>World AS Day 2018</a:t>
            </a:r>
            <a:endParaRPr lang="en-US" sz="4000" dirty="0"/>
          </a:p>
        </p:txBody>
      </p:sp>
      <p:sp>
        <p:nvSpPr>
          <p:cNvPr id="3" name="Content Placeholder 2">
            <a:extLst>
              <a:ext uri="{FF2B5EF4-FFF2-40B4-BE49-F238E27FC236}">
                <a16:creationId xmlns:a16="http://schemas.microsoft.com/office/drawing/2014/main" id="{B597BB4D-7619-42D3-BFF5-5825F6E51B98}"/>
              </a:ext>
            </a:extLst>
          </p:cNvPr>
          <p:cNvSpPr>
            <a:spLocks noGrp="1"/>
          </p:cNvSpPr>
          <p:nvPr>
            <p:ph idx="1"/>
          </p:nvPr>
        </p:nvSpPr>
        <p:spPr>
          <a:xfrm>
            <a:off x="2044700" y="2182566"/>
            <a:ext cx="8112125" cy="2354263"/>
          </a:xfrm>
        </p:spPr>
        <p:txBody>
          <a:bodyPr/>
          <a:lstStyle/>
          <a:p>
            <a:endParaRPr lang="en-GB" sz="2800" dirty="0"/>
          </a:p>
          <a:p>
            <a:pPr marL="171450" indent="-171450">
              <a:buFont typeface="Arial" panose="020B0604020202020204" pitchFamily="34" charset="0"/>
              <a:buChar char="•"/>
            </a:pPr>
            <a:r>
              <a:rPr lang="en-GB" sz="2800" dirty="0"/>
              <a:t>Walk Your AS Off  and the Selfie Challenge</a:t>
            </a:r>
            <a:br>
              <a:rPr lang="en-GB" sz="2800" dirty="0"/>
            </a:br>
            <a:endParaRPr lang="en-GB" sz="2800" dirty="0"/>
          </a:p>
          <a:p>
            <a:pPr marL="171450" indent="-171450">
              <a:buFont typeface="Arial" panose="020B0604020202020204" pitchFamily="34" charset="0"/>
              <a:buChar char="•"/>
            </a:pPr>
            <a:r>
              <a:rPr lang="en-GB" sz="2800" dirty="0"/>
              <a:t>Raj Mahapatra, ASIF Trustee made a video with Novartis for This AS Life</a:t>
            </a:r>
          </a:p>
          <a:p>
            <a:pPr marL="171450" indent="-171450">
              <a:buFont typeface="Arial" panose="020B0604020202020204" pitchFamily="34" charset="0"/>
              <a:buChar char="•"/>
            </a:pPr>
            <a:endParaRPr lang="en-GB" sz="2800" dirty="0"/>
          </a:p>
          <a:p>
            <a:pPr marL="171450" indent="-171450">
              <a:buFont typeface="Arial" panose="020B0604020202020204" pitchFamily="34" charset="0"/>
              <a:buChar char="•"/>
            </a:pPr>
            <a:endParaRPr lang="en-US" sz="2800" dirty="0"/>
          </a:p>
        </p:txBody>
      </p:sp>
      <p:sp>
        <p:nvSpPr>
          <p:cNvPr id="4" name="Slide Number Placeholder 3">
            <a:extLst>
              <a:ext uri="{FF2B5EF4-FFF2-40B4-BE49-F238E27FC236}">
                <a16:creationId xmlns:a16="http://schemas.microsoft.com/office/drawing/2014/main" id="{119261CF-CA5F-400B-BFF5-5B58E3B1A90D}"/>
              </a:ext>
            </a:extLst>
          </p:cNvPr>
          <p:cNvSpPr>
            <a:spLocks noGrp="1"/>
          </p:cNvSpPr>
          <p:nvPr>
            <p:ph type="sldNum" sz="quarter" idx="12"/>
          </p:nvPr>
        </p:nvSpPr>
        <p:spPr/>
        <p:txBody>
          <a:bodyPr/>
          <a:lstStyle/>
          <a:p>
            <a:fld id="{476351FE-2590-4770-93BD-A8825C52E3AE}" type="slidenum">
              <a:rPr lang="en-GB"/>
              <a:pPr/>
              <a:t>7</a:t>
            </a:fld>
            <a:endParaRPr lang="en-GB" dirty="0"/>
          </a:p>
        </p:txBody>
      </p:sp>
      <p:pic>
        <p:nvPicPr>
          <p:cNvPr id="5" name="Picture 4">
            <a:extLst>
              <a:ext uri="{FF2B5EF4-FFF2-40B4-BE49-F238E27FC236}">
                <a16:creationId xmlns:a16="http://schemas.microsoft.com/office/drawing/2014/main" id="{96E36306-3C94-4901-ADCC-18C17E197A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8953" y="362314"/>
            <a:ext cx="3705225" cy="1150384"/>
          </a:xfrm>
          <a:prstGeom prst="rect">
            <a:avLst/>
          </a:prstGeom>
        </p:spPr>
      </p:pic>
      <p:pic>
        <p:nvPicPr>
          <p:cNvPr id="8" name="Picture 7">
            <a:extLst>
              <a:ext uri="{FF2B5EF4-FFF2-40B4-BE49-F238E27FC236}">
                <a16:creationId xmlns:a16="http://schemas.microsoft.com/office/drawing/2014/main" id="{F050C53F-409B-412F-8634-6D07EE5385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4700" y="5230813"/>
            <a:ext cx="3533775" cy="661730"/>
          </a:xfrm>
          <a:prstGeom prst="rect">
            <a:avLst/>
          </a:prstGeom>
        </p:spPr>
      </p:pic>
      <p:pic>
        <p:nvPicPr>
          <p:cNvPr id="10" name="Picture 9">
            <a:extLst>
              <a:ext uri="{FF2B5EF4-FFF2-40B4-BE49-F238E27FC236}">
                <a16:creationId xmlns:a16="http://schemas.microsoft.com/office/drawing/2014/main" id="{2F4318E3-752E-4869-9DD5-C9B0D5C0E3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800" y="5188999"/>
            <a:ext cx="3962400" cy="723472"/>
          </a:xfrm>
          <a:prstGeom prst="rect">
            <a:avLst/>
          </a:prstGeom>
        </p:spPr>
      </p:pic>
      <p:pic>
        <p:nvPicPr>
          <p:cNvPr id="7" name="Picture 6" descr="A close up of a clock&#10;&#10;Description generated with high confidence">
            <a:extLst>
              <a:ext uri="{FF2B5EF4-FFF2-40B4-BE49-F238E27FC236}">
                <a16:creationId xmlns:a16="http://schemas.microsoft.com/office/drawing/2014/main" id="{89D2B1CC-8823-414B-B4AA-10D20B1293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696" y="276628"/>
            <a:ext cx="1571004" cy="1571004"/>
          </a:xfrm>
          <a:prstGeom prst="rect">
            <a:avLst/>
          </a:prstGeom>
        </p:spPr>
      </p:pic>
    </p:spTree>
    <p:extLst>
      <p:ext uri="{BB962C8B-B14F-4D97-AF65-F5344CB8AC3E}">
        <p14:creationId xmlns:p14="http://schemas.microsoft.com/office/powerpoint/2010/main" val="1762798037"/>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421750-B6E8-4756-8788-82EE7BDAF7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7225" y="361950"/>
            <a:ext cx="2886551" cy="6076950"/>
          </a:xfrm>
          <a:prstGeom prst="rect">
            <a:avLst/>
          </a:prstGeom>
        </p:spPr>
      </p:pic>
      <p:pic>
        <p:nvPicPr>
          <p:cNvPr id="1026" name="Picture 2" descr="http://asif.info/wp-content/uploads/2018/05/iran-logo.jpg">
            <a:extLst>
              <a:ext uri="{FF2B5EF4-FFF2-40B4-BE49-F238E27FC236}">
                <a16:creationId xmlns:a16="http://schemas.microsoft.com/office/drawing/2014/main" id="{6CEE69CD-BA6A-4646-A935-A2B4166961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638" y="2119312"/>
            <a:ext cx="3071812" cy="30718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erson standing in front of a building&#10;&#10;Description generated with very high confidence">
            <a:extLst>
              <a:ext uri="{FF2B5EF4-FFF2-40B4-BE49-F238E27FC236}">
                <a16:creationId xmlns:a16="http://schemas.microsoft.com/office/drawing/2014/main" id="{6992898E-7534-44AD-9625-94382B0BCD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9551" y="2119312"/>
            <a:ext cx="3917879" cy="2724150"/>
          </a:xfrm>
          <a:prstGeom prst="rect">
            <a:avLst/>
          </a:prstGeom>
        </p:spPr>
      </p:pic>
    </p:spTree>
    <p:extLst>
      <p:ext uri="{BB962C8B-B14F-4D97-AF65-F5344CB8AC3E}">
        <p14:creationId xmlns:p14="http://schemas.microsoft.com/office/powerpoint/2010/main" val="3750000471"/>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piece of paper&#10;&#10;Description generated with high confidence">
            <a:extLst>
              <a:ext uri="{FF2B5EF4-FFF2-40B4-BE49-F238E27FC236}">
                <a16:creationId xmlns:a16="http://schemas.microsoft.com/office/drawing/2014/main" id="{8E994272-F461-4E75-A876-1BC77460B5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 y="700087"/>
            <a:ext cx="5255684" cy="2728913"/>
          </a:xfrm>
          <a:prstGeom prst="rect">
            <a:avLst/>
          </a:prstGeom>
        </p:spPr>
      </p:pic>
      <p:pic>
        <p:nvPicPr>
          <p:cNvPr id="5" name="Picture 4" descr="A group of people standing in front of a store&#10;&#10;Description generated with very high confidence">
            <a:extLst>
              <a:ext uri="{FF2B5EF4-FFF2-40B4-BE49-F238E27FC236}">
                <a16:creationId xmlns:a16="http://schemas.microsoft.com/office/drawing/2014/main" id="{AFA46EF7-1D4F-4CED-83C0-FA81BF40DE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999" y="2514617"/>
            <a:ext cx="5492051" cy="4113952"/>
          </a:xfrm>
          <a:prstGeom prst="rect">
            <a:avLst/>
          </a:prstGeom>
        </p:spPr>
      </p:pic>
    </p:spTree>
    <p:extLst>
      <p:ext uri="{BB962C8B-B14F-4D97-AF65-F5344CB8AC3E}">
        <p14:creationId xmlns:p14="http://schemas.microsoft.com/office/powerpoint/2010/main" val="2195001871"/>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bject, light, indoor, wall&#10;&#10;Description generated with very high confidence">
            <a:extLst>
              <a:ext uri="{FF2B5EF4-FFF2-40B4-BE49-F238E27FC236}">
                <a16:creationId xmlns:a16="http://schemas.microsoft.com/office/drawing/2014/main" id="{24CA2A1F-46D6-429F-97C5-B5B1FB2068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4625" y="47625"/>
            <a:ext cx="6762750" cy="6762750"/>
          </a:xfrm>
          <a:prstGeom prst="rect">
            <a:avLst/>
          </a:prstGeom>
        </p:spPr>
      </p:pic>
    </p:spTree>
    <p:extLst>
      <p:ext uri="{BB962C8B-B14F-4D97-AF65-F5344CB8AC3E}">
        <p14:creationId xmlns:p14="http://schemas.microsoft.com/office/powerpoint/2010/main" val="903335070"/>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
            <a:extLst>
              <a:ext uri="{FF2B5EF4-FFF2-40B4-BE49-F238E27FC236}">
                <a16:creationId xmlns:a16="http://schemas.microsoft.com/office/drawing/2014/main" id="{5F891F39-381E-4098-88B5-C8419F24F23A}"/>
              </a:ext>
            </a:extLst>
          </p:cNvPr>
          <p:cNvSpPr txBox="1">
            <a:spLocks noChangeArrowheads="1"/>
          </p:cNvSpPr>
          <p:nvPr/>
        </p:nvSpPr>
        <p:spPr bwMode="auto">
          <a:xfrm>
            <a:off x="5735638" y="3679826"/>
            <a:ext cx="4032250"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ts val="5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2F2B20"/>
                </a:solidFill>
                <a:latin typeface="Calibri" panose="020F0502020204030204" pitchFamily="34" charset="0"/>
                <a:ea typeface="MS PGothic" panose="020B0600070205080204" pitchFamily="34" charset="-128"/>
              </a:defRPr>
            </a:lvl1pPr>
            <a:lvl2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2B20"/>
                </a:solidFill>
                <a:latin typeface="Calibri" panose="020F0502020204030204" pitchFamily="34" charset="0"/>
                <a:ea typeface="MS PGothic" panose="020B0600070205080204" pitchFamily="34" charset="-128"/>
              </a:defRPr>
            </a:lvl2pPr>
            <a:lvl3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2F2B20"/>
                </a:solidFill>
                <a:latin typeface="Calibri" panose="020F0502020204030204" pitchFamily="34" charset="0"/>
                <a:ea typeface="MS PGothic" panose="020B0600070205080204" pitchFamily="34" charset="-128"/>
              </a:defRPr>
            </a:lvl3pPr>
            <a:lvl4pPr>
              <a:spcBef>
                <a:spcPts val="4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2F2B20"/>
                </a:solidFill>
                <a:latin typeface="Calibri" panose="020F0502020204030204" pitchFamily="34" charset="0"/>
                <a:ea typeface="MS PGothic" panose="020B0600070205080204" pitchFamily="34" charset="-128"/>
              </a:defRPr>
            </a:lvl4pPr>
            <a:lvl5pPr>
              <a:spcBef>
                <a:spcPts val="3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5pPr>
            <a:lvl6pPr marL="2514600" indent="-228600" defTabSz="457200"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6pPr>
            <a:lvl7pPr marL="2971800" indent="-228600" defTabSz="457200"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7pPr>
            <a:lvl8pPr marL="3429000" indent="-228600" defTabSz="457200"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8pPr>
            <a:lvl9pPr marL="3886200" indent="-228600" defTabSz="457200"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9pPr>
          </a:lstStyle>
          <a:p>
            <a:pPr defTabSz="457200" fontAlgn="base">
              <a:lnSpc>
                <a:spcPct val="140000"/>
              </a:lnSpc>
              <a:spcBef>
                <a:spcPct val="0"/>
              </a:spcBef>
              <a:spcAft>
                <a:spcPct val="0"/>
              </a:spcAft>
              <a:buClrTx/>
            </a:pPr>
            <a:r>
              <a:rPr lang="lt-LT" altLang="en-US" sz="3200" b="1">
                <a:solidFill>
                  <a:srgbClr val="675E47"/>
                </a:solidFill>
                <a:latin typeface="Cambria" panose="02040503050406030204" pitchFamily="18" charset="0"/>
              </a:rPr>
              <a:t>Joint action of AS patiens </a:t>
            </a:r>
            <a:br>
              <a:rPr lang="lt-LT" altLang="en-US" sz="3200">
                <a:solidFill>
                  <a:srgbClr val="675E47"/>
                </a:solidFill>
                <a:latin typeface="Cambria" panose="02040503050406030204" pitchFamily="18" charset="0"/>
              </a:rPr>
            </a:br>
            <a:endParaRPr lang="lt-LT" altLang="en-US" b="1">
              <a:solidFill>
                <a:srgbClr val="7F7F7F"/>
              </a:solidFill>
              <a:latin typeface="Cambria" panose="02040503050406030204" pitchFamily="18" charset="0"/>
            </a:endParaRPr>
          </a:p>
        </p:txBody>
      </p:sp>
      <p:sp>
        <p:nvSpPr>
          <p:cNvPr id="7171" name="Text Box 2">
            <a:extLst>
              <a:ext uri="{FF2B5EF4-FFF2-40B4-BE49-F238E27FC236}">
                <a16:creationId xmlns:a16="http://schemas.microsoft.com/office/drawing/2014/main" id="{D25ADF8D-6628-42AA-9304-D96C7B3519D8}"/>
              </a:ext>
            </a:extLst>
          </p:cNvPr>
          <p:cNvSpPr txBox="1">
            <a:spLocks noChangeArrowheads="1"/>
          </p:cNvSpPr>
          <p:nvPr/>
        </p:nvSpPr>
        <p:spPr bwMode="auto">
          <a:xfrm>
            <a:off x="5880100" y="5373688"/>
            <a:ext cx="32400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5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2F2B20"/>
                </a:solidFill>
                <a:latin typeface="Calibri" panose="020F0502020204030204" pitchFamily="34" charset="0"/>
                <a:ea typeface="MS PGothic" panose="020B0600070205080204" pitchFamily="34" charset="-128"/>
              </a:defRPr>
            </a:lvl1pPr>
            <a:lvl2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2B20"/>
                </a:solidFill>
                <a:latin typeface="Calibri" panose="020F0502020204030204" pitchFamily="34" charset="0"/>
                <a:ea typeface="MS PGothic" panose="020B0600070205080204" pitchFamily="34" charset="-128"/>
              </a:defRPr>
            </a:lvl2pPr>
            <a:lvl3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2F2B20"/>
                </a:solidFill>
                <a:latin typeface="Calibri" panose="020F0502020204030204" pitchFamily="34" charset="0"/>
                <a:ea typeface="MS PGothic" panose="020B0600070205080204" pitchFamily="34" charset="-128"/>
              </a:defRPr>
            </a:lvl3pPr>
            <a:lvl4pPr>
              <a:spcBef>
                <a:spcPts val="4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2F2B20"/>
                </a:solidFill>
                <a:latin typeface="Calibri" panose="020F0502020204030204" pitchFamily="34" charset="0"/>
                <a:ea typeface="MS PGothic" panose="020B0600070205080204" pitchFamily="34" charset="-128"/>
              </a:defRPr>
            </a:lvl4pPr>
            <a:lvl5pPr>
              <a:spcBef>
                <a:spcPts val="3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5pPr>
            <a:lvl6pPr marL="2514600" indent="-228600" defTabSz="457200"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6pPr>
            <a:lvl7pPr marL="2971800" indent="-228600" defTabSz="457200"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7pPr>
            <a:lvl8pPr marL="3429000" indent="-228600" defTabSz="457200"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8pPr>
            <a:lvl9pPr marL="3886200" indent="-228600" defTabSz="457200"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9pPr>
          </a:lstStyle>
          <a:p>
            <a:pPr defTabSz="457200" fontAlgn="base">
              <a:lnSpc>
                <a:spcPct val="80000"/>
              </a:lnSpc>
              <a:spcBef>
                <a:spcPts val="375"/>
              </a:spcBef>
              <a:spcAft>
                <a:spcPct val="0"/>
              </a:spcAft>
              <a:buClrTx/>
            </a:pPr>
            <a:r>
              <a:rPr lang="en-US" altLang="lt-LT" sz="1500">
                <a:solidFill>
                  <a:srgbClr val="8E8D8C"/>
                </a:solidFill>
              </a:rPr>
              <a:t>	</a:t>
            </a:r>
          </a:p>
          <a:p>
            <a:pPr defTabSz="457200" fontAlgn="base">
              <a:lnSpc>
                <a:spcPct val="80000"/>
              </a:lnSpc>
              <a:spcBef>
                <a:spcPts val="500"/>
              </a:spcBef>
              <a:spcAft>
                <a:spcPct val="0"/>
              </a:spcAft>
              <a:buClrTx/>
            </a:pPr>
            <a:r>
              <a:rPr lang="en-US" altLang="lt-LT" sz="1500">
                <a:solidFill>
                  <a:srgbClr val="7F7F7F"/>
                </a:solidFill>
              </a:rPr>
              <a:t>    </a:t>
            </a:r>
            <a:r>
              <a:rPr lang="en-US" altLang="lt-LT" sz="3200" b="1">
                <a:solidFill>
                  <a:srgbClr val="675E47"/>
                </a:solidFill>
                <a:latin typeface="Cambria" panose="02040503050406030204" pitchFamily="18" charset="0"/>
              </a:rPr>
              <a:t>LITHUANIA</a:t>
            </a:r>
            <a:br>
              <a:rPr lang="en-US" altLang="lt-LT" sz="1500" b="1">
                <a:solidFill>
                  <a:srgbClr val="7F7F7F"/>
                </a:solidFill>
              </a:rPr>
            </a:br>
            <a:endParaRPr lang="en-US" altLang="lt-LT" sz="2000" b="1">
              <a:solidFill>
                <a:srgbClr val="7F7F7F"/>
              </a:solidFill>
            </a:endParaRPr>
          </a:p>
        </p:txBody>
      </p:sp>
      <p:pic>
        <p:nvPicPr>
          <p:cNvPr id="7172" name="Picture 3">
            <a:extLst>
              <a:ext uri="{FF2B5EF4-FFF2-40B4-BE49-F238E27FC236}">
                <a16:creationId xmlns:a16="http://schemas.microsoft.com/office/drawing/2014/main" id="{2CE2FA46-417C-497A-BFC3-8D31E3D6B7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493"/>
          <a:stretch>
            <a:fillRect/>
          </a:stretch>
        </p:blipFill>
        <p:spPr bwMode="auto">
          <a:xfrm>
            <a:off x="2063751" y="1628775"/>
            <a:ext cx="3021013" cy="463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4">
            <a:extLst>
              <a:ext uri="{FF2B5EF4-FFF2-40B4-BE49-F238E27FC236}">
                <a16:creationId xmlns:a16="http://schemas.microsoft.com/office/drawing/2014/main" id="{CCD7484F-B2FD-4EFC-863D-DA75F0DFEA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5414" y="333375"/>
            <a:ext cx="604837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36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1">
            <a:extLst>
              <a:ext uri="{FF2B5EF4-FFF2-40B4-BE49-F238E27FC236}">
                <a16:creationId xmlns:a16="http://schemas.microsoft.com/office/drawing/2014/main" id="{1CCC6EC5-2E7B-449B-AC30-16DE8B36B89E}"/>
              </a:ext>
            </a:extLst>
          </p:cNvPr>
          <p:cNvSpPr txBox="1">
            <a:spLocks noChangeArrowheads="1"/>
          </p:cNvSpPr>
          <p:nvPr/>
        </p:nvSpPr>
        <p:spPr bwMode="auto">
          <a:xfrm>
            <a:off x="1919289" y="260350"/>
            <a:ext cx="8232775"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nchor="ctr"/>
          <a:lstStyle>
            <a:lvl1pPr>
              <a:spcBef>
                <a:spcPts val="5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2F2B20"/>
                </a:solidFill>
                <a:latin typeface="Calibri" panose="020F0502020204030204" pitchFamily="34" charset="0"/>
                <a:ea typeface="MS PGothic" panose="020B0600070205080204" pitchFamily="34" charset="-128"/>
              </a:defRPr>
            </a:lvl1pPr>
            <a:lvl2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2B20"/>
                </a:solidFill>
                <a:latin typeface="Calibri" panose="020F0502020204030204" pitchFamily="34" charset="0"/>
                <a:ea typeface="MS PGothic" panose="020B0600070205080204" pitchFamily="34" charset="-128"/>
              </a:defRPr>
            </a:lvl2pPr>
            <a:lvl3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2F2B20"/>
                </a:solidFill>
                <a:latin typeface="Calibri" panose="020F0502020204030204" pitchFamily="34" charset="0"/>
                <a:ea typeface="MS PGothic" panose="020B0600070205080204" pitchFamily="34" charset="-128"/>
              </a:defRPr>
            </a:lvl3pPr>
            <a:lvl4pPr>
              <a:spcBef>
                <a:spcPts val="4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2F2B20"/>
                </a:solidFill>
                <a:latin typeface="Calibri" panose="020F0502020204030204" pitchFamily="34" charset="0"/>
                <a:ea typeface="MS PGothic" panose="020B0600070205080204" pitchFamily="34" charset="-128"/>
              </a:defRPr>
            </a:lvl4pPr>
            <a:lvl5pPr>
              <a:spcBef>
                <a:spcPts val="3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5pPr>
            <a:lvl6pPr marL="2514600" indent="-228600" defTabSz="457200"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6pPr>
            <a:lvl7pPr marL="2971800" indent="-228600" defTabSz="457200"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7pPr>
            <a:lvl8pPr marL="3429000" indent="-228600" defTabSz="457200"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8pPr>
            <a:lvl9pPr marL="3886200" indent="-228600" defTabSz="457200"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9pPr>
          </a:lstStyle>
          <a:p>
            <a:pPr defTabSz="457200" fontAlgn="base">
              <a:spcBef>
                <a:spcPct val="0"/>
              </a:spcBef>
              <a:spcAft>
                <a:spcPct val="0"/>
              </a:spcAft>
            </a:pPr>
            <a:endParaRPr lang="en-GB" altLang="lt-LT" sz="3300">
              <a:solidFill>
                <a:srgbClr val="675E47"/>
              </a:solidFill>
              <a:latin typeface="Cambria" panose="02040503050406030204" pitchFamily="18" charset="0"/>
              <a:cs typeface="Times New Roman" panose="02020603050405020304" pitchFamily="18" charset="0"/>
            </a:endParaRPr>
          </a:p>
          <a:p>
            <a:pPr defTabSz="457200" fontAlgn="base">
              <a:spcBef>
                <a:spcPct val="0"/>
              </a:spcBef>
              <a:spcAft>
                <a:spcPct val="0"/>
              </a:spcAft>
            </a:pPr>
            <a:r>
              <a:rPr lang="en-GB" altLang="lt-LT" sz="3300">
                <a:solidFill>
                  <a:srgbClr val="675E47"/>
                </a:solidFill>
                <a:latin typeface="Cambria" panose="02040503050406030204" pitchFamily="18" charset="0"/>
                <a:cs typeface="Times New Roman" panose="02020603050405020304" pitchFamily="18" charset="0"/>
              </a:rPr>
              <a:t>Association of patients suffering from Bechterev Disease </a:t>
            </a:r>
            <a:r>
              <a:rPr lang="en-GB" altLang="en-US" sz="3300">
                <a:solidFill>
                  <a:srgbClr val="675E47"/>
                </a:solidFill>
                <a:latin typeface="Cambria" panose="02040503050406030204" pitchFamily="18" charset="0"/>
                <a:cs typeface="Times New Roman" panose="02020603050405020304" pitchFamily="18" charset="0"/>
              </a:rPr>
              <a:t>“</a:t>
            </a:r>
            <a:r>
              <a:rPr lang="en-GB" altLang="ja-JP" sz="3300">
                <a:solidFill>
                  <a:srgbClr val="675E47"/>
                </a:solidFill>
                <a:latin typeface="Cambria" panose="02040503050406030204" pitchFamily="18" charset="0"/>
                <a:cs typeface="Times New Roman" panose="02020603050405020304" pitchFamily="18" charset="0"/>
              </a:rPr>
              <a:t>Judesys</a:t>
            </a:r>
            <a:r>
              <a:rPr lang="en-GB" altLang="en-US" sz="3300">
                <a:solidFill>
                  <a:srgbClr val="675E47"/>
                </a:solidFill>
                <a:latin typeface="Cambria" panose="02040503050406030204" pitchFamily="18" charset="0"/>
                <a:cs typeface="Times New Roman" panose="02020603050405020304" pitchFamily="18" charset="0"/>
              </a:rPr>
              <a:t>”</a:t>
            </a:r>
            <a:r>
              <a:rPr lang="en-GB" altLang="ja-JP" sz="3300">
                <a:solidFill>
                  <a:srgbClr val="675E47"/>
                </a:solidFill>
                <a:latin typeface="Cambria" panose="02040503050406030204" pitchFamily="18" charset="0"/>
              </a:rPr>
              <a:t>. </a:t>
            </a:r>
            <a:br>
              <a:rPr lang="en-GB" altLang="ja-JP" sz="3300">
                <a:solidFill>
                  <a:srgbClr val="675E47"/>
                </a:solidFill>
                <a:latin typeface="Cambria" panose="02040503050406030204" pitchFamily="18" charset="0"/>
              </a:rPr>
            </a:br>
            <a:endParaRPr lang="en-GB" altLang="lt-LT" sz="3300">
              <a:solidFill>
                <a:srgbClr val="A19470"/>
              </a:solidFill>
              <a:latin typeface="Cambria" panose="02040503050406030204" pitchFamily="18" charset="0"/>
            </a:endParaRPr>
          </a:p>
        </p:txBody>
      </p:sp>
      <p:sp>
        <p:nvSpPr>
          <p:cNvPr id="9219" name="Text Box 2">
            <a:extLst>
              <a:ext uri="{FF2B5EF4-FFF2-40B4-BE49-F238E27FC236}">
                <a16:creationId xmlns:a16="http://schemas.microsoft.com/office/drawing/2014/main" id="{B5091F83-8BB2-4569-AFB1-9B7724F993C2}"/>
              </a:ext>
            </a:extLst>
          </p:cNvPr>
          <p:cNvSpPr txBox="1">
            <a:spLocks noChangeArrowheads="1"/>
          </p:cNvSpPr>
          <p:nvPr/>
        </p:nvSpPr>
        <p:spPr bwMode="auto">
          <a:xfrm>
            <a:off x="1752600" y="2006601"/>
            <a:ext cx="7943850" cy="396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marL="341313" indent="-228600">
              <a:spcBef>
                <a:spcPts val="55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rgbClr val="2F2B20"/>
                </a:solidFill>
                <a:latin typeface="Calibri" panose="020F0502020204030204" pitchFamily="34" charset="0"/>
                <a:ea typeface="MS PGothic" panose="020B0600070205080204" pitchFamily="34" charset="-128"/>
              </a:defRPr>
            </a:lvl1pPr>
            <a:lvl2pPr marL="638175" indent="-228600">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2B20"/>
                </a:solidFill>
                <a:latin typeface="Calibri" panose="020F0502020204030204" pitchFamily="34" charset="0"/>
                <a:ea typeface="MS PGothic" panose="020B0600070205080204" pitchFamily="34" charset="-128"/>
              </a:defRPr>
            </a:lvl2pPr>
            <a:lvl3pPr>
              <a:spcBef>
                <a:spcPts val="45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2F2B20"/>
                </a:solidFill>
                <a:latin typeface="Calibri" panose="020F0502020204030204" pitchFamily="34" charset="0"/>
                <a:ea typeface="MS PGothic" panose="020B0600070205080204" pitchFamily="34" charset="-128"/>
              </a:defRPr>
            </a:lvl3pPr>
            <a:lvl4pPr>
              <a:spcBef>
                <a:spcPts val="4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1600">
                <a:solidFill>
                  <a:srgbClr val="2F2B20"/>
                </a:solidFill>
                <a:latin typeface="Calibri" panose="020F0502020204030204" pitchFamily="34" charset="0"/>
                <a:ea typeface="MS PGothic" panose="020B0600070205080204" pitchFamily="34" charset="-128"/>
              </a:defRPr>
            </a:lvl4pPr>
            <a:lvl5pPr>
              <a:spcBef>
                <a:spcPts val="35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rgbClr val="2F2B20"/>
                </a:solidFill>
                <a:latin typeface="Calibri" panose="020F0502020204030204" pitchFamily="34" charset="0"/>
                <a:ea typeface="MS PGothic" panose="020B0600070205080204" pitchFamily="34" charset="-128"/>
              </a:defRPr>
            </a:lvl5pPr>
            <a:lvl6pPr marL="2514600" indent="-228600" defTabSz="457200" eaLnBrk="0" fontAlgn="base" hangingPunct="0">
              <a:spcBef>
                <a:spcPts val="35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rgbClr val="2F2B20"/>
                </a:solidFill>
                <a:latin typeface="Calibri" panose="020F0502020204030204" pitchFamily="34" charset="0"/>
                <a:ea typeface="MS PGothic" panose="020B0600070205080204" pitchFamily="34" charset="-128"/>
              </a:defRPr>
            </a:lvl6pPr>
            <a:lvl7pPr marL="2971800" indent="-228600" defTabSz="457200" eaLnBrk="0" fontAlgn="base" hangingPunct="0">
              <a:spcBef>
                <a:spcPts val="35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rgbClr val="2F2B20"/>
                </a:solidFill>
                <a:latin typeface="Calibri" panose="020F0502020204030204" pitchFamily="34" charset="0"/>
                <a:ea typeface="MS PGothic" panose="020B0600070205080204" pitchFamily="34" charset="-128"/>
              </a:defRPr>
            </a:lvl7pPr>
            <a:lvl8pPr marL="3429000" indent="-228600" defTabSz="457200" eaLnBrk="0" fontAlgn="base" hangingPunct="0">
              <a:spcBef>
                <a:spcPts val="35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rgbClr val="2F2B20"/>
                </a:solidFill>
                <a:latin typeface="Calibri" panose="020F0502020204030204" pitchFamily="34" charset="0"/>
                <a:ea typeface="MS PGothic" panose="020B0600070205080204" pitchFamily="34" charset="-128"/>
              </a:defRPr>
            </a:lvl8pPr>
            <a:lvl9pPr marL="3886200" indent="-228600" defTabSz="457200" eaLnBrk="0" fontAlgn="base" hangingPunct="0">
              <a:spcBef>
                <a:spcPts val="35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rgbClr val="2F2B20"/>
                </a:solidFill>
                <a:latin typeface="Calibri" panose="020F0502020204030204" pitchFamily="34" charset="0"/>
                <a:ea typeface="MS PGothic" panose="020B0600070205080204" pitchFamily="34" charset="-128"/>
              </a:defRPr>
            </a:lvl9pPr>
          </a:lstStyle>
          <a:p>
            <a:pPr defTabSz="457200" fontAlgn="base">
              <a:lnSpc>
                <a:spcPct val="73000"/>
              </a:lnSpc>
              <a:spcBef>
                <a:spcPts val="500"/>
              </a:spcBef>
              <a:spcAft>
                <a:spcPct val="0"/>
              </a:spcAft>
              <a:buClr>
                <a:srgbClr val="A9A57C"/>
              </a:buClr>
              <a:buSzPct val="136000"/>
              <a:buFont typeface="Arial" panose="020B0604020202020204" pitchFamily="34" charset="0"/>
              <a:buChar char="•"/>
            </a:pPr>
            <a:r>
              <a:rPr lang="en-GB" altLang="lt-LT"/>
              <a:t>Lithuania has a population of around 2,9 mil. </a:t>
            </a:r>
          </a:p>
          <a:p>
            <a:pPr defTabSz="457200" fontAlgn="base">
              <a:lnSpc>
                <a:spcPct val="73000"/>
              </a:lnSpc>
              <a:spcBef>
                <a:spcPts val="500"/>
              </a:spcBef>
              <a:spcAft>
                <a:spcPct val="0"/>
              </a:spcAft>
              <a:buClrTx/>
              <a:buSzPct val="136000"/>
            </a:pPr>
            <a:endParaRPr lang="en-GB" altLang="lt-LT"/>
          </a:p>
          <a:p>
            <a:pPr defTabSz="457200" fontAlgn="base">
              <a:lnSpc>
                <a:spcPct val="60000"/>
              </a:lnSpc>
              <a:spcBef>
                <a:spcPts val="500"/>
              </a:spcBef>
              <a:spcAft>
                <a:spcPct val="0"/>
              </a:spcAft>
              <a:buClr>
                <a:srgbClr val="A9A57C"/>
              </a:buClr>
              <a:buSzPct val="136000"/>
              <a:buFont typeface="Arial" panose="020B0604020202020204" pitchFamily="34" charset="0"/>
              <a:buChar char="•"/>
            </a:pPr>
            <a:r>
              <a:rPr lang="en-GB" altLang="lt-LT"/>
              <a:t>6.000 to 9.000 have AS…</a:t>
            </a:r>
          </a:p>
          <a:p>
            <a:pPr defTabSz="457200" fontAlgn="base">
              <a:lnSpc>
                <a:spcPct val="60000"/>
              </a:lnSpc>
              <a:spcBef>
                <a:spcPts val="500"/>
              </a:spcBef>
              <a:spcAft>
                <a:spcPct val="0"/>
              </a:spcAft>
              <a:buClrTx/>
              <a:buSzPct val="136000"/>
            </a:pPr>
            <a:endParaRPr lang="en-GB" altLang="lt-LT"/>
          </a:p>
          <a:p>
            <a:pPr defTabSz="457200" fontAlgn="base">
              <a:lnSpc>
                <a:spcPct val="60000"/>
              </a:lnSpc>
              <a:spcBef>
                <a:spcPts val="500"/>
              </a:spcBef>
              <a:spcAft>
                <a:spcPct val="0"/>
              </a:spcAft>
              <a:buClr>
                <a:srgbClr val="A9A57C"/>
              </a:buClr>
              <a:buSzPct val="136000"/>
              <a:buFont typeface="Arial" panose="020B0604020202020204" pitchFamily="34" charset="0"/>
              <a:buChar char="•"/>
            </a:pPr>
            <a:r>
              <a:rPr lang="en-GB" altLang="lt-LT"/>
              <a:t>The association was established in 2009</a:t>
            </a:r>
          </a:p>
          <a:p>
            <a:pPr defTabSz="457200" fontAlgn="base">
              <a:lnSpc>
                <a:spcPct val="60000"/>
              </a:lnSpc>
              <a:spcBef>
                <a:spcPts val="500"/>
              </a:spcBef>
              <a:spcAft>
                <a:spcPct val="0"/>
              </a:spcAft>
              <a:buClrTx/>
              <a:buSzPct val="136000"/>
            </a:pPr>
            <a:endParaRPr lang="en-GB" altLang="lt-LT"/>
          </a:p>
          <a:p>
            <a:pPr defTabSz="457200" fontAlgn="base">
              <a:lnSpc>
                <a:spcPct val="60000"/>
              </a:lnSpc>
              <a:spcBef>
                <a:spcPts val="500"/>
              </a:spcBef>
              <a:spcAft>
                <a:spcPct val="0"/>
              </a:spcAft>
              <a:buClr>
                <a:srgbClr val="A9A57C"/>
              </a:buClr>
              <a:buSzPct val="136000"/>
              <a:buFont typeface="Arial" panose="020B0604020202020204" pitchFamily="34" charset="0"/>
              <a:buChar char="•"/>
            </a:pPr>
            <a:r>
              <a:rPr lang="en-GB" altLang="lt-LT"/>
              <a:t>Why was it established?</a:t>
            </a:r>
          </a:p>
          <a:p>
            <a:pPr lvl="1" defTabSz="457200" fontAlgn="base">
              <a:lnSpc>
                <a:spcPct val="60000"/>
              </a:lnSpc>
              <a:spcAft>
                <a:spcPct val="0"/>
              </a:spcAft>
              <a:buClr>
                <a:srgbClr val="9CBEBD"/>
              </a:buClr>
              <a:buSzPct val="136000"/>
              <a:buFont typeface="Arial" panose="020B0604020202020204" pitchFamily="34" charset="0"/>
              <a:buChar char="•"/>
            </a:pPr>
            <a:r>
              <a:rPr lang="en-GB" altLang="lt-LT" sz="1900"/>
              <a:t>Because a lone soldier is not an army</a:t>
            </a:r>
          </a:p>
          <a:p>
            <a:pPr lvl="1" defTabSz="457200" fontAlgn="base">
              <a:lnSpc>
                <a:spcPct val="60000"/>
              </a:lnSpc>
              <a:spcAft>
                <a:spcPct val="0"/>
              </a:spcAft>
              <a:buClr>
                <a:srgbClr val="9CBEBD"/>
              </a:buClr>
              <a:buSzPct val="136000"/>
              <a:buFont typeface="Arial" panose="020B0604020202020204" pitchFamily="34" charset="0"/>
              <a:buChar char="•"/>
            </a:pPr>
            <a:r>
              <a:rPr lang="en-GB" altLang="lt-LT" sz="1900"/>
              <a:t>To be heard by government institutions  </a:t>
            </a:r>
          </a:p>
          <a:p>
            <a:pPr lvl="1" defTabSz="457200" fontAlgn="base">
              <a:lnSpc>
                <a:spcPct val="60000"/>
              </a:lnSpc>
              <a:spcAft>
                <a:spcPct val="0"/>
              </a:spcAft>
              <a:buClr>
                <a:srgbClr val="9CBEBD"/>
              </a:buClr>
              <a:buSzPct val="136000"/>
              <a:buFont typeface="Arial" panose="020B0604020202020204" pitchFamily="34" charset="0"/>
              <a:buChar char="•"/>
            </a:pPr>
            <a:r>
              <a:rPr lang="en-GB" altLang="lt-LT" sz="1900"/>
              <a:t>To help each other</a:t>
            </a:r>
          </a:p>
          <a:p>
            <a:pPr defTabSz="457200" fontAlgn="base">
              <a:lnSpc>
                <a:spcPct val="60000"/>
              </a:lnSpc>
              <a:spcBef>
                <a:spcPts val="500"/>
              </a:spcBef>
              <a:spcAft>
                <a:spcPct val="0"/>
              </a:spcAft>
              <a:buClr>
                <a:srgbClr val="A9A57C"/>
              </a:buClr>
              <a:buSzPct val="136000"/>
            </a:pPr>
            <a:endParaRPr lang="en-GB" altLang="lt-LT"/>
          </a:p>
          <a:p>
            <a:pPr defTabSz="457200" fontAlgn="base">
              <a:lnSpc>
                <a:spcPct val="60000"/>
              </a:lnSpc>
              <a:spcBef>
                <a:spcPts val="500"/>
              </a:spcBef>
              <a:spcAft>
                <a:spcPct val="0"/>
              </a:spcAft>
              <a:buClr>
                <a:srgbClr val="A9A57C"/>
              </a:buClr>
              <a:buSzPct val="136000"/>
              <a:buFont typeface="Arial" panose="020B0604020202020204" pitchFamily="34" charset="0"/>
              <a:buChar char="•"/>
            </a:pPr>
            <a:r>
              <a:rPr lang="en-GB" altLang="lt-LT"/>
              <a:t>Around 150 active members</a:t>
            </a:r>
          </a:p>
          <a:p>
            <a:pPr defTabSz="457200" fontAlgn="base">
              <a:lnSpc>
                <a:spcPct val="60000"/>
              </a:lnSpc>
              <a:spcBef>
                <a:spcPts val="500"/>
              </a:spcBef>
              <a:spcAft>
                <a:spcPct val="0"/>
              </a:spcAft>
              <a:buClr>
                <a:srgbClr val="A9A57C"/>
              </a:buClr>
              <a:buSzPct val="136000"/>
              <a:buFont typeface="Arial" panose="020B0604020202020204" pitchFamily="34" charset="0"/>
              <a:buChar char="•"/>
            </a:pPr>
            <a:r>
              <a:rPr lang="en-GB" altLang="lt-LT"/>
              <a:t>The association acts as a single unit, with coordinators in the main cities</a:t>
            </a:r>
          </a:p>
        </p:txBody>
      </p:sp>
      <p:pic>
        <p:nvPicPr>
          <p:cNvPr id="9220" name="Picture 3">
            <a:extLst>
              <a:ext uri="{FF2B5EF4-FFF2-40B4-BE49-F238E27FC236}">
                <a16:creationId xmlns:a16="http://schemas.microsoft.com/office/drawing/2014/main" id="{93F03A1C-92A1-43A6-A6AD-2C1AAB2C8C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4063" y="5840413"/>
            <a:ext cx="28321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4">
            <a:extLst>
              <a:ext uri="{FF2B5EF4-FFF2-40B4-BE49-F238E27FC236}">
                <a16:creationId xmlns:a16="http://schemas.microsoft.com/office/drawing/2014/main" id="{6E5B6697-9224-40A4-ADE4-60DBBAFBD7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8164" y="2205039"/>
            <a:ext cx="3087687"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0203931"/>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
            <a:extLst>
              <a:ext uri="{FF2B5EF4-FFF2-40B4-BE49-F238E27FC236}">
                <a16:creationId xmlns:a16="http://schemas.microsoft.com/office/drawing/2014/main" id="{E5902881-C59F-46AA-BC38-94CCF0BC3A41}"/>
              </a:ext>
            </a:extLst>
          </p:cNvPr>
          <p:cNvSpPr txBox="1">
            <a:spLocks noChangeArrowheads="1"/>
          </p:cNvSpPr>
          <p:nvPr/>
        </p:nvSpPr>
        <p:spPr bwMode="auto">
          <a:xfrm>
            <a:off x="1981200" y="317501"/>
            <a:ext cx="784225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5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2F2B20"/>
                </a:solidFill>
                <a:latin typeface="Calibri" panose="020F0502020204030204" pitchFamily="34" charset="0"/>
                <a:ea typeface="MS PGothic" panose="020B0600070205080204" pitchFamily="34" charset="-128"/>
              </a:defRPr>
            </a:lvl1pPr>
            <a:lvl2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2B20"/>
                </a:solidFill>
                <a:latin typeface="Calibri" panose="020F0502020204030204" pitchFamily="34" charset="0"/>
                <a:ea typeface="MS PGothic" panose="020B0600070205080204" pitchFamily="34" charset="-128"/>
              </a:defRPr>
            </a:lvl2pPr>
            <a:lvl3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2F2B20"/>
                </a:solidFill>
                <a:latin typeface="Calibri" panose="020F0502020204030204" pitchFamily="34" charset="0"/>
                <a:ea typeface="MS PGothic" panose="020B0600070205080204" pitchFamily="34" charset="-128"/>
              </a:defRPr>
            </a:lvl3pPr>
            <a:lvl4pPr>
              <a:spcBef>
                <a:spcPts val="4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2F2B20"/>
                </a:solidFill>
                <a:latin typeface="Calibri" panose="020F0502020204030204" pitchFamily="34" charset="0"/>
                <a:ea typeface="MS PGothic" panose="020B0600070205080204" pitchFamily="34" charset="-128"/>
              </a:defRPr>
            </a:lvl4pPr>
            <a:lvl5pPr>
              <a:spcBef>
                <a:spcPts val="3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5pPr>
            <a:lvl6pPr marL="2514600" indent="-228600" defTabSz="457200"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6pPr>
            <a:lvl7pPr marL="2971800" indent="-228600" defTabSz="457200"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7pPr>
            <a:lvl8pPr marL="3429000" indent="-228600" defTabSz="457200"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8pPr>
            <a:lvl9pPr marL="3886200" indent="-228600" defTabSz="457200"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9pPr>
          </a:lstStyle>
          <a:p>
            <a:pPr defTabSz="457200" fontAlgn="base">
              <a:spcBef>
                <a:spcPct val="0"/>
              </a:spcBef>
              <a:spcAft>
                <a:spcPct val="0"/>
              </a:spcAft>
            </a:pPr>
            <a:endParaRPr lang="en-US" altLang="en-US" sz="3200" b="1">
              <a:solidFill>
                <a:srgbClr val="675E47"/>
              </a:solidFill>
              <a:latin typeface="Cambria" panose="02040503050406030204" pitchFamily="18" charset="0"/>
            </a:endParaRPr>
          </a:p>
          <a:p>
            <a:pPr defTabSz="457200" fontAlgn="base">
              <a:spcBef>
                <a:spcPct val="0"/>
              </a:spcBef>
              <a:spcAft>
                <a:spcPct val="0"/>
              </a:spcAft>
            </a:pPr>
            <a:r>
              <a:rPr lang="lt-LT" altLang="en-US" sz="3200" b="1">
                <a:solidFill>
                  <a:srgbClr val="675E47"/>
                </a:solidFill>
                <a:latin typeface="Cambria" panose="02040503050406030204" pitchFamily="18" charset="0"/>
              </a:rPr>
              <a:t>Activities. We</a:t>
            </a:r>
            <a:r>
              <a:rPr lang="en-US" altLang="en-US" sz="3200" b="1">
                <a:solidFill>
                  <a:srgbClr val="675E47"/>
                </a:solidFill>
                <a:latin typeface="Cambria" panose="02040503050406030204" pitchFamily="18" charset="0"/>
              </a:rPr>
              <a:t> </a:t>
            </a:r>
            <a:r>
              <a:rPr lang="en-GB" altLang="en-US" sz="3200" b="1">
                <a:solidFill>
                  <a:srgbClr val="675E47"/>
                </a:solidFill>
                <a:latin typeface="Cambria" panose="02040503050406030204" pitchFamily="18" charset="0"/>
              </a:rPr>
              <a:t>organise conferences twice a year</a:t>
            </a:r>
            <a:r>
              <a:rPr lang="en-US" altLang="en-US" sz="3200" b="1">
                <a:solidFill>
                  <a:srgbClr val="675E47"/>
                </a:solidFill>
                <a:latin typeface="Cambria" panose="02040503050406030204" pitchFamily="18" charset="0"/>
              </a:rPr>
              <a:t>: </a:t>
            </a:r>
            <a:r>
              <a:rPr lang="lt-LT" altLang="en-US" sz="3200" b="1">
                <a:solidFill>
                  <a:srgbClr val="675E47"/>
                </a:solidFill>
                <a:latin typeface="Cambria" panose="02040503050406030204" pitchFamily="18" charset="0"/>
              </a:rPr>
              <a:t> </a:t>
            </a:r>
            <a:r>
              <a:rPr lang="en-GB" altLang="en-US" sz="3200" b="1">
                <a:solidFill>
                  <a:srgbClr val="675E47"/>
                </a:solidFill>
                <a:latin typeface="Cambria" panose="02040503050406030204" pitchFamily="18" charset="0"/>
              </a:rPr>
              <a:t>2018 was in rehabilitation clinic</a:t>
            </a:r>
            <a:endParaRPr lang="en-US" altLang="en-US" sz="3200" b="1">
              <a:solidFill>
                <a:srgbClr val="675E47"/>
              </a:solidFill>
              <a:latin typeface="Cambria" panose="02040503050406030204" pitchFamily="18" charset="0"/>
            </a:endParaRPr>
          </a:p>
          <a:p>
            <a:pPr defTabSz="457200" fontAlgn="base">
              <a:spcBef>
                <a:spcPct val="0"/>
              </a:spcBef>
              <a:spcAft>
                <a:spcPct val="0"/>
              </a:spcAft>
            </a:pPr>
            <a:endParaRPr lang="lt-LT" altLang="en-US" sz="3200" b="1">
              <a:solidFill>
                <a:srgbClr val="675E47"/>
              </a:solidFill>
              <a:latin typeface="Cambria" panose="02040503050406030204" pitchFamily="18" charset="0"/>
            </a:endParaRPr>
          </a:p>
        </p:txBody>
      </p:sp>
      <p:sp>
        <p:nvSpPr>
          <p:cNvPr id="13314" name="Text Box 2">
            <a:extLst>
              <a:ext uri="{FF2B5EF4-FFF2-40B4-BE49-F238E27FC236}">
                <a16:creationId xmlns:a16="http://schemas.microsoft.com/office/drawing/2014/main" id="{2706FEEF-77E8-4458-97C1-C53E433FAFA8}"/>
              </a:ext>
            </a:extLst>
          </p:cNvPr>
          <p:cNvSpPr txBox="1">
            <a:spLocks noChangeArrowheads="1"/>
          </p:cNvSpPr>
          <p:nvPr/>
        </p:nvSpPr>
        <p:spPr bwMode="auto">
          <a:xfrm>
            <a:off x="1981200" y="1844675"/>
            <a:ext cx="8002588" cy="4103688"/>
          </a:xfrm>
          <a:prstGeom prst="rect">
            <a:avLst/>
          </a:prstGeom>
          <a:noFill/>
          <a:ln>
            <a:noFill/>
          </a:ln>
          <a:effectLst/>
          <a:extLst>
            <a:ext uri="{909E8E84-426E-40dd-AFC4-6F175D3DCCD1}"/>
            <a:ext uri="{91240B29-F687-4f45-9708-019B960494DF}"/>
            <a:ext uri="{AF507438-7753-43e0-B8FC-AC1667EBCBE1}"/>
          </a:extLst>
        </p:spPr>
        <p:txBody>
          <a:bodyPr/>
          <a:lstStyle>
            <a:lvl1pPr marL="341313"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2F2B20"/>
                </a:solidFill>
                <a:latin typeface="Arial" charset="0"/>
                <a:ea typeface="ＭＳ Ｐゴシック" charset="0"/>
                <a:cs typeface="ＭＳ Ｐゴシック" charset="0"/>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2F2B20"/>
                </a:solidFill>
                <a:latin typeface="Arial" charset="0"/>
                <a:ea typeface="ＭＳ Ｐゴシック" charset="0"/>
                <a:cs typeface="ＭＳ Ｐゴシック" charset="0"/>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2F2B20"/>
                </a:solidFill>
                <a:latin typeface="Arial" charset="0"/>
                <a:ea typeface="ＭＳ Ｐゴシック" charset="0"/>
                <a:cs typeface="ＭＳ Ｐゴシック" charset="0"/>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2F2B20"/>
                </a:solidFill>
                <a:latin typeface="Arial" charset="0"/>
                <a:ea typeface="ＭＳ Ｐゴシック" charset="0"/>
                <a:cs typeface="ＭＳ Ｐゴシック" charset="0"/>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2F2B2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2F2B2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2F2B2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2F2B2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2F2B20"/>
                </a:solidFill>
                <a:latin typeface="Arial" charset="0"/>
                <a:ea typeface="ＭＳ Ｐゴシック" charset="0"/>
                <a:cs typeface="ＭＳ Ｐゴシック" charset="0"/>
              </a:defRPr>
            </a:lvl9pPr>
          </a:lstStyle>
          <a:p>
            <a:pPr defTabSz="457200" fontAlgn="base">
              <a:lnSpc>
                <a:spcPct val="150000"/>
              </a:lnSpc>
              <a:spcBef>
                <a:spcPts val="600"/>
              </a:spcBef>
              <a:spcAft>
                <a:spcPct val="0"/>
              </a:spcAft>
              <a:buClr>
                <a:srgbClr val="A9A57C"/>
              </a:buClr>
              <a:buSzPct val="100000"/>
              <a:buFont typeface="Arial" charset="0"/>
              <a:buChar char="•"/>
              <a:defRPr/>
            </a:pPr>
            <a:endParaRPr lang="en-US" dirty="0">
              <a:latin typeface="Calibri" charset="0"/>
            </a:endParaRPr>
          </a:p>
          <a:p>
            <a:pPr defTabSz="457200" fontAlgn="base">
              <a:lnSpc>
                <a:spcPct val="150000"/>
              </a:lnSpc>
              <a:spcBef>
                <a:spcPts val="600"/>
              </a:spcBef>
              <a:spcAft>
                <a:spcPct val="0"/>
              </a:spcAft>
              <a:buClr>
                <a:srgbClr val="A9A57C"/>
              </a:buClr>
              <a:buSzPct val="100000"/>
              <a:defRPr/>
            </a:pPr>
            <a:endParaRPr lang="lt-LT" dirty="0">
              <a:latin typeface="Calibri" charset="0"/>
            </a:endParaRPr>
          </a:p>
          <a:p>
            <a:pPr marL="342900" indent="-227013" defTabSz="457200" fontAlgn="base">
              <a:lnSpc>
                <a:spcPct val="110000"/>
              </a:lnSpc>
              <a:spcBef>
                <a:spcPts val="500"/>
              </a:spcBef>
              <a:spcAft>
                <a:spcPct val="0"/>
              </a:spcAft>
              <a:buSzPct val="100000"/>
              <a:defRPr/>
            </a:pPr>
            <a:endParaRPr lang="lt-LT" sz="2000" dirty="0">
              <a:latin typeface="Calibri" charset="0"/>
            </a:endParaRPr>
          </a:p>
          <a:p>
            <a:pPr defTabSz="457200" fontAlgn="base">
              <a:lnSpc>
                <a:spcPct val="110000"/>
              </a:lnSpc>
              <a:spcBef>
                <a:spcPts val="500"/>
              </a:spcBef>
              <a:spcAft>
                <a:spcPct val="0"/>
              </a:spcAft>
              <a:buClr>
                <a:srgbClr val="A9A57C"/>
              </a:buClr>
              <a:buSzPct val="100000"/>
              <a:defRPr/>
            </a:pPr>
            <a:endParaRPr lang="lt-LT" sz="2000" dirty="0">
              <a:latin typeface="Calibri" charset="0"/>
            </a:endParaRPr>
          </a:p>
        </p:txBody>
      </p:sp>
      <p:pic>
        <p:nvPicPr>
          <p:cNvPr id="11268" name="Picture 2">
            <a:extLst>
              <a:ext uri="{FF2B5EF4-FFF2-40B4-BE49-F238E27FC236}">
                <a16:creationId xmlns:a16="http://schemas.microsoft.com/office/drawing/2014/main" id="{5BE23CF0-8E2C-4C0E-B077-E32EE7F517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8663" y="2060576"/>
            <a:ext cx="7453312"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69286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
            <a:extLst>
              <a:ext uri="{FF2B5EF4-FFF2-40B4-BE49-F238E27FC236}">
                <a16:creationId xmlns:a16="http://schemas.microsoft.com/office/drawing/2014/main" id="{88798883-B18A-4A1E-A01F-87739C9BCDF4}"/>
              </a:ext>
            </a:extLst>
          </p:cNvPr>
          <p:cNvSpPr txBox="1">
            <a:spLocks noChangeArrowheads="1"/>
          </p:cNvSpPr>
          <p:nvPr/>
        </p:nvSpPr>
        <p:spPr bwMode="auto">
          <a:xfrm>
            <a:off x="1981200" y="115889"/>
            <a:ext cx="79311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5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2F2B20"/>
                </a:solidFill>
                <a:latin typeface="Calibri" panose="020F0502020204030204" pitchFamily="34" charset="0"/>
                <a:ea typeface="MS PGothic" panose="020B0600070205080204" pitchFamily="34" charset="-128"/>
              </a:defRPr>
            </a:lvl1pPr>
            <a:lvl2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2B20"/>
                </a:solidFill>
                <a:latin typeface="Calibri" panose="020F0502020204030204" pitchFamily="34" charset="0"/>
                <a:ea typeface="MS PGothic" panose="020B0600070205080204" pitchFamily="34" charset="-128"/>
              </a:defRPr>
            </a:lvl2pPr>
            <a:lvl3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2F2B20"/>
                </a:solidFill>
                <a:latin typeface="Calibri" panose="020F0502020204030204" pitchFamily="34" charset="0"/>
                <a:ea typeface="MS PGothic" panose="020B0600070205080204" pitchFamily="34" charset="-128"/>
              </a:defRPr>
            </a:lvl3pPr>
            <a:lvl4pPr>
              <a:spcBef>
                <a:spcPts val="4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2F2B20"/>
                </a:solidFill>
                <a:latin typeface="Calibri" panose="020F0502020204030204" pitchFamily="34" charset="0"/>
                <a:ea typeface="MS PGothic" panose="020B0600070205080204" pitchFamily="34" charset="-128"/>
              </a:defRPr>
            </a:lvl4pPr>
            <a:lvl5pPr>
              <a:spcBef>
                <a:spcPts val="3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5pPr>
            <a:lvl6pPr marL="2514600" indent="-228600" defTabSz="457200"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6pPr>
            <a:lvl7pPr marL="2971800" indent="-228600" defTabSz="457200"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7pPr>
            <a:lvl8pPr marL="3429000" indent="-228600" defTabSz="457200"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8pPr>
            <a:lvl9pPr marL="3886200" indent="-228600" defTabSz="457200"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9pPr>
          </a:lstStyle>
          <a:p>
            <a:pPr defTabSz="457200" fontAlgn="base">
              <a:spcBef>
                <a:spcPct val="0"/>
              </a:spcBef>
              <a:spcAft>
                <a:spcPct val="0"/>
              </a:spcAft>
            </a:pPr>
            <a:r>
              <a:rPr lang="lt-LT" altLang="en-US" sz="3200" b="1">
                <a:solidFill>
                  <a:srgbClr val="675E47"/>
                </a:solidFill>
                <a:latin typeface="Cambria" panose="02040503050406030204" pitchFamily="18" charset="0"/>
              </a:rPr>
              <a:t>Activities that we participate in. </a:t>
            </a:r>
            <a:endParaRPr lang="en-US" altLang="en-US" sz="3200" b="1">
              <a:solidFill>
                <a:srgbClr val="675E47"/>
              </a:solidFill>
              <a:latin typeface="Cambria" panose="02040503050406030204" pitchFamily="18" charset="0"/>
            </a:endParaRPr>
          </a:p>
          <a:p>
            <a:pPr defTabSz="457200" fontAlgn="base">
              <a:spcBef>
                <a:spcPct val="0"/>
              </a:spcBef>
              <a:spcAft>
                <a:spcPct val="0"/>
              </a:spcAft>
            </a:pPr>
            <a:r>
              <a:rPr lang="lt-LT" altLang="en-US" sz="3200" b="1">
                <a:solidFill>
                  <a:srgbClr val="675E47"/>
                </a:solidFill>
                <a:latin typeface="Cambria" panose="02040503050406030204" pitchFamily="18" charset="0"/>
              </a:rPr>
              <a:t>Summer camp</a:t>
            </a:r>
          </a:p>
        </p:txBody>
      </p:sp>
      <p:sp>
        <p:nvSpPr>
          <p:cNvPr id="13315" name="Text Box 2">
            <a:extLst>
              <a:ext uri="{FF2B5EF4-FFF2-40B4-BE49-F238E27FC236}">
                <a16:creationId xmlns:a16="http://schemas.microsoft.com/office/drawing/2014/main" id="{48F523C6-60E9-47A0-9259-B548786C5DEE}"/>
              </a:ext>
            </a:extLst>
          </p:cNvPr>
          <p:cNvSpPr txBox="1">
            <a:spLocks noChangeArrowheads="1"/>
          </p:cNvSpPr>
          <p:nvPr/>
        </p:nvSpPr>
        <p:spPr bwMode="auto">
          <a:xfrm>
            <a:off x="1981200" y="1196975"/>
            <a:ext cx="8002588" cy="475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228600">
              <a:spcBef>
                <a:spcPts val="55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rgbClr val="2F2B20"/>
                </a:solidFill>
                <a:latin typeface="Calibri" panose="020F0502020204030204" pitchFamily="34" charset="0"/>
                <a:ea typeface="MS PGothic" panose="020B0600070205080204" pitchFamily="34" charset="-128"/>
              </a:defRPr>
            </a:lvl1pPr>
            <a:lvl2pPr marL="409575">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2B20"/>
                </a:solidFill>
                <a:latin typeface="Calibri" panose="020F0502020204030204" pitchFamily="34" charset="0"/>
                <a:ea typeface="MS PGothic" panose="020B0600070205080204" pitchFamily="34" charset="-128"/>
              </a:defRPr>
            </a:lvl2pPr>
            <a:lvl3pPr>
              <a:spcBef>
                <a:spcPts val="45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2F2B20"/>
                </a:solidFill>
                <a:latin typeface="Calibri" panose="020F0502020204030204" pitchFamily="34" charset="0"/>
                <a:ea typeface="MS PGothic" panose="020B0600070205080204" pitchFamily="34" charset="-128"/>
              </a:defRPr>
            </a:lvl3pPr>
            <a:lvl4pPr>
              <a:spcBef>
                <a:spcPts val="4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1600">
                <a:solidFill>
                  <a:srgbClr val="2F2B20"/>
                </a:solidFill>
                <a:latin typeface="Calibri" panose="020F0502020204030204" pitchFamily="34" charset="0"/>
                <a:ea typeface="MS PGothic" panose="020B0600070205080204" pitchFamily="34" charset="-128"/>
              </a:defRPr>
            </a:lvl4pPr>
            <a:lvl5pPr>
              <a:spcBef>
                <a:spcPts val="35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rgbClr val="2F2B20"/>
                </a:solidFill>
                <a:latin typeface="Calibri" panose="020F0502020204030204" pitchFamily="34" charset="0"/>
                <a:ea typeface="MS PGothic" panose="020B0600070205080204" pitchFamily="34" charset="-128"/>
              </a:defRPr>
            </a:lvl5pPr>
            <a:lvl6pPr marL="2514600" indent="-228600" defTabSz="457200" eaLnBrk="0" fontAlgn="base" hangingPunct="0">
              <a:spcBef>
                <a:spcPts val="35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rgbClr val="2F2B20"/>
                </a:solidFill>
                <a:latin typeface="Calibri" panose="020F0502020204030204" pitchFamily="34" charset="0"/>
                <a:ea typeface="MS PGothic" panose="020B0600070205080204" pitchFamily="34" charset="-128"/>
              </a:defRPr>
            </a:lvl6pPr>
            <a:lvl7pPr marL="2971800" indent="-228600" defTabSz="457200" eaLnBrk="0" fontAlgn="base" hangingPunct="0">
              <a:spcBef>
                <a:spcPts val="35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rgbClr val="2F2B20"/>
                </a:solidFill>
                <a:latin typeface="Calibri" panose="020F0502020204030204" pitchFamily="34" charset="0"/>
                <a:ea typeface="MS PGothic" panose="020B0600070205080204" pitchFamily="34" charset="-128"/>
              </a:defRPr>
            </a:lvl7pPr>
            <a:lvl8pPr marL="3429000" indent="-228600" defTabSz="457200" eaLnBrk="0" fontAlgn="base" hangingPunct="0">
              <a:spcBef>
                <a:spcPts val="35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rgbClr val="2F2B20"/>
                </a:solidFill>
                <a:latin typeface="Calibri" panose="020F0502020204030204" pitchFamily="34" charset="0"/>
                <a:ea typeface="MS PGothic" panose="020B0600070205080204" pitchFamily="34" charset="-128"/>
              </a:defRPr>
            </a:lvl8pPr>
            <a:lvl9pPr marL="3886200" indent="-228600" defTabSz="457200" eaLnBrk="0" fontAlgn="base" hangingPunct="0">
              <a:spcBef>
                <a:spcPts val="35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rgbClr val="2F2B20"/>
                </a:solidFill>
                <a:latin typeface="Calibri" panose="020F0502020204030204" pitchFamily="34" charset="0"/>
                <a:ea typeface="MS PGothic" panose="020B0600070205080204" pitchFamily="34" charset="-128"/>
              </a:defRPr>
            </a:lvl9pPr>
          </a:lstStyle>
          <a:p>
            <a:pPr defTabSz="457200" fontAlgn="base">
              <a:lnSpc>
                <a:spcPct val="150000"/>
              </a:lnSpc>
              <a:spcBef>
                <a:spcPts val="600"/>
              </a:spcBef>
              <a:spcAft>
                <a:spcPct val="0"/>
              </a:spcAft>
              <a:buClr>
                <a:srgbClr val="A9A57C"/>
              </a:buClr>
              <a:buFont typeface="Arial" panose="020B0604020202020204" pitchFamily="34" charset="0"/>
              <a:buChar char="•"/>
            </a:pPr>
            <a:r>
              <a:rPr lang="lt-LT" altLang="en-US" sz="1800"/>
              <a:t>For a single weekend in summer we all gather at a summer camp, where we listen to lectures and seminars on healthy living, among other activities:</a:t>
            </a:r>
          </a:p>
          <a:p>
            <a:pPr lvl="1" defTabSz="457200" fontAlgn="base">
              <a:lnSpc>
                <a:spcPct val="150000"/>
              </a:lnSpc>
              <a:spcAft>
                <a:spcPct val="0"/>
              </a:spcAft>
              <a:buClr>
                <a:srgbClr val="9CBEBD"/>
              </a:buClr>
            </a:pPr>
            <a:endParaRPr lang="lt-LT" altLang="en-US"/>
          </a:p>
          <a:p>
            <a:pPr defTabSz="457200" fontAlgn="base">
              <a:lnSpc>
                <a:spcPct val="110000"/>
              </a:lnSpc>
              <a:spcBef>
                <a:spcPts val="500"/>
              </a:spcBef>
              <a:spcAft>
                <a:spcPct val="0"/>
              </a:spcAft>
              <a:buClr>
                <a:srgbClr val="A9A57C"/>
              </a:buClr>
            </a:pPr>
            <a:endParaRPr lang="en-US" altLang="en-US" sz="2000"/>
          </a:p>
          <a:p>
            <a:pPr defTabSz="457200" fontAlgn="base">
              <a:lnSpc>
                <a:spcPct val="110000"/>
              </a:lnSpc>
              <a:spcBef>
                <a:spcPts val="500"/>
              </a:spcBef>
              <a:spcAft>
                <a:spcPct val="0"/>
              </a:spcAft>
              <a:buClr>
                <a:srgbClr val="A9A57C"/>
              </a:buClr>
            </a:pPr>
            <a:endParaRPr lang="en-US" altLang="en-US" sz="2000"/>
          </a:p>
          <a:p>
            <a:pPr defTabSz="457200" fontAlgn="base">
              <a:lnSpc>
                <a:spcPct val="110000"/>
              </a:lnSpc>
              <a:spcBef>
                <a:spcPts val="500"/>
              </a:spcBef>
              <a:spcAft>
                <a:spcPct val="0"/>
              </a:spcAft>
              <a:buClr>
                <a:srgbClr val="A9A57C"/>
              </a:buClr>
            </a:pPr>
            <a:endParaRPr lang="lt-LT" altLang="en-US" sz="2000"/>
          </a:p>
          <a:p>
            <a:pPr defTabSz="457200" fontAlgn="base">
              <a:lnSpc>
                <a:spcPct val="110000"/>
              </a:lnSpc>
              <a:spcBef>
                <a:spcPts val="500"/>
              </a:spcBef>
              <a:spcAft>
                <a:spcPct val="0"/>
              </a:spcAft>
              <a:buClr>
                <a:srgbClr val="A9A57C"/>
              </a:buClr>
            </a:pPr>
            <a:endParaRPr lang="lt-LT" altLang="en-US" sz="2000"/>
          </a:p>
          <a:p>
            <a:pPr defTabSz="457200" fontAlgn="base">
              <a:lnSpc>
                <a:spcPct val="110000"/>
              </a:lnSpc>
              <a:spcBef>
                <a:spcPts val="500"/>
              </a:spcBef>
              <a:spcAft>
                <a:spcPct val="0"/>
              </a:spcAft>
              <a:buClr>
                <a:srgbClr val="A9A57C"/>
              </a:buClr>
            </a:pPr>
            <a:endParaRPr lang="lt-LT" altLang="en-US" sz="2000"/>
          </a:p>
        </p:txBody>
      </p:sp>
      <p:pic>
        <p:nvPicPr>
          <p:cNvPr id="13316" name="Picture 3">
            <a:extLst>
              <a:ext uri="{FF2B5EF4-FFF2-40B4-BE49-F238E27FC236}">
                <a16:creationId xmlns:a16="http://schemas.microsoft.com/office/drawing/2014/main" id="{FA476651-C0C4-45FB-AB62-A400F4142E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6988" y="2349501"/>
            <a:ext cx="6769100" cy="417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46255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1">
            <a:extLst>
              <a:ext uri="{FF2B5EF4-FFF2-40B4-BE49-F238E27FC236}">
                <a16:creationId xmlns:a16="http://schemas.microsoft.com/office/drawing/2014/main" id="{26B0651A-624D-44B9-9CC1-EFD2B986E0DF}"/>
              </a:ext>
            </a:extLst>
          </p:cNvPr>
          <p:cNvSpPr txBox="1">
            <a:spLocks noChangeArrowheads="1"/>
          </p:cNvSpPr>
          <p:nvPr/>
        </p:nvSpPr>
        <p:spPr bwMode="auto">
          <a:xfrm>
            <a:off x="1981201" y="274638"/>
            <a:ext cx="785971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5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2F2B20"/>
                </a:solidFill>
                <a:latin typeface="Calibri" panose="020F0502020204030204" pitchFamily="34" charset="0"/>
                <a:ea typeface="MS PGothic" panose="020B0600070205080204" pitchFamily="34" charset="-128"/>
              </a:defRPr>
            </a:lvl1pPr>
            <a:lvl2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2B20"/>
                </a:solidFill>
                <a:latin typeface="Calibri" panose="020F0502020204030204" pitchFamily="34" charset="0"/>
                <a:ea typeface="MS PGothic" panose="020B0600070205080204" pitchFamily="34" charset="-128"/>
              </a:defRPr>
            </a:lvl2pPr>
            <a:lvl3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2F2B20"/>
                </a:solidFill>
                <a:latin typeface="Calibri" panose="020F0502020204030204" pitchFamily="34" charset="0"/>
                <a:ea typeface="MS PGothic" panose="020B0600070205080204" pitchFamily="34" charset="-128"/>
              </a:defRPr>
            </a:lvl3pPr>
            <a:lvl4pPr>
              <a:spcBef>
                <a:spcPts val="4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2F2B20"/>
                </a:solidFill>
                <a:latin typeface="Calibri" panose="020F0502020204030204" pitchFamily="34" charset="0"/>
                <a:ea typeface="MS PGothic" panose="020B0600070205080204" pitchFamily="34" charset="-128"/>
              </a:defRPr>
            </a:lvl4pPr>
            <a:lvl5pPr>
              <a:spcBef>
                <a:spcPts val="3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5pPr>
            <a:lvl6pPr marL="2514600" indent="-228600" defTabSz="457200"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6pPr>
            <a:lvl7pPr marL="2971800" indent="-228600" defTabSz="457200"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7pPr>
            <a:lvl8pPr marL="3429000" indent="-228600" defTabSz="457200"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8pPr>
            <a:lvl9pPr marL="3886200" indent="-228600" defTabSz="457200"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9pPr>
          </a:lstStyle>
          <a:p>
            <a:pPr defTabSz="457200" fontAlgn="base">
              <a:spcBef>
                <a:spcPct val="0"/>
              </a:spcBef>
              <a:spcAft>
                <a:spcPct val="0"/>
              </a:spcAft>
            </a:pPr>
            <a:r>
              <a:rPr lang="lt-LT" altLang="en-US" sz="3600" b="1">
                <a:solidFill>
                  <a:srgbClr val="675E47"/>
                </a:solidFill>
                <a:latin typeface="Cambria" panose="02040503050406030204" pitchFamily="18" charset="0"/>
              </a:rPr>
              <a:t>Activities that we participate in. Summer camp</a:t>
            </a:r>
          </a:p>
        </p:txBody>
      </p:sp>
      <p:sp>
        <p:nvSpPr>
          <p:cNvPr id="15363" name="Text Box 2">
            <a:extLst>
              <a:ext uri="{FF2B5EF4-FFF2-40B4-BE49-F238E27FC236}">
                <a16:creationId xmlns:a16="http://schemas.microsoft.com/office/drawing/2014/main" id="{3416013F-E76C-4EB4-91F8-C08AC65202A0}"/>
              </a:ext>
            </a:extLst>
          </p:cNvPr>
          <p:cNvSpPr txBox="1">
            <a:spLocks noChangeArrowheads="1"/>
          </p:cNvSpPr>
          <p:nvPr/>
        </p:nvSpPr>
        <p:spPr bwMode="auto">
          <a:xfrm>
            <a:off x="1838325" y="1196976"/>
            <a:ext cx="8002588"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228600">
              <a:spcBef>
                <a:spcPts val="55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rgbClr val="2F2B20"/>
                </a:solidFill>
                <a:latin typeface="Calibri" panose="020F0502020204030204" pitchFamily="34" charset="0"/>
                <a:ea typeface="MS PGothic" panose="020B0600070205080204" pitchFamily="34" charset="-128"/>
              </a:defRPr>
            </a:lvl1pPr>
            <a:lvl2pPr marL="411163">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2B20"/>
                </a:solidFill>
                <a:latin typeface="Calibri" panose="020F0502020204030204" pitchFamily="34" charset="0"/>
                <a:ea typeface="MS PGothic" panose="020B0600070205080204" pitchFamily="34" charset="-128"/>
              </a:defRPr>
            </a:lvl2pPr>
            <a:lvl3pPr>
              <a:spcBef>
                <a:spcPts val="45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2F2B20"/>
                </a:solidFill>
                <a:latin typeface="Calibri" panose="020F0502020204030204" pitchFamily="34" charset="0"/>
                <a:ea typeface="MS PGothic" panose="020B0600070205080204" pitchFamily="34" charset="-128"/>
              </a:defRPr>
            </a:lvl3pPr>
            <a:lvl4pPr>
              <a:spcBef>
                <a:spcPts val="4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1600">
                <a:solidFill>
                  <a:srgbClr val="2F2B20"/>
                </a:solidFill>
                <a:latin typeface="Calibri" panose="020F0502020204030204" pitchFamily="34" charset="0"/>
                <a:ea typeface="MS PGothic" panose="020B0600070205080204" pitchFamily="34" charset="-128"/>
              </a:defRPr>
            </a:lvl4pPr>
            <a:lvl5pPr>
              <a:spcBef>
                <a:spcPts val="35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rgbClr val="2F2B20"/>
                </a:solidFill>
                <a:latin typeface="Calibri" panose="020F0502020204030204" pitchFamily="34" charset="0"/>
                <a:ea typeface="MS PGothic" panose="020B0600070205080204" pitchFamily="34" charset="-128"/>
              </a:defRPr>
            </a:lvl5pPr>
            <a:lvl6pPr marL="2514600" indent="-228600" defTabSz="457200" eaLnBrk="0" fontAlgn="base" hangingPunct="0">
              <a:spcBef>
                <a:spcPts val="35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rgbClr val="2F2B20"/>
                </a:solidFill>
                <a:latin typeface="Calibri" panose="020F0502020204030204" pitchFamily="34" charset="0"/>
                <a:ea typeface="MS PGothic" panose="020B0600070205080204" pitchFamily="34" charset="-128"/>
              </a:defRPr>
            </a:lvl6pPr>
            <a:lvl7pPr marL="2971800" indent="-228600" defTabSz="457200" eaLnBrk="0" fontAlgn="base" hangingPunct="0">
              <a:spcBef>
                <a:spcPts val="35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rgbClr val="2F2B20"/>
                </a:solidFill>
                <a:latin typeface="Calibri" panose="020F0502020204030204" pitchFamily="34" charset="0"/>
                <a:ea typeface="MS PGothic" panose="020B0600070205080204" pitchFamily="34" charset="-128"/>
              </a:defRPr>
            </a:lvl7pPr>
            <a:lvl8pPr marL="3429000" indent="-228600" defTabSz="457200" eaLnBrk="0" fontAlgn="base" hangingPunct="0">
              <a:spcBef>
                <a:spcPts val="35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rgbClr val="2F2B20"/>
                </a:solidFill>
                <a:latin typeface="Calibri" panose="020F0502020204030204" pitchFamily="34" charset="0"/>
                <a:ea typeface="MS PGothic" panose="020B0600070205080204" pitchFamily="34" charset="-128"/>
              </a:defRPr>
            </a:lvl8pPr>
            <a:lvl9pPr marL="3886200" indent="-228600" defTabSz="457200" eaLnBrk="0" fontAlgn="base" hangingPunct="0">
              <a:spcBef>
                <a:spcPts val="35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rgbClr val="2F2B20"/>
                </a:solidFill>
                <a:latin typeface="Calibri" panose="020F0502020204030204" pitchFamily="34" charset="0"/>
                <a:ea typeface="MS PGothic" panose="020B0600070205080204" pitchFamily="34" charset="-128"/>
              </a:defRPr>
            </a:lvl9pPr>
          </a:lstStyle>
          <a:p>
            <a:pPr defTabSz="457200" fontAlgn="base">
              <a:lnSpc>
                <a:spcPct val="150000"/>
              </a:lnSpc>
              <a:spcBef>
                <a:spcPts val="600"/>
              </a:spcBef>
              <a:spcAft>
                <a:spcPct val="0"/>
              </a:spcAft>
              <a:buClr>
                <a:srgbClr val="A9A57C"/>
              </a:buClr>
              <a:buFont typeface="Arial" panose="020B0604020202020204" pitchFamily="34" charset="0"/>
              <a:buChar char="•"/>
            </a:pPr>
            <a:r>
              <a:rPr lang="en-US" altLang="en-US" sz="2400"/>
              <a:t>Art therapy:</a:t>
            </a:r>
          </a:p>
          <a:p>
            <a:pPr defTabSz="457200" fontAlgn="base">
              <a:lnSpc>
                <a:spcPct val="150000"/>
              </a:lnSpc>
              <a:spcBef>
                <a:spcPts val="600"/>
              </a:spcBef>
              <a:spcAft>
                <a:spcPct val="0"/>
              </a:spcAft>
              <a:buClr>
                <a:srgbClr val="A9A57C"/>
              </a:buClr>
              <a:buFont typeface="Arial" panose="020B0604020202020204" pitchFamily="34" charset="0"/>
              <a:buChar char="•"/>
            </a:pPr>
            <a:endParaRPr lang="lt-LT" altLang="en-US" sz="2400"/>
          </a:p>
          <a:p>
            <a:pPr lvl="1" defTabSz="457200" fontAlgn="base">
              <a:lnSpc>
                <a:spcPct val="150000"/>
              </a:lnSpc>
              <a:spcAft>
                <a:spcPct val="0"/>
              </a:spcAft>
              <a:buClrTx/>
            </a:pPr>
            <a:endParaRPr lang="lt-LT" altLang="en-US"/>
          </a:p>
          <a:p>
            <a:pPr defTabSz="457200" fontAlgn="base">
              <a:lnSpc>
                <a:spcPct val="110000"/>
              </a:lnSpc>
              <a:spcBef>
                <a:spcPts val="500"/>
              </a:spcBef>
              <a:spcAft>
                <a:spcPct val="0"/>
              </a:spcAft>
              <a:buClr>
                <a:srgbClr val="A9A57C"/>
              </a:buClr>
            </a:pPr>
            <a:endParaRPr lang="en-US" altLang="en-US" sz="2000"/>
          </a:p>
          <a:p>
            <a:pPr defTabSz="457200" fontAlgn="base">
              <a:lnSpc>
                <a:spcPct val="110000"/>
              </a:lnSpc>
              <a:spcBef>
                <a:spcPts val="500"/>
              </a:spcBef>
              <a:spcAft>
                <a:spcPct val="0"/>
              </a:spcAft>
              <a:buClr>
                <a:srgbClr val="A9A57C"/>
              </a:buClr>
            </a:pPr>
            <a:endParaRPr lang="en-US" altLang="en-US" sz="2000"/>
          </a:p>
          <a:p>
            <a:pPr defTabSz="457200" fontAlgn="base">
              <a:lnSpc>
                <a:spcPct val="110000"/>
              </a:lnSpc>
              <a:spcBef>
                <a:spcPts val="500"/>
              </a:spcBef>
              <a:spcAft>
                <a:spcPct val="0"/>
              </a:spcAft>
              <a:buClr>
                <a:srgbClr val="A9A57C"/>
              </a:buClr>
            </a:pPr>
            <a:endParaRPr lang="lt-LT" altLang="en-US" sz="2000"/>
          </a:p>
          <a:p>
            <a:pPr defTabSz="457200" fontAlgn="base">
              <a:lnSpc>
                <a:spcPct val="110000"/>
              </a:lnSpc>
              <a:spcBef>
                <a:spcPts val="500"/>
              </a:spcBef>
              <a:spcAft>
                <a:spcPct val="0"/>
              </a:spcAft>
              <a:buClr>
                <a:srgbClr val="A9A57C"/>
              </a:buClr>
            </a:pPr>
            <a:endParaRPr lang="lt-LT" altLang="en-US" sz="2000"/>
          </a:p>
          <a:p>
            <a:pPr defTabSz="457200" fontAlgn="base">
              <a:lnSpc>
                <a:spcPct val="110000"/>
              </a:lnSpc>
              <a:spcBef>
                <a:spcPts val="500"/>
              </a:spcBef>
              <a:spcAft>
                <a:spcPct val="0"/>
              </a:spcAft>
              <a:buClr>
                <a:srgbClr val="A9A57C"/>
              </a:buClr>
            </a:pPr>
            <a:endParaRPr lang="lt-LT" altLang="en-US" sz="2000"/>
          </a:p>
        </p:txBody>
      </p:sp>
      <p:pic>
        <p:nvPicPr>
          <p:cNvPr id="15364" name="Picture 3">
            <a:extLst>
              <a:ext uri="{FF2B5EF4-FFF2-40B4-BE49-F238E27FC236}">
                <a16:creationId xmlns:a16="http://schemas.microsoft.com/office/drawing/2014/main" id="{E3C43AEF-AB7C-413F-B809-D786EFC7D5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5350" y="1741489"/>
            <a:ext cx="7634288" cy="484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39927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
            <a:extLst>
              <a:ext uri="{FF2B5EF4-FFF2-40B4-BE49-F238E27FC236}">
                <a16:creationId xmlns:a16="http://schemas.microsoft.com/office/drawing/2014/main" id="{9687A289-0008-40EC-92B4-7EF18832862C}"/>
              </a:ext>
            </a:extLst>
          </p:cNvPr>
          <p:cNvSpPr txBox="1">
            <a:spLocks noChangeArrowheads="1"/>
          </p:cNvSpPr>
          <p:nvPr/>
        </p:nvSpPr>
        <p:spPr bwMode="auto">
          <a:xfrm>
            <a:off x="1847850" y="274638"/>
            <a:ext cx="77533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5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2F2B20"/>
                </a:solidFill>
                <a:latin typeface="Calibri" panose="020F0502020204030204" pitchFamily="34" charset="0"/>
                <a:ea typeface="MS PGothic" panose="020B0600070205080204" pitchFamily="34" charset="-128"/>
              </a:defRPr>
            </a:lvl1pPr>
            <a:lvl2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2B20"/>
                </a:solidFill>
                <a:latin typeface="Calibri" panose="020F0502020204030204" pitchFamily="34" charset="0"/>
                <a:ea typeface="MS PGothic" panose="020B0600070205080204" pitchFamily="34" charset="-128"/>
              </a:defRPr>
            </a:lvl2pPr>
            <a:lvl3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2F2B20"/>
                </a:solidFill>
                <a:latin typeface="Calibri" panose="020F0502020204030204" pitchFamily="34" charset="0"/>
                <a:ea typeface="MS PGothic" panose="020B0600070205080204" pitchFamily="34" charset="-128"/>
              </a:defRPr>
            </a:lvl3pPr>
            <a:lvl4pPr>
              <a:spcBef>
                <a:spcPts val="4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2F2B20"/>
                </a:solidFill>
                <a:latin typeface="Calibri" panose="020F0502020204030204" pitchFamily="34" charset="0"/>
                <a:ea typeface="MS PGothic" panose="020B0600070205080204" pitchFamily="34" charset="-128"/>
              </a:defRPr>
            </a:lvl4pPr>
            <a:lvl5pPr>
              <a:spcBef>
                <a:spcPts val="3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5pPr>
            <a:lvl6pPr marL="2514600" indent="-228600" defTabSz="457200"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6pPr>
            <a:lvl7pPr marL="2971800" indent="-228600" defTabSz="457200"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7pPr>
            <a:lvl8pPr marL="3429000" indent="-228600" defTabSz="457200"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8pPr>
            <a:lvl9pPr marL="3886200" indent="-228600" defTabSz="457200"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9pPr>
          </a:lstStyle>
          <a:p>
            <a:pPr defTabSz="457200" fontAlgn="base">
              <a:spcBef>
                <a:spcPct val="0"/>
              </a:spcBef>
              <a:spcAft>
                <a:spcPct val="0"/>
              </a:spcAft>
            </a:pPr>
            <a:r>
              <a:rPr lang="lt-LT" altLang="en-US" sz="3600" b="1">
                <a:solidFill>
                  <a:srgbClr val="675E47"/>
                </a:solidFill>
                <a:latin typeface="Cambria" panose="02040503050406030204" pitchFamily="18" charset="0"/>
              </a:rPr>
              <a:t>Activities that we participate in. Summer camp</a:t>
            </a:r>
          </a:p>
        </p:txBody>
      </p:sp>
      <p:sp>
        <p:nvSpPr>
          <p:cNvPr id="17411" name="Text Box 2">
            <a:extLst>
              <a:ext uri="{FF2B5EF4-FFF2-40B4-BE49-F238E27FC236}">
                <a16:creationId xmlns:a16="http://schemas.microsoft.com/office/drawing/2014/main" id="{40C2B843-291E-42C4-95D9-D67C39450969}"/>
              </a:ext>
            </a:extLst>
          </p:cNvPr>
          <p:cNvSpPr txBox="1">
            <a:spLocks noChangeArrowheads="1"/>
          </p:cNvSpPr>
          <p:nvPr/>
        </p:nvSpPr>
        <p:spPr bwMode="auto">
          <a:xfrm>
            <a:off x="1981200" y="1422401"/>
            <a:ext cx="800258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228600">
              <a:spcBef>
                <a:spcPts val="55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rgbClr val="2F2B20"/>
                </a:solidFill>
                <a:latin typeface="Calibri" panose="020F0502020204030204" pitchFamily="34" charset="0"/>
                <a:ea typeface="MS PGothic" panose="020B0600070205080204" pitchFamily="34" charset="-128"/>
              </a:defRPr>
            </a:lvl1pPr>
            <a:lvl2pPr marL="638175" indent="-228600">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2B20"/>
                </a:solidFill>
                <a:latin typeface="Calibri" panose="020F0502020204030204" pitchFamily="34" charset="0"/>
                <a:ea typeface="MS PGothic" panose="020B0600070205080204" pitchFamily="34" charset="-128"/>
              </a:defRPr>
            </a:lvl2pPr>
            <a:lvl3pPr>
              <a:spcBef>
                <a:spcPts val="45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2F2B20"/>
                </a:solidFill>
                <a:latin typeface="Calibri" panose="020F0502020204030204" pitchFamily="34" charset="0"/>
                <a:ea typeface="MS PGothic" panose="020B0600070205080204" pitchFamily="34" charset="-128"/>
              </a:defRPr>
            </a:lvl3pPr>
            <a:lvl4pPr>
              <a:spcBef>
                <a:spcPts val="4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1600">
                <a:solidFill>
                  <a:srgbClr val="2F2B20"/>
                </a:solidFill>
                <a:latin typeface="Calibri" panose="020F0502020204030204" pitchFamily="34" charset="0"/>
                <a:ea typeface="MS PGothic" panose="020B0600070205080204" pitchFamily="34" charset="-128"/>
              </a:defRPr>
            </a:lvl4pPr>
            <a:lvl5pPr>
              <a:spcBef>
                <a:spcPts val="35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rgbClr val="2F2B20"/>
                </a:solidFill>
                <a:latin typeface="Calibri" panose="020F0502020204030204" pitchFamily="34" charset="0"/>
                <a:ea typeface="MS PGothic" panose="020B0600070205080204" pitchFamily="34" charset="-128"/>
              </a:defRPr>
            </a:lvl5pPr>
            <a:lvl6pPr marL="2514600" indent="-228600" defTabSz="457200" eaLnBrk="0" fontAlgn="base" hangingPunct="0">
              <a:spcBef>
                <a:spcPts val="35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rgbClr val="2F2B20"/>
                </a:solidFill>
                <a:latin typeface="Calibri" panose="020F0502020204030204" pitchFamily="34" charset="0"/>
                <a:ea typeface="MS PGothic" panose="020B0600070205080204" pitchFamily="34" charset="-128"/>
              </a:defRPr>
            </a:lvl6pPr>
            <a:lvl7pPr marL="2971800" indent="-228600" defTabSz="457200" eaLnBrk="0" fontAlgn="base" hangingPunct="0">
              <a:spcBef>
                <a:spcPts val="35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rgbClr val="2F2B20"/>
                </a:solidFill>
                <a:latin typeface="Calibri" panose="020F0502020204030204" pitchFamily="34" charset="0"/>
                <a:ea typeface="MS PGothic" panose="020B0600070205080204" pitchFamily="34" charset="-128"/>
              </a:defRPr>
            </a:lvl7pPr>
            <a:lvl8pPr marL="3429000" indent="-228600" defTabSz="457200" eaLnBrk="0" fontAlgn="base" hangingPunct="0">
              <a:spcBef>
                <a:spcPts val="35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rgbClr val="2F2B20"/>
                </a:solidFill>
                <a:latin typeface="Calibri" panose="020F0502020204030204" pitchFamily="34" charset="0"/>
                <a:ea typeface="MS PGothic" panose="020B0600070205080204" pitchFamily="34" charset="-128"/>
              </a:defRPr>
            </a:lvl8pPr>
            <a:lvl9pPr marL="3886200" indent="-228600" defTabSz="457200" eaLnBrk="0" fontAlgn="base" hangingPunct="0">
              <a:spcBef>
                <a:spcPts val="35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rgbClr val="2F2B20"/>
                </a:solidFill>
                <a:latin typeface="Calibri" panose="020F0502020204030204" pitchFamily="34" charset="0"/>
                <a:ea typeface="MS PGothic" panose="020B0600070205080204" pitchFamily="34" charset="-128"/>
              </a:defRPr>
            </a:lvl9pPr>
          </a:lstStyle>
          <a:p>
            <a:pPr lvl="1" defTabSz="457200" fontAlgn="base">
              <a:lnSpc>
                <a:spcPct val="150000"/>
              </a:lnSpc>
              <a:spcAft>
                <a:spcPct val="0"/>
              </a:spcAft>
              <a:buClr>
                <a:srgbClr val="9CBEBD"/>
              </a:buClr>
              <a:buFont typeface="Arial" panose="020B0604020202020204" pitchFamily="34" charset="0"/>
              <a:buChar char="•"/>
            </a:pPr>
            <a:r>
              <a:rPr lang="lt-LT" altLang="en-US" sz="2400"/>
              <a:t>Start of the day with a strech and a work out:</a:t>
            </a:r>
          </a:p>
          <a:p>
            <a:pPr lvl="1" defTabSz="457200" fontAlgn="base">
              <a:lnSpc>
                <a:spcPct val="150000"/>
              </a:lnSpc>
              <a:spcAft>
                <a:spcPct val="0"/>
              </a:spcAft>
              <a:buClr>
                <a:srgbClr val="9CBEBD"/>
              </a:buClr>
            </a:pPr>
            <a:endParaRPr lang="lt-LT" altLang="en-US" sz="2400"/>
          </a:p>
          <a:p>
            <a:pPr lvl="1" defTabSz="457200" fontAlgn="base">
              <a:lnSpc>
                <a:spcPct val="150000"/>
              </a:lnSpc>
              <a:spcAft>
                <a:spcPct val="0"/>
              </a:spcAft>
              <a:buClr>
                <a:srgbClr val="9CBEBD"/>
              </a:buClr>
            </a:pPr>
            <a:endParaRPr lang="lt-LT" altLang="en-US" sz="2400"/>
          </a:p>
          <a:p>
            <a:pPr defTabSz="457200" fontAlgn="base">
              <a:lnSpc>
                <a:spcPct val="110000"/>
              </a:lnSpc>
              <a:spcBef>
                <a:spcPts val="500"/>
              </a:spcBef>
              <a:spcAft>
                <a:spcPct val="0"/>
              </a:spcAft>
              <a:buClr>
                <a:srgbClr val="A9A57C"/>
              </a:buClr>
            </a:pPr>
            <a:endParaRPr lang="en-US" altLang="en-US" sz="2000"/>
          </a:p>
          <a:p>
            <a:pPr defTabSz="457200" fontAlgn="base">
              <a:lnSpc>
                <a:spcPct val="110000"/>
              </a:lnSpc>
              <a:spcBef>
                <a:spcPts val="500"/>
              </a:spcBef>
              <a:spcAft>
                <a:spcPct val="0"/>
              </a:spcAft>
              <a:buClr>
                <a:srgbClr val="A9A57C"/>
              </a:buClr>
            </a:pPr>
            <a:endParaRPr lang="en-US" altLang="en-US" sz="2000"/>
          </a:p>
          <a:p>
            <a:pPr defTabSz="457200" fontAlgn="base">
              <a:lnSpc>
                <a:spcPct val="110000"/>
              </a:lnSpc>
              <a:spcBef>
                <a:spcPts val="500"/>
              </a:spcBef>
              <a:spcAft>
                <a:spcPct val="0"/>
              </a:spcAft>
              <a:buClr>
                <a:srgbClr val="A9A57C"/>
              </a:buClr>
            </a:pPr>
            <a:endParaRPr lang="lt-LT" altLang="en-US" sz="2000"/>
          </a:p>
          <a:p>
            <a:pPr defTabSz="457200" fontAlgn="base">
              <a:lnSpc>
                <a:spcPct val="110000"/>
              </a:lnSpc>
              <a:spcBef>
                <a:spcPts val="500"/>
              </a:spcBef>
              <a:spcAft>
                <a:spcPct val="0"/>
              </a:spcAft>
              <a:buClr>
                <a:srgbClr val="A9A57C"/>
              </a:buClr>
            </a:pPr>
            <a:endParaRPr lang="lt-LT" altLang="en-US" sz="2000"/>
          </a:p>
          <a:p>
            <a:pPr defTabSz="457200" fontAlgn="base">
              <a:lnSpc>
                <a:spcPct val="110000"/>
              </a:lnSpc>
              <a:spcBef>
                <a:spcPts val="500"/>
              </a:spcBef>
              <a:spcAft>
                <a:spcPct val="0"/>
              </a:spcAft>
              <a:buClr>
                <a:srgbClr val="A9A57C"/>
              </a:buClr>
            </a:pPr>
            <a:endParaRPr lang="lt-LT" altLang="en-US" sz="2000"/>
          </a:p>
        </p:txBody>
      </p:sp>
      <p:pic>
        <p:nvPicPr>
          <p:cNvPr id="17412" name="Picture 3">
            <a:extLst>
              <a:ext uri="{FF2B5EF4-FFF2-40B4-BE49-F238E27FC236}">
                <a16:creationId xmlns:a16="http://schemas.microsoft.com/office/drawing/2014/main" id="{DAA585E5-833E-4C88-9C28-6CD2181E83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9" y="1989138"/>
            <a:ext cx="7716837"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56969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
            <a:extLst>
              <a:ext uri="{FF2B5EF4-FFF2-40B4-BE49-F238E27FC236}">
                <a16:creationId xmlns:a16="http://schemas.microsoft.com/office/drawing/2014/main" id="{BF005C43-2922-44AE-9A26-51E7D863FEDA}"/>
              </a:ext>
            </a:extLst>
          </p:cNvPr>
          <p:cNvSpPr txBox="1">
            <a:spLocks noChangeArrowheads="1"/>
          </p:cNvSpPr>
          <p:nvPr/>
        </p:nvSpPr>
        <p:spPr bwMode="auto">
          <a:xfrm>
            <a:off x="1981201" y="274638"/>
            <a:ext cx="78597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5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2F2B20"/>
                </a:solidFill>
                <a:latin typeface="Calibri" panose="020F0502020204030204" pitchFamily="34" charset="0"/>
                <a:ea typeface="MS PGothic" panose="020B0600070205080204" pitchFamily="34" charset="-128"/>
              </a:defRPr>
            </a:lvl1pPr>
            <a:lvl2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2B20"/>
                </a:solidFill>
                <a:latin typeface="Calibri" panose="020F0502020204030204" pitchFamily="34" charset="0"/>
                <a:ea typeface="MS PGothic" panose="020B0600070205080204" pitchFamily="34" charset="-128"/>
              </a:defRPr>
            </a:lvl2pPr>
            <a:lvl3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2F2B20"/>
                </a:solidFill>
                <a:latin typeface="Calibri" panose="020F0502020204030204" pitchFamily="34" charset="0"/>
                <a:ea typeface="MS PGothic" panose="020B0600070205080204" pitchFamily="34" charset="-128"/>
              </a:defRPr>
            </a:lvl3pPr>
            <a:lvl4pPr>
              <a:spcBef>
                <a:spcPts val="4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2F2B20"/>
                </a:solidFill>
                <a:latin typeface="Calibri" panose="020F0502020204030204" pitchFamily="34" charset="0"/>
                <a:ea typeface="MS PGothic" panose="020B0600070205080204" pitchFamily="34" charset="-128"/>
              </a:defRPr>
            </a:lvl4pPr>
            <a:lvl5pPr>
              <a:spcBef>
                <a:spcPts val="3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5pPr>
            <a:lvl6pPr marL="2514600" indent="-228600" defTabSz="457200"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6pPr>
            <a:lvl7pPr marL="2971800" indent="-228600" defTabSz="457200"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7pPr>
            <a:lvl8pPr marL="3429000" indent="-228600" defTabSz="457200"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8pPr>
            <a:lvl9pPr marL="3886200" indent="-228600" defTabSz="457200"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9pPr>
          </a:lstStyle>
          <a:p>
            <a:pPr defTabSz="457200" fontAlgn="base">
              <a:spcBef>
                <a:spcPct val="0"/>
              </a:spcBef>
              <a:spcAft>
                <a:spcPct val="0"/>
              </a:spcAft>
            </a:pPr>
            <a:r>
              <a:rPr lang="lt-LT" altLang="en-US" sz="3600" b="1">
                <a:solidFill>
                  <a:srgbClr val="675E47"/>
                </a:solidFill>
                <a:latin typeface="Cambria" panose="02040503050406030204" pitchFamily="18" charset="0"/>
              </a:rPr>
              <a:t>Activities that we participate in. Summer camp</a:t>
            </a:r>
          </a:p>
        </p:txBody>
      </p:sp>
      <p:sp>
        <p:nvSpPr>
          <p:cNvPr id="19459" name="Text Box 2">
            <a:extLst>
              <a:ext uri="{FF2B5EF4-FFF2-40B4-BE49-F238E27FC236}">
                <a16:creationId xmlns:a16="http://schemas.microsoft.com/office/drawing/2014/main" id="{FAE49637-AA82-4FC6-AB79-EA983F83C598}"/>
              </a:ext>
            </a:extLst>
          </p:cNvPr>
          <p:cNvSpPr txBox="1">
            <a:spLocks noChangeArrowheads="1"/>
          </p:cNvSpPr>
          <p:nvPr/>
        </p:nvSpPr>
        <p:spPr bwMode="auto">
          <a:xfrm>
            <a:off x="1981200" y="1422401"/>
            <a:ext cx="800258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228600">
              <a:spcBef>
                <a:spcPts val="55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rgbClr val="2F2B20"/>
                </a:solidFill>
                <a:latin typeface="Calibri" panose="020F0502020204030204" pitchFamily="34" charset="0"/>
                <a:ea typeface="MS PGothic" panose="020B0600070205080204" pitchFamily="34" charset="-128"/>
              </a:defRPr>
            </a:lvl1pPr>
            <a:lvl2pPr marL="638175" indent="-228600">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2B20"/>
                </a:solidFill>
                <a:latin typeface="Calibri" panose="020F0502020204030204" pitchFamily="34" charset="0"/>
                <a:ea typeface="MS PGothic" panose="020B0600070205080204" pitchFamily="34" charset="-128"/>
              </a:defRPr>
            </a:lvl2pPr>
            <a:lvl3pPr>
              <a:spcBef>
                <a:spcPts val="45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2F2B20"/>
                </a:solidFill>
                <a:latin typeface="Calibri" panose="020F0502020204030204" pitchFamily="34" charset="0"/>
                <a:ea typeface="MS PGothic" panose="020B0600070205080204" pitchFamily="34" charset="-128"/>
              </a:defRPr>
            </a:lvl3pPr>
            <a:lvl4pPr>
              <a:spcBef>
                <a:spcPts val="4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1600">
                <a:solidFill>
                  <a:srgbClr val="2F2B20"/>
                </a:solidFill>
                <a:latin typeface="Calibri" panose="020F0502020204030204" pitchFamily="34" charset="0"/>
                <a:ea typeface="MS PGothic" panose="020B0600070205080204" pitchFamily="34" charset="-128"/>
              </a:defRPr>
            </a:lvl4pPr>
            <a:lvl5pPr>
              <a:spcBef>
                <a:spcPts val="35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rgbClr val="2F2B20"/>
                </a:solidFill>
                <a:latin typeface="Calibri" panose="020F0502020204030204" pitchFamily="34" charset="0"/>
                <a:ea typeface="MS PGothic" panose="020B0600070205080204" pitchFamily="34" charset="-128"/>
              </a:defRPr>
            </a:lvl5pPr>
            <a:lvl6pPr marL="2514600" indent="-228600" defTabSz="457200" eaLnBrk="0" fontAlgn="base" hangingPunct="0">
              <a:spcBef>
                <a:spcPts val="35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rgbClr val="2F2B20"/>
                </a:solidFill>
                <a:latin typeface="Calibri" panose="020F0502020204030204" pitchFamily="34" charset="0"/>
                <a:ea typeface="MS PGothic" panose="020B0600070205080204" pitchFamily="34" charset="-128"/>
              </a:defRPr>
            </a:lvl6pPr>
            <a:lvl7pPr marL="2971800" indent="-228600" defTabSz="457200" eaLnBrk="0" fontAlgn="base" hangingPunct="0">
              <a:spcBef>
                <a:spcPts val="35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rgbClr val="2F2B20"/>
                </a:solidFill>
                <a:latin typeface="Calibri" panose="020F0502020204030204" pitchFamily="34" charset="0"/>
                <a:ea typeface="MS PGothic" panose="020B0600070205080204" pitchFamily="34" charset="-128"/>
              </a:defRPr>
            </a:lvl7pPr>
            <a:lvl8pPr marL="3429000" indent="-228600" defTabSz="457200" eaLnBrk="0" fontAlgn="base" hangingPunct="0">
              <a:spcBef>
                <a:spcPts val="35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rgbClr val="2F2B20"/>
                </a:solidFill>
                <a:latin typeface="Calibri" panose="020F0502020204030204" pitchFamily="34" charset="0"/>
                <a:ea typeface="MS PGothic" panose="020B0600070205080204" pitchFamily="34" charset="-128"/>
              </a:defRPr>
            </a:lvl8pPr>
            <a:lvl9pPr marL="3886200" indent="-228600" defTabSz="457200" eaLnBrk="0" fontAlgn="base" hangingPunct="0">
              <a:spcBef>
                <a:spcPts val="35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rgbClr val="2F2B20"/>
                </a:solidFill>
                <a:latin typeface="Calibri" panose="020F0502020204030204" pitchFamily="34" charset="0"/>
                <a:ea typeface="MS PGothic" panose="020B0600070205080204" pitchFamily="34" charset="-128"/>
              </a:defRPr>
            </a:lvl9pPr>
          </a:lstStyle>
          <a:p>
            <a:pPr lvl="1" defTabSz="457200" fontAlgn="base">
              <a:lnSpc>
                <a:spcPct val="150000"/>
              </a:lnSpc>
              <a:spcAft>
                <a:spcPct val="0"/>
              </a:spcAft>
              <a:buClr>
                <a:srgbClr val="9CBEBD"/>
              </a:buClr>
              <a:buFont typeface="Arial" panose="020B0604020202020204" pitchFamily="34" charset="0"/>
              <a:buChar char="•"/>
            </a:pPr>
            <a:r>
              <a:rPr lang="en-US" altLang="lt-LT" sz="1800"/>
              <a:t>We don't shy away from extreme challenges</a:t>
            </a:r>
            <a:r>
              <a:rPr lang="lt-LT" altLang="lt-LT" sz="1800"/>
              <a:t> – a hike through the swamp:</a:t>
            </a:r>
          </a:p>
          <a:p>
            <a:pPr lvl="1" defTabSz="457200" fontAlgn="base">
              <a:lnSpc>
                <a:spcPct val="150000"/>
              </a:lnSpc>
              <a:spcAft>
                <a:spcPct val="0"/>
              </a:spcAft>
              <a:buClr>
                <a:srgbClr val="9CBEBD"/>
              </a:buClr>
            </a:pPr>
            <a:endParaRPr lang="lt-LT" altLang="lt-LT"/>
          </a:p>
          <a:p>
            <a:pPr defTabSz="457200" fontAlgn="base">
              <a:lnSpc>
                <a:spcPct val="110000"/>
              </a:lnSpc>
              <a:spcBef>
                <a:spcPts val="500"/>
              </a:spcBef>
              <a:spcAft>
                <a:spcPct val="0"/>
              </a:spcAft>
              <a:buClr>
                <a:srgbClr val="A9A57C"/>
              </a:buClr>
            </a:pPr>
            <a:endParaRPr lang="en-US" altLang="lt-LT" sz="2000"/>
          </a:p>
          <a:p>
            <a:pPr defTabSz="457200" fontAlgn="base">
              <a:lnSpc>
                <a:spcPct val="110000"/>
              </a:lnSpc>
              <a:spcBef>
                <a:spcPts val="500"/>
              </a:spcBef>
              <a:spcAft>
                <a:spcPct val="0"/>
              </a:spcAft>
              <a:buClr>
                <a:srgbClr val="A9A57C"/>
              </a:buClr>
            </a:pPr>
            <a:endParaRPr lang="en-US" altLang="lt-LT" sz="2000"/>
          </a:p>
          <a:p>
            <a:pPr defTabSz="457200" fontAlgn="base">
              <a:lnSpc>
                <a:spcPct val="110000"/>
              </a:lnSpc>
              <a:spcBef>
                <a:spcPts val="500"/>
              </a:spcBef>
              <a:spcAft>
                <a:spcPct val="0"/>
              </a:spcAft>
              <a:buClr>
                <a:srgbClr val="A9A57C"/>
              </a:buClr>
            </a:pPr>
            <a:endParaRPr lang="lt-LT" altLang="lt-LT" sz="2000"/>
          </a:p>
          <a:p>
            <a:pPr defTabSz="457200" fontAlgn="base">
              <a:lnSpc>
                <a:spcPct val="110000"/>
              </a:lnSpc>
              <a:spcBef>
                <a:spcPts val="500"/>
              </a:spcBef>
              <a:spcAft>
                <a:spcPct val="0"/>
              </a:spcAft>
              <a:buClr>
                <a:srgbClr val="A9A57C"/>
              </a:buClr>
            </a:pPr>
            <a:endParaRPr lang="lt-LT" altLang="lt-LT" sz="2000"/>
          </a:p>
          <a:p>
            <a:pPr defTabSz="457200" fontAlgn="base">
              <a:lnSpc>
                <a:spcPct val="110000"/>
              </a:lnSpc>
              <a:spcBef>
                <a:spcPts val="500"/>
              </a:spcBef>
              <a:spcAft>
                <a:spcPct val="0"/>
              </a:spcAft>
              <a:buClr>
                <a:srgbClr val="A9A57C"/>
              </a:buClr>
            </a:pPr>
            <a:endParaRPr lang="lt-LT" altLang="lt-LT" sz="2000"/>
          </a:p>
        </p:txBody>
      </p:sp>
      <p:pic>
        <p:nvPicPr>
          <p:cNvPr id="19460" name="Picture 3">
            <a:extLst>
              <a:ext uri="{FF2B5EF4-FFF2-40B4-BE49-F238E27FC236}">
                <a16:creationId xmlns:a16="http://schemas.microsoft.com/office/drawing/2014/main" id="{DE6CEB2A-7528-4FFC-AE72-21A3F78214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8" y="1989139"/>
            <a:ext cx="7516812"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78905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A3934-1F44-4894-A699-38A5BD778EC0}"/>
              </a:ext>
            </a:extLst>
          </p:cNvPr>
          <p:cNvSpPr>
            <a:spLocks noGrp="1"/>
          </p:cNvSpPr>
          <p:nvPr>
            <p:ph type="ctrTitle"/>
          </p:nvPr>
        </p:nvSpPr>
        <p:spPr>
          <a:xfrm>
            <a:off x="1657350" y="698500"/>
            <a:ext cx="7297738" cy="2522538"/>
          </a:xfrm>
        </p:spPr>
        <p:txBody>
          <a:bodyPr rtlCol="0"/>
          <a:lstStyle/>
          <a:p>
            <a:pPr algn="ctr" eaLnBrk="1" fontAlgn="auto" hangingPunct="1">
              <a:spcAft>
                <a:spcPts val="0"/>
              </a:spcAft>
              <a:defRPr/>
            </a:pPr>
            <a:r>
              <a:rPr lang="en-AU" dirty="0">
                <a:solidFill>
                  <a:schemeClr val="accent2">
                    <a:lumMod val="75000"/>
                  </a:schemeClr>
                </a:solidFill>
              </a:rPr>
              <a:t>Ankylosing Spondylitis </a:t>
            </a:r>
            <a:br>
              <a:rPr lang="en-AU" dirty="0">
                <a:solidFill>
                  <a:schemeClr val="accent2">
                    <a:lumMod val="75000"/>
                  </a:schemeClr>
                </a:solidFill>
              </a:rPr>
            </a:br>
            <a:r>
              <a:rPr lang="en-AU" dirty="0">
                <a:solidFill>
                  <a:schemeClr val="accent2">
                    <a:lumMod val="75000"/>
                  </a:schemeClr>
                </a:solidFill>
              </a:rPr>
              <a:t>Victoria  </a:t>
            </a:r>
            <a:r>
              <a:rPr lang="en-AU" dirty="0" err="1">
                <a:solidFill>
                  <a:schemeClr val="accent2">
                    <a:lumMod val="75000"/>
                  </a:schemeClr>
                </a:solidFill>
              </a:rPr>
              <a:t>Inc</a:t>
            </a:r>
            <a:endParaRPr lang="en-AU" dirty="0">
              <a:solidFill>
                <a:schemeClr val="accent2">
                  <a:lumMod val="75000"/>
                </a:schemeClr>
              </a:solidFill>
            </a:endParaRPr>
          </a:p>
        </p:txBody>
      </p:sp>
      <p:sp>
        <p:nvSpPr>
          <p:cNvPr id="6" name="TextBox 5">
            <a:extLst>
              <a:ext uri="{FF2B5EF4-FFF2-40B4-BE49-F238E27FC236}">
                <a16:creationId xmlns:a16="http://schemas.microsoft.com/office/drawing/2014/main" id="{551155DF-5BC8-4ED5-9AA0-14DF3C2679B5}"/>
              </a:ext>
            </a:extLst>
          </p:cNvPr>
          <p:cNvSpPr txBox="1"/>
          <p:nvPr/>
        </p:nvSpPr>
        <p:spPr>
          <a:xfrm>
            <a:off x="1928813" y="3321050"/>
            <a:ext cx="6499225" cy="2678113"/>
          </a:xfrm>
          <a:prstGeom prst="rect">
            <a:avLst/>
          </a:prstGeom>
          <a:noFill/>
        </p:spPr>
        <p:txBody>
          <a:bodyPr>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AU" altLang="en-US" sz="2800" b="0" i="0" u="none" strike="noStrike" kern="1200" cap="none" spc="0" normalizeH="0" baseline="0" noProof="0" dirty="0">
                <a:ln>
                  <a:noFill/>
                </a:ln>
                <a:solidFill>
                  <a:prstClr val="white">
                    <a:lumMod val="50000"/>
                  </a:prstClr>
                </a:solidFill>
                <a:effectLst/>
                <a:uLnTx/>
                <a:uFillTx/>
                <a:latin typeface="Trebuchet MS" panose="020B0603020202020204"/>
                <a:ea typeface="+mn-ea"/>
                <a:cs typeface="+mn-cs"/>
              </a:rPr>
              <a:t>Peer Support Group for people with Ankylosing Spondylitis who wish to improve knowledge of and ability to manage the condition. </a:t>
            </a:r>
            <a:r>
              <a:rPr kumimoji="0" lang="en-AU" sz="2800" b="0" i="0" u="none" strike="noStrike" kern="1200" cap="none" spc="0" normalizeH="0" baseline="0" noProof="0" dirty="0">
                <a:ln>
                  <a:noFill/>
                </a:ln>
                <a:solidFill>
                  <a:prstClr val="white">
                    <a:lumMod val="50000"/>
                  </a:prstClr>
                </a:solidFill>
                <a:effectLst/>
                <a:uLnTx/>
                <a:uFillTx/>
                <a:latin typeface="Trebuchet MS" panose="020B0603020202020204"/>
                <a:ea typeface="+mn-ea"/>
                <a:cs typeface="+mn-cs"/>
              </a:rPr>
              <a:t>We are an affiliate of </a:t>
            </a:r>
            <a:r>
              <a:rPr kumimoji="0" lang="en-AU" sz="2800" b="0" i="1" u="none" strike="noStrike" kern="1200" cap="none" spc="0" normalizeH="0" baseline="0" noProof="0" dirty="0">
                <a:ln>
                  <a:noFill/>
                </a:ln>
                <a:solidFill>
                  <a:prstClr val="white">
                    <a:lumMod val="50000"/>
                  </a:prstClr>
                </a:solidFill>
                <a:effectLst/>
                <a:uLnTx/>
                <a:uFillTx/>
                <a:latin typeface="Trebuchet MS" panose="020B0603020202020204" pitchFamily="34" charset="0"/>
                <a:ea typeface="+mn-ea"/>
                <a:cs typeface="+mn-cs"/>
              </a:rPr>
              <a:t>Move </a:t>
            </a:r>
            <a:r>
              <a:rPr kumimoji="0" lang="en-AU" sz="2800" b="0" i="0" u="none" strike="noStrike" kern="1200" cap="none" spc="0" normalizeH="0" baseline="0" noProof="0" dirty="0">
                <a:ln>
                  <a:noFill/>
                </a:ln>
                <a:solidFill>
                  <a:prstClr val="white">
                    <a:lumMod val="50000"/>
                  </a:prstClr>
                </a:solidFill>
                <a:effectLst/>
                <a:uLnTx/>
                <a:uFillTx/>
                <a:latin typeface="Trebuchet MS" panose="020B0603020202020204" pitchFamily="34" charset="0"/>
                <a:ea typeface="+mn-ea"/>
                <a:cs typeface="+mn-cs"/>
              </a:rPr>
              <a:t>muscle bone and joint health in Victoria </a:t>
            </a:r>
            <a:r>
              <a:rPr kumimoji="0" lang="en-AU" sz="2800" b="0" i="0" u="none" strike="noStrike" kern="1200" cap="none" spc="0" normalizeH="0" baseline="0" noProof="0" dirty="0">
                <a:ln>
                  <a:noFill/>
                </a:ln>
                <a:solidFill>
                  <a:prstClr val="white">
                    <a:lumMod val="50000"/>
                  </a:prstClr>
                </a:solidFill>
                <a:effectLst/>
                <a:uLnTx/>
                <a:uFillTx/>
                <a:latin typeface="Trebuchet MS" panose="020B0603020202020204"/>
                <a:ea typeface="+mn-ea"/>
                <a:cs typeface="+mn-cs"/>
              </a:rPr>
              <a:t>Australia.</a:t>
            </a:r>
          </a:p>
        </p:txBody>
      </p:sp>
      <p:pic>
        <p:nvPicPr>
          <p:cNvPr id="13316" name="Picture 7">
            <a:extLst>
              <a:ext uri="{FF2B5EF4-FFF2-40B4-BE49-F238E27FC236}">
                <a16:creationId xmlns:a16="http://schemas.microsoft.com/office/drawing/2014/main" id="{A721B797-D8DE-4E3B-A26C-7617CB3AEAA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17075" y="4537075"/>
            <a:ext cx="2257425"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152426"/>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1">
            <a:extLst>
              <a:ext uri="{FF2B5EF4-FFF2-40B4-BE49-F238E27FC236}">
                <a16:creationId xmlns:a16="http://schemas.microsoft.com/office/drawing/2014/main" id="{218E74BB-CFFC-48CD-AB2E-3CB550612DF1}"/>
              </a:ext>
            </a:extLst>
          </p:cNvPr>
          <p:cNvSpPr txBox="1">
            <a:spLocks noChangeArrowheads="1"/>
          </p:cNvSpPr>
          <p:nvPr/>
        </p:nvSpPr>
        <p:spPr bwMode="auto">
          <a:xfrm>
            <a:off x="1951038" y="3381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5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2F2B20"/>
                </a:solidFill>
                <a:latin typeface="Calibri" panose="020F0502020204030204" pitchFamily="34" charset="0"/>
                <a:ea typeface="MS PGothic" panose="020B0600070205080204" pitchFamily="34" charset="-128"/>
              </a:defRPr>
            </a:lvl1pPr>
            <a:lvl2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2B20"/>
                </a:solidFill>
                <a:latin typeface="Calibri" panose="020F0502020204030204" pitchFamily="34" charset="0"/>
                <a:ea typeface="MS PGothic" panose="020B0600070205080204" pitchFamily="34" charset="-128"/>
              </a:defRPr>
            </a:lvl2pPr>
            <a:lvl3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2F2B20"/>
                </a:solidFill>
                <a:latin typeface="Calibri" panose="020F0502020204030204" pitchFamily="34" charset="0"/>
                <a:ea typeface="MS PGothic" panose="020B0600070205080204" pitchFamily="34" charset="-128"/>
              </a:defRPr>
            </a:lvl3pPr>
            <a:lvl4pPr>
              <a:spcBef>
                <a:spcPts val="4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2F2B20"/>
                </a:solidFill>
                <a:latin typeface="Calibri" panose="020F0502020204030204" pitchFamily="34" charset="0"/>
                <a:ea typeface="MS PGothic" panose="020B0600070205080204" pitchFamily="34" charset="-128"/>
              </a:defRPr>
            </a:lvl4pPr>
            <a:lvl5pPr>
              <a:spcBef>
                <a:spcPts val="3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5pPr>
            <a:lvl6pPr marL="2514600" indent="-228600" defTabSz="457200"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6pPr>
            <a:lvl7pPr marL="2971800" indent="-228600" defTabSz="457200"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7pPr>
            <a:lvl8pPr marL="3429000" indent="-228600" defTabSz="457200"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8pPr>
            <a:lvl9pPr marL="3886200" indent="-228600" defTabSz="457200"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9pPr>
          </a:lstStyle>
          <a:p>
            <a:pPr defTabSz="457200" fontAlgn="base">
              <a:spcBef>
                <a:spcPct val="0"/>
              </a:spcBef>
              <a:spcAft>
                <a:spcPct val="0"/>
              </a:spcAft>
              <a:buClrTx/>
            </a:pPr>
            <a:r>
              <a:rPr lang="en-GB" altLang="en-US" sz="3600" b="1">
                <a:solidFill>
                  <a:srgbClr val="675E47"/>
                </a:solidFill>
                <a:latin typeface="Cambria" panose="02040503050406030204" pitchFamily="18" charset="0"/>
              </a:rPr>
              <a:t>Future goals</a:t>
            </a:r>
          </a:p>
        </p:txBody>
      </p:sp>
      <p:sp>
        <p:nvSpPr>
          <p:cNvPr id="21507" name="Text Box 2">
            <a:extLst>
              <a:ext uri="{FF2B5EF4-FFF2-40B4-BE49-F238E27FC236}">
                <a16:creationId xmlns:a16="http://schemas.microsoft.com/office/drawing/2014/main" id="{F339C23A-4940-4E70-B9D3-A73E2E92953E}"/>
              </a:ext>
            </a:extLst>
          </p:cNvPr>
          <p:cNvSpPr txBox="1">
            <a:spLocks noChangeArrowheads="1"/>
          </p:cNvSpPr>
          <p:nvPr/>
        </p:nvSpPr>
        <p:spPr bwMode="auto">
          <a:xfrm>
            <a:off x="1981201" y="1422401"/>
            <a:ext cx="80756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1313" indent="-228600">
              <a:spcBef>
                <a:spcPts val="55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200">
                <a:solidFill>
                  <a:srgbClr val="2F2B20"/>
                </a:solidFill>
                <a:latin typeface="Calibri" panose="020F0502020204030204" pitchFamily="34" charset="0"/>
                <a:ea typeface="MS PGothic" panose="020B0600070205080204" pitchFamily="34" charset="-128"/>
              </a:defRPr>
            </a:lvl1pPr>
            <a:lvl2pPr marL="638175" indent="-228600">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2B20"/>
                </a:solidFill>
                <a:latin typeface="Calibri" panose="020F0502020204030204" pitchFamily="34" charset="0"/>
                <a:ea typeface="MS PGothic" panose="020B0600070205080204" pitchFamily="34" charset="-128"/>
              </a:defRPr>
            </a:lvl2pPr>
            <a:lvl3pPr>
              <a:spcBef>
                <a:spcPts val="45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2F2B20"/>
                </a:solidFill>
                <a:latin typeface="Calibri" panose="020F0502020204030204" pitchFamily="34" charset="0"/>
                <a:ea typeface="MS PGothic" panose="020B0600070205080204" pitchFamily="34" charset="-128"/>
              </a:defRPr>
            </a:lvl3pPr>
            <a:lvl4pPr>
              <a:spcBef>
                <a:spcPts val="4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1600">
                <a:solidFill>
                  <a:srgbClr val="2F2B20"/>
                </a:solidFill>
                <a:latin typeface="Calibri" panose="020F0502020204030204" pitchFamily="34" charset="0"/>
                <a:ea typeface="MS PGothic" panose="020B0600070205080204" pitchFamily="34" charset="-128"/>
              </a:defRPr>
            </a:lvl4pPr>
            <a:lvl5pPr>
              <a:spcBef>
                <a:spcPts val="35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rgbClr val="2F2B20"/>
                </a:solidFill>
                <a:latin typeface="Calibri" panose="020F0502020204030204" pitchFamily="34" charset="0"/>
                <a:ea typeface="MS PGothic" panose="020B0600070205080204" pitchFamily="34" charset="-128"/>
              </a:defRPr>
            </a:lvl5pPr>
            <a:lvl6pPr marL="2514600" indent="-228600" defTabSz="457200" eaLnBrk="0" fontAlgn="base" hangingPunct="0">
              <a:spcBef>
                <a:spcPts val="35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rgbClr val="2F2B20"/>
                </a:solidFill>
                <a:latin typeface="Calibri" panose="020F0502020204030204" pitchFamily="34" charset="0"/>
                <a:ea typeface="MS PGothic" panose="020B0600070205080204" pitchFamily="34" charset="-128"/>
              </a:defRPr>
            </a:lvl6pPr>
            <a:lvl7pPr marL="2971800" indent="-228600" defTabSz="457200" eaLnBrk="0" fontAlgn="base" hangingPunct="0">
              <a:spcBef>
                <a:spcPts val="35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rgbClr val="2F2B20"/>
                </a:solidFill>
                <a:latin typeface="Calibri" panose="020F0502020204030204" pitchFamily="34" charset="0"/>
                <a:ea typeface="MS PGothic" panose="020B0600070205080204" pitchFamily="34" charset="-128"/>
              </a:defRPr>
            </a:lvl7pPr>
            <a:lvl8pPr marL="3429000" indent="-228600" defTabSz="457200" eaLnBrk="0" fontAlgn="base" hangingPunct="0">
              <a:spcBef>
                <a:spcPts val="35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rgbClr val="2F2B20"/>
                </a:solidFill>
                <a:latin typeface="Calibri" panose="020F0502020204030204" pitchFamily="34" charset="0"/>
                <a:ea typeface="MS PGothic" panose="020B0600070205080204" pitchFamily="34" charset="-128"/>
              </a:defRPr>
            </a:lvl8pPr>
            <a:lvl9pPr marL="3886200" indent="-228600" defTabSz="457200" eaLnBrk="0" fontAlgn="base" hangingPunct="0">
              <a:spcBef>
                <a:spcPts val="35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1400">
                <a:solidFill>
                  <a:srgbClr val="2F2B20"/>
                </a:solidFill>
                <a:latin typeface="Calibri" panose="020F0502020204030204" pitchFamily="34" charset="0"/>
                <a:ea typeface="MS PGothic" panose="020B0600070205080204" pitchFamily="34" charset="-128"/>
              </a:defRPr>
            </a:lvl9pPr>
          </a:lstStyle>
          <a:p>
            <a:pPr defTabSz="457200" fontAlgn="base">
              <a:lnSpc>
                <a:spcPct val="110000"/>
              </a:lnSpc>
              <a:spcBef>
                <a:spcPts val="500"/>
              </a:spcBef>
              <a:spcAft>
                <a:spcPct val="0"/>
              </a:spcAft>
              <a:buClr>
                <a:srgbClr val="A9A57C"/>
              </a:buClr>
              <a:buFont typeface="Arial" panose="020B0604020202020204" pitchFamily="34" charset="0"/>
              <a:buChar char="•"/>
            </a:pPr>
            <a:r>
              <a:rPr lang="lt-LT" altLang="lt-LT" sz="2000"/>
              <a:t>Establish a day support center (especially for those newly diagnosed)</a:t>
            </a:r>
          </a:p>
          <a:p>
            <a:pPr lvl="1" defTabSz="457200" fontAlgn="base">
              <a:lnSpc>
                <a:spcPct val="110000"/>
              </a:lnSpc>
              <a:spcBef>
                <a:spcPts val="400"/>
              </a:spcBef>
              <a:spcAft>
                <a:spcPct val="0"/>
              </a:spcAft>
              <a:buClr>
                <a:srgbClr val="9CBEBD"/>
              </a:buClr>
              <a:buFont typeface="Arial" panose="020B0604020202020204" pitchFamily="34" charset="0"/>
              <a:buChar char="•"/>
            </a:pPr>
            <a:r>
              <a:rPr lang="en-US" altLang="lt-LT" sz="1800"/>
              <a:t>We would provide counseling with a psychologist</a:t>
            </a:r>
          </a:p>
          <a:p>
            <a:pPr lvl="1" defTabSz="457200" fontAlgn="base">
              <a:lnSpc>
                <a:spcPct val="110000"/>
              </a:lnSpc>
              <a:spcBef>
                <a:spcPts val="400"/>
              </a:spcBef>
              <a:spcAft>
                <a:spcPct val="0"/>
              </a:spcAft>
              <a:buClr>
                <a:srgbClr val="9CBEBD"/>
              </a:buClr>
              <a:buFont typeface="Arial" panose="020B0604020202020204" pitchFamily="34" charset="0"/>
              <a:buChar char="•"/>
            </a:pPr>
            <a:r>
              <a:rPr lang="lt-LT" altLang="lt-LT" sz="1800"/>
              <a:t>Sessions with a kinesitherapist</a:t>
            </a:r>
          </a:p>
          <a:p>
            <a:pPr lvl="1" defTabSz="457200" fontAlgn="base">
              <a:lnSpc>
                <a:spcPct val="110000"/>
              </a:lnSpc>
              <a:spcBef>
                <a:spcPts val="400"/>
              </a:spcBef>
              <a:spcAft>
                <a:spcPct val="0"/>
              </a:spcAft>
              <a:buClr>
                <a:srgbClr val="9CBEBD"/>
              </a:buClr>
              <a:buFont typeface="Arial" panose="020B0604020202020204" pitchFamily="34" charset="0"/>
              <a:buChar char="•"/>
            </a:pPr>
            <a:r>
              <a:rPr lang="en-US" altLang="lt-LT" sz="1800"/>
              <a:t>M</a:t>
            </a:r>
            <a:r>
              <a:rPr lang="lt-LT" altLang="lt-LT" sz="1800"/>
              <a:t>assage</a:t>
            </a:r>
          </a:p>
          <a:p>
            <a:pPr lvl="1" defTabSz="457200" fontAlgn="base">
              <a:lnSpc>
                <a:spcPct val="110000"/>
              </a:lnSpc>
              <a:spcBef>
                <a:spcPts val="400"/>
              </a:spcBef>
              <a:spcAft>
                <a:spcPct val="0"/>
              </a:spcAft>
              <a:buClr>
                <a:srgbClr val="9CBEBD"/>
              </a:buClr>
              <a:buFont typeface="Arial" panose="020B0604020202020204" pitchFamily="34" charset="0"/>
              <a:buChar char="•"/>
            </a:pPr>
            <a:r>
              <a:rPr lang="lt-LT" altLang="lt-LT" sz="1800"/>
              <a:t>Tutoring of family members on how to provide help to the patiens.</a:t>
            </a:r>
          </a:p>
          <a:p>
            <a:pPr lvl="1" defTabSz="457200" fontAlgn="base">
              <a:lnSpc>
                <a:spcPct val="110000"/>
              </a:lnSpc>
              <a:spcBef>
                <a:spcPts val="400"/>
              </a:spcBef>
              <a:spcAft>
                <a:spcPct val="0"/>
              </a:spcAft>
              <a:buClrTx/>
            </a:pPr>
            <a:endParaRPr lang="lt-LT" altLang="lt-LT" sz="1600"/>
          </a:p>
          <a:p>
            <a:pPr lvl="1" defTabSz="457200" fontAlgn="base">
              <a:lnSpc>
                <a:spcPct val="110000"/>
              </a:lnSpc>
              <a:spcAft>
                <a:spcPct val="0"/>
              </a:spcAft>
              <a:buClr>
                <a:srgbClr val="A9A57C"/>
              </a:buClr>
              <a:buFont typeface="Arial" panose="020B0604020202020204" pitchFamily="34" charset="0"/>
              <a:buChar char="•"/>
            </a:pPr>
            <a:r>
              <a:rPr lang="lt-LT" altLang="lt-LT"/>
              <a:t>Longer summer camps – up to a week long, including a course on healthy living:  diet, work outs, yoga, etc.</a:t>
            </a:r>
          </a:p>
          <a:p>
            <a:pPr lvl="1" defTabSz="457200" fontAlgn="base">
              <a:lnSpc>
                <a:spcPct val="110000"/>
              </a:lnSpc>
              <a:spcAft>
                <a:spcPct val="0"/>
              </a:spcAft>
              <a:buClrTx/>
            </a:pPr>
            <a:endParaRPr lang="lt-LT" altLang="lt-LT"/>
          </a:p>
        </p:txBody>
      </p:sp>
    </p:spTree>
    <p:extLst>
      <p:ext uri="{BB962C8B-B14F-4D97-AF65-F5344CB8AC3E}">
        <p14:creationId xmlns:p14="http://schemas.microsoft.com/office/powerpoint/2010/main" val="6358129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1">
            <a:extLst>
              <a:ext uri="{FF2B5EF4-FFF2-40B4-BE49-F238E27FC236}">
                <a16:creationId xmlns:a16="http://schemas.microsoft.com/office/drawing/2014/main" id="{3A3E7EE5-F087-40B4-8068-31400732C9E8}"/>
              </a:ext>
            </a:extLst>
          </p:cNvPr>
          <p:cNvSpPr txBox="1">
            <a:spLocks noChangeArrowheads="1"/>
          </p:cNvSpPr>
          <p:nvPr/>
        </p:nvSpPr>
        <p:spPr bwMode="auto">
          <a:xfrm>
            <a:off x="1919288" y="260350"/>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ts val="5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200">
                <a:solidFill>
                  <a:srgbClr val="2F2B20"/>
                </a:solidFill>
                <a:latin typeface="Calibri" panose="020F0502020204030204" pitchFamily="34" charset="0"/>
                <a:ea typeface="MS PGothic" panose="020B0600070205080204" pitchFamily="34" charset="-128"/>
              </a:defRPr>
            </a:lvl1pPr>
            <a:lvl2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2B20"/>
                </a:solidFill>
                <a:latin typeface="Calibri" panose="020F0502020204030204" pitchFamily="34" charset="0"/>
                <a:ea typeface="MS PGothic" panose="020B0600070205080204" pitchFamily="34" charset="-128"/>
              </a:defRPr>
            </a:lvl2pPr>
            <a:lvl3pPr>
              <a:spcBef>
                <a:spcPts val="4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2F2B20"/>
                </a:solidFill>
                <a:latin typeface="Calibri" panose="020F0502020204030204" pitchFamily="34" charset="0"/>
                <a:ea typeface="MS PGothic" panose="020B0600070205080204" pitchFamily="34" charset="-128"/>
              </a:defRPr>
            </a:lvl3pPr>
            <a:lvl4pPr>
              <a:spcBef>
                <a:spcPts val="4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a:solidFill>
                  <a:srgbClr val="2F2B20"/>
                </a:solidFill>
                <a:latin typeface="Calibri" panose="020F0502020204030204" pitchFamily="34" charset="0"/>
                <a:ea typeface="MS PGothic" panose="020B0600070205080204" pitchFamily="34" charset="-128"/>
              </a:defRPr>
            </a:lvl4pPr>
            <a:lvl5pPr>
              <a:spcBef>
                <a:spcPts val="35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5pPr>
            <a:lvl6pPr marL="2514600" indent="-228600" defTabSz="457200"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6pPr>
            <a:lvl7pPr marL="2971800" indent="-228600" defTabSz="457200"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7pPr>
            <a:lvl8pPr marL="3429000" indent="-228600" defTabSz="457200"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8pPr>
            <a:lvl9pPr marL="3886200" indent="-228600" defTabSz="457200" eaLnBrk="0" fontAlgn="base" hangingPunct="0">
              <a:spcBef>
                <a:spcPts val="35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rgbClr val="2F2B20"/>
                </a:solidFill>
                <a:latin typeface="Calibri" panose="020F0502020204030204" pitchFamily="34" charset="0"/>
                <a:ea typeface="MS PGothic" panose="020B0600070205080204" pitchFamily="34" charset="-128"/>
              </a:defRPr>
            </a:lvl9pPr>
          </a:lstStyle>
          <a:p>
            <a:pPr defTabSz="457200" fontAlgn="base">
              <a:spcBef>
                <a:spcPct val="0"/>
              </a:spcBef>
              <a:spcAft>
                <a:spcPct val="0"/>
              </a:spcAft>
              <a:buClrTx/>
            </a:pPr>
            <a:r>
              <a:rPr lang="en-GB" altLang="en-US" sz="3600" b="1">
                <a:solidFill>
                  <a:srgbClr val="675E47"/>
                </a:solidFill>
                <a:latin typeface="Cambria" panose="02040503050406030204" pitchFamily="18" charset="0"/>
              </a:rPr>
              <a:t>Social media</a:t>
            </a:r>
          </a:p>
        </p:txBody>
      </p:sp>
      <p:sp>
        <p:nvSpPr>
          <p:cNvPr id="21506" name="Text Box 2">
            <a:extLst>
              <a:ext uri="{FF2B5EF4-FFF2-40B4-BE49-F238E27FC236}">
                <a16:creationId xmlns:a16="http://schemas.microsoft.com/office/drawing/2014/main" id="{B11F07AA-11D7-47B7-B5E5-6266D533ADDE}"/>
              </a:ext>
            </a:extLst>
          </p:cNvPr>
          <p:cNvSpPr txBox="1">
            <a:spLocks noChangeArrowheads="1"/>
          </p:cNvSpPr>
          <p:nvPr/>
        </p:nvSpPr>
        <p:spPr bwMode="auto">
          <a:xfrm>
            <a:off x="1984376" y="1273176"/>
            <a:ext cx="7489825" cy="4525963"/>
          </a:xfrm>
          <a:prstGeom prst="rect">
            <a:avLst/>
          </a:prstGeom>
          <a:noFill/>
          <a:ln>
            <a:noFill/>
          </a:ln>
          <a:effectLst/>
          <a:extLst>
            <a:ext uri="{909E8E84-426E-40dd-AFC4-6F175D3DCCD1}"/>
            <a:ext uri="{91240B29-F687-4f45-9708-019B960494DF}"/>
            <a:ext uri="{AF507438-7753-43e0-B8FC-AC1667EBCBE1}"/>
          </a:extLst>
        </p:spPr>
        <p:txBody>
          <a:bodyPr/>
          <a:lstStyle>
            <a:lvl1pPr marL="341313"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2F2B20"/>
                </a:solidFill>
                <a:latin typeface="Arial" charset="0"/>
                <a:ea typeface="ＭＳ Ｐゴシック" charset="0"/>
                <a:cs typeface="ＭＳ Ｐゴシック" charset="0"/>
              </a:defRPr>
            </a:lvl1pPr>
            <a:lvl2pPr marL="638175" indent="-22860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2F2B20"/>
                </a:solidFill>
                <a:latin typeface="Arial" charset="0"/>
                <a:ea typeface="ＭＳ Ｐゴシック" charset="0"/>
                <a:cs typeface="ＭＳ Ｐゴシック" charset="0"/>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2F2B20"/>
                </a:solidFill>
                <a:latin typeface="Arial" charset="0"/>
                <a:ea typeface="ＭＳ Ｐゴシック" charset="0"/>
                <a:cs typeface="ＭＳ Ｐゴシック" charset="0"/>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2F2B20"/>
                </a:solidFill>
                <a:latin typeface="Arial" charset="0"/>
                <a:ea typeface="ＭＳ Ｐゴシック" charset="0"/>
                <a:cs typeface="ＭＳ Ｐゴシック" charset="0"/>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2F2B2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2F2B2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2F2B2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2F2B2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2F2B20"/>
                </a:solidFill>
                <a:latin typeface="Arial" charset="0"/>
                <a:ea typeface="ＭＳ Ｐゴシック" charset="0"/>
                <a:cs typeface="ＭＳ Ｐゴシック" charset="0"/>
              </a:defRPr>
            </a:lvl9pPr>
          </a:lstStyle>
          <a:p>
            <a:pPr marL="754063" lvl="1" defTabSz="457200" fontAlgn="base">
              <a:lnSpc>
                <a:spcPct val="110000"/>
              </a:lnSpc>
              <a:spcBef>
                <a:spcPts val="500"/>
              </a:spcBef>
              <a:spcAft>
                <a:spcPct val="0"/>
              </a:spcAft>
              <a:buSzPct val="100000"/>
              <a:buFont typeface="Arial" panose="020B0604020202020204" pitchFamily="34" charset="0"/>
              <a:buChar char="•"/>
              <a:defRPr/>
            </a:pPr>
            <a:r>
              <a:rPr lang="en-US" sz="2000" dirty="0">
                <a:latin typeface="Calibri" panose="020F0502020204030204" pitchFamily="34" charset="0"/>
                <a:ea typeface="MS PGothic" panose="020B0600070205080204" pitchFamily="34" charset="-128"/>
                <a:cs typeface="+mn-cs"/>
              </a:rPr>
              <a:t>Official Facebook profile of </a:t>
            </a:r>
          </a:p>
          <a:p>
            <a:pPr marL="525463" lvl="1" indent="0" defTabSz="457200" fontAlgn="base">
              <a:lnSpc>
                <a:spcPct val="110000"/>
              </a:lnSpc>
              <a:spcBef>
                <a:spcPts val="500"/>
              </a:spcBef>
              <a:spcAft>
                <a:spcPct val="0"/>
              </a:spcAft>
              <a:buSzPct val="100000"/>
              <a:defRPr/>
            </a:pPr>
            <a:r>
              <a:rPr lang="lt-LT" sz="2000" dirty="0">
                <a:latin typeface="Calibri" panose="020F0502020204030204" pitchFamily="34" charset="0"/>
                <a:ea typeface="MS PGothic" panose="020B0600070205080204" pitchFamily="34" charset="-128"/>
                <a:cs typeface="+mn-cs"/>
              </a:rPr>
              <a:t>        </a:t>
            </a:r>
            <a:r>
              <a:rPr lang="en-US" sz="2000" dirty="0">
                <a:latin typeface="Calibri" panose="020F0502020204030204" pitchFamily="34" charset="0"/>
                <a:ea typeface="MS PGothic" panose="020B0600070205080204" pitchFamily="34" charset="-128"/>
                <a:cs typeface="+mn-cs"/>
              </a:rPr>
              <a:t>organization </a:t>
            </a:r>
            <a:r>
              <a:rPr lang="en-US" sz="2000" dirty="0" err="1">
                <a:latin typeface="Calibri" panose="020F0502020204030204" pitchFamily="34" charset="0"/>
                <a:ea typeface="MS PGothic" panose="020B0600070205080204" pitchFamily="34" charset="-128"/>
                <a:cs typeface="+mn-cs"/>
              </a:rPr>
              <a:t>Judesys</a:t>
            </a:r>
            <a:endParaRPr lang="en-US" sz="2000" dirty="0">
              <a:latin typeface="Calibri" panose="020F0502020204030204" pitchFamily="34" charset="0"/>
              <a:ea typeface="MS PGothic" panose="020B0600070205080204" pitchFamily="34" charset="-128"/>
              <a:cs typeface="+mn-cs"/>
            </a:endParaRPr>
          </a:p>
        </p:txBody>
      </p:sp>
      <p:pic>
        <p:nvPicPr>
          <p:cNvPr id="23556" name="Picture 3">
            <a:extLst>
              <a:ext uri="{FF2B5EF4-FFF2-40B4-BE49-F238E27FC236}">
                <a16:creationId xmlns:a16="http://schemas.microsoft.com/office/drawing/2014/main" id="{742A0F01-90DF-44BD-BA52-9B750EB290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9839" y="3376614"/>
            <a:ext cx="2994025" cy="22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a:extLst>
              <a:ext uri="{FF2B5EF4-FFF2-40B4-BE49-F238E27FC236}">
                <a16:creationId xmlns:a16="http://schemas.microsoft.com/office/drawing/2014/main" id="{2931E0EF-37A0-4151-ACC8-EDFB36C614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4426" y="1058864"/>
            <a:ext cx="3311525" cy="209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1">
            <a:extLst>
              <a:ext uri="{FF2B5EF4-FFF2-40B4-BE49-F238E27FC236}">
                <a16:creationId xmlns:a16="http://schemas.microsoft.com/office/drawing/2014/main" id="{C655D781-5918-460D-B81A-214B46AE15DA}"/>
              </a:ext>
            </a:extLst>
          </p:cNvPr>
          <p:cNvSpPr>
            <a:spLocks noChangeArrowheads="1"/>
          </p:cNvSpPr>
          <p:nvPr/>
        </p:nvSpPr>
        <p:spPr bwMode="auto">
          <a:xfrm>
            <a:off x="5591175" y="3821114"/>
            <a:ext cx="4090988"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ts val="550"/>
              </a:spcBef>
              <a:buClr>
                <a:srgbClr val="000000"/>
              </a:buClr>
              <a:buSzPct val="100000"/>
              <a:buFont typeface="Times New Roman" panose="02020603050405020304" pitchFamily="18" charset="0"/>
              <a:defRPr sz="2200">
                <a:solidFill>
                  <a:srgbClr val="2F2B20"/>
                </a:solidFill>
                <a:latin typeface="Calibri" panose="020F0502020204030204" pitchFamily="34" charset="0"/>
                <a:ea typeface="MS PGothic" panose="020B0600070205080204" pitchFamily="34" charset="-128"/>
              </a:defRPr>
            </a:lvl1pPr>
            <a:lvl2pPr marL="639763" indent="-227013">
              <a:spcBef>
                <a:spcPts val="500"/>
              </a:spcBef>
              <a:buClr>
                <a:srgbClr val="000000"/>
              </a:buClr>
              <a:buSzPct val="100000"/>
              <a:buFont typeface="Times New Roman" panose="02020603050405020304" pitchFamily="18" charset="0"/>
              <a:defRPr sz="2000">
                <a:solidFill>
                  <a:srgbClr val="2F2B20"/>
                </a:solidFill>
                <a:latin typeface="Calibri" panose="020F0502020204030204" pitchFamily="34" charset="0"/>
                <a:ea typeface="MS PGothic" panose="020B0600070205080204" pitchFamily="34" charset="-128"/>
              </a:defRPr>
            </a:lvl2pPr>
            <a:lvl3pPr>
              <a:spcBef>
                <a:spcPts val="450"/>
              </a:spcBef>
              <a:buClr>
                <a:srgbClr val="000000"/>
              </a:buClr>
              <a:buSzPct val="100000"/>
              <a:buFont typeface="Times New Roman" panose="02020603050405020304" pitchFamily="18" charset="0"/>
              <a:defRPr>
                <a:solidFill>
                  <a:srgbClr val="2F2B20"/>
                </a:solidFill>
                <a:latin typeface="Calibri" panose="020F0502020204030204" pitchFamily="34" charset="0"/>
                <a:ea typeface="MS PGothic" panose="020B0600070205080204" pitchFamily="34" charset="-128"/>
              </a:defRPr>
            </a:lvl3pPr>
            <a:lvl4pPr>
              <a:spcBef>
                <a:spcPts val="400"/>
              </a:spcBef>
              <a:buClr>
                <a:srgbClr val="000000"/>
              </a:buClr>
              <a:buSzPct val="100000"/>
              <a:buFont typeface="Times New Roman" panose="02020603050405020304" pitchFamily="18" charset="0"/>
              <a:defRPr sz="1600">
                <a:solidFill>
                  <a:srgbClr val="2F2B20"/>
                </a:solidFill>
                <a:latin typeface="Calibri" panose="020F0502020204030204" pitchFamily="34" charset="0"/>
                <a:ea typeface="MS PGothic" panose="020B0600070205080204" pitchFamily="34" charset="-128"/>
              </a:defRPr>
            </a:lvl4pPr>
            <a:lvl5pPr>
              <a:spcBef>
                <a:spcPts val="350"/>
              </a:spcBef>
              <a:buClr>
                <a:srgbClr val="000000"/>
              </a:buClr>
              <a:buSzPct val="100000"/>
              <a:buFont typeface="Times New Roman" panose="02020603050405020304" pitchFamily="18" charset="0"/>
              <a:defRPr sz="1400">
                <a:solidFill>
                  <a:srgbClr val="2F2B20"/>
                </a:solidFill>
                <a:latin typeface="Calibri" panose="020F0502020204030204" pitchFamily="34" charset="0"/>
                <a:ea typeface="MS PGothic" panose="020B0600070205080204" pitchFamily="34" charset="-128"/>
              </a:defRPr>
            </a:lvl5pPr>
            <a:lvl6pPr marL="2514600" indent="-228600" defTabSz="457200" eaLnBrk="0" fontAlgn="base" hangingPunct="0">
              <a:spcBef>
                <a:spcPts val="350"/>
              </a:spcBef>
              <a:spcAft>
                <a:spcPct val="0"/>
              </a:spcAft>
              <a:buClr>
                <a:srgbClr val="000000"/>
              </a:buClr>
              <a:buSzPct val="100000"/>
              <a:buFont typeface="Times New Roman" panose="02020603050405020304" pitchFamily="18" charset="0"/>
              <a:defRPr sz="1400">
                <a:solidFill>
                  <a:srgbClr val="2F2B20"/>
                </a:solidFill>
                <a:latin typeface="Calibri" panose="020F0502020204030204" pitchFamily="34" charset="0"/>
                <a:ea typeface="MS PGothic" panose="020B0600070205080204" pitchFamily="34" charset="-128"/>
              </a:defRPr>
            </a:lvl6pPr>
            <a:lvl7pPr marL="2971800" indent="-228600" defTabSz="457200" eaLnBrk="0" fontAlgn="base" hangingPunct="0">
              <a:spcBef>
                <a:spcPts val="350"/>
              </a:spcBef>
              <a:spcAft>
                <a:spcPct val="0"/>
              </a:spcAft>
              <a:buClr>
                <a:srgbClr val="000000"/>
              </a:buClr>
              <a:buSzPct val="100000"/>
              <a:buFont typeface="Times New Roman" panose="02020603050405020304" pitchFamily="18" charset="0"/>
              <a:defRPr sz="1400">
                <a:solidFill>
                  <a:srgbClr val="2F2B20"/>
                </a:solidFill>
                <a:latin typeface="Calibri" panose="020F0502020204030204" pitchFamily="34" charset="0"/>
                <a:ea typeface="MS PGothic" panose="020B0600070205080204" pitchFamily="34" charset="-128"/>
              </a:defRPr>
            </a:lvl7pPr>
            <a:lvl8pPr marL="3429000" indent="-228600" defTabSz="457200" eaLnBrk="0" fontAlgn="base" hangingPunct="0">
              <a:spcBef>
                <a:spcPts val="350"/>
              </a:spcBef>
              <a:spcAft>
                <a:spcPct val="0"/>
              </a:spcAft>
              <a:buClr>
                <a:srgbClr val="000000"/>
              </a:buClr>
              <a:buSzPct val="100000"/>
              <a:buFont typeface="Times New Roman" panose="02020603050405020304" pitchFamily="18" charset="0"/>
              <a:defRPr sz="1400">
                <a:solidFill>
                  <a:srgbClr val="2F2B20"/>
                </a:solidFill>
                <a:latin typeface="Calibri" panose="020F0502020204030204" pitchFamily="34" charset="0"/>
                <a:ea typeface="MS PGothic" panose="020B0600070205080204" pitchFamily="34" charset="-128"/>
              </a:defRPr>
            </a:lvl8pPr>
            <a:lvl9pPr marL="3886200" indent="-228600" defTabSz="457200" eaLnBrk="0" fontAlgn="base" hangingPunct="0">
              <a:spcBef>
                <a:spcPts val="350"/>
              </a:spcBef>
              <a:spcAft>
                <a:spcPct val="0"/>
              </a:spcAft>
              <a:buClr>
                <a:srgbClr val="000000"/>
              </a:buClr>
              <a:buSzPct val="100000"/>
              <a:buFont typeface="Times New Roman" panose="02020603050405020304" pitchFamily="18" charset="0"/>
              <a:defRPr sz="1400">
                <a:solidFill>
                  <a:srgbClr val="2F2B20"/>
                </a:solidFill>
                <a:latin typeface="Calibri" panose="020F0502020204030204" pitchFamily="34" charset="0"/>
                <a:ea typeface="MS PGothic" panose="020B0600070205080204" pitchFamily="34" charset="-128"/>
              </a:defRPr>
            </a:lvl9pPr>
          </a:lstStyle>
          <a:p>
            <a:pPr lvl="1" defTabSz="457200" fontAlgn="base">
              <a:lnSpc>
                <a:spcPct val="110000"/>
              </a:lnSpc>
              <a:spcAft>
                <a:spcPct val="0"/>
              </a:spcAft>
              <a:buClrTx/>
            </a:pPr>
            <a:r>
              <a:rPr lang="en-US" altLang="en-US">
                <a:solidFill>
                  <a:srgbClr val="A19470"/>
                </a:solidFill>
              </a:rPr>
              <a:t>   </a:t>
            </a:r>
            <a:r>
              <a:rPr lang="en-GB" altLang="en-US" sz="1800"/>
              <a:t>Closed Facebook group where member of our organization could share they experience or discuss about relevant issues.</a:t>
            </a:r>
          </a:p>
        </p:txBody>
      </p:sp>
    </p:spTree>
    <p:extLst>
      <p:ext uri="{BB962C8B-B14F-4D97-AF65-F5344CB8AC3E}">
        <p14:creationId xmlns:p14="http://schemas.microsoft.com/office/powerpoint/2010/main" val="33087435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209C1-D02C-47C9-82B2-532D84AA791A}"/>
              </a:ext>
            </a:extLst>
          </p:cNvPr>
          <p:cNvSpPr>
            <a:spLocks noGrp="1"/>
          </p:cNvSpPr>
          <p:nvPr>
            <p:ph type="title"/>
          </p:nvPr>
        </p:nvSpPr>
        <p:spPr>
          <a:xfrm>
            <a:off x="677863" y="411163"/>
            <a:ext cx="8843962" cy="1487487"/>
          </a:xfrm>
        </p:spPr>
        <p:txBody>
          <a:bodyPr rtlCol="0">
            <a:normAutofit/>
          </a:bodyPr>
          <a:lstStyle/>
          <a:p>
            <a:pPr eaLnBrk="1" fontAlgn="auto" hangingPunct="1">
              <a:spcAft>
                <a:spcPts val="0"/>
              </a:spcAft>
              <a:defRPr/>
            </a:pPr>
            <a:r>
              <a:rPr lang="en-AU" sz="2800" dirty="0">
                <a:solidFill>
                  <a:schemeClr val="accent2">
                    <a:lumMod val="75000"/>
                  </a:schemeClr>
                </a:solidFill>
              </a:rPr>
              <a:t>AS Victoria </a:t>
            </a:r>
            <a:r>
              <a:rPr lang="en-AU" sz="2800" dirty="0" err="1">
                <a:solidFill>
                  <a:schemeClr val="accent2">
                    <a:lumMod val="75000"/>
                  </a:schemeClr>
                </a:solidFill>
              </a:rPr>
              <a:t>Inc</a:t>
            </a:r>
            <a:r>
              <a:rPr lang="en-AU" sz="2800" dirty="0">
                <a:solidFill>
                  <a:schemeClr val="accent2">
                    <a:lumMod val="75000"/>
                  </a:schemeClr>
                </a:solidFill>
              </a:rPr>
              <a:t> was founded in 2005 and currently has 80 members. Most members live around the capital city of Melbourne. </a:t>
            </a:r>
          </a:p>
        </p:txBody>
      </p:sp>
      <p:sp>
        <p:nvSpPr>
          <p:cNvPr id="3" name="Content Placeholder 2">
            <a:extLst>
              <a:ext uri="{FF2B5EF4-FFF2-40B4-BE49-F238E27FC236}">
                <a16:creationId xmlns:a16="http://schemas.microsoft.com/office/drawing/2014/main" id="{EB5BAB1C-E331-4201-BD86-4D5E75268A31}"/>
              </a:ext>
            </a:extLst>
          </p:cNvPr>
          <p:cNvSpPr>
            <a:spLocks noGrp="1"/>
          </p:cNvSpPr>
          <p:nvPr>
            <p:ph idx="1"/>
          </p:nvPr>
        </p:nvSpPr>
        <p:spPr>
          <a:xfrm>
            <a:off x="677863" y="2060575"/>
            <a:ext cx="8596312" cy="4697413"/>
          </a:xfrm>
        </p:spPr>
        <p:txBody>
          <a:bodyPr rtlCol="0">
            <a:normAutofit fontScale="85000" lnSpcReduction="20000"/>
          </a:bodyPr>
          <a:lstStyle/>
          <a:p>
            <a:pPr marL="0" indent="0" eaLnBrk="1" fontAlgn="auto">
              <a:spcAft>
                <a:spcPts val="0"/>
              </a:spcAft>
              <a:buFont typeface="Wingdings 3" charset="2"/>
              <a:buNone/>
              <a:defRPr/>
            </a:pPr>
            <a:r>
              <a:rPr lang="en-AU" sz="3100" dirty="0">
                <a:solidFill>
                  <a:schemeClr val="bg1">
                    <a:lumMod val="50000"/>
                  </a:schemeClr>
                </a:solidFill>
              </a:rPr>
              <a:t>Our  main activities are:-</a:t>
            </a:r>
          </a:p>
          <a:p>
            <a:pPr eaLnBrk="1" fontAlgn="auto">
              <a:spcAft>
                <a:spcPts val="0"/>
              </a:spcAft>
              <a:buFont typeface="Wingdings 3" charset="2"/>
              <a:buChar char=""/>
              <a:defRPr/>
            </a:pPr>
            <a:r>
              <a:rPr lang="en-AU" sz="3100" dirty="0">
                <a:solidFill>
                  <a:schemeClr val="bg1">
                    <a:lumMod val="50000"/>
                  </a:schemeClr>
                </a:solidFill>
              </a:rPr>
              <a:t>Seminars/Webinars and exhibitions: Our event or joining in with Associates</a:t>
            </a:r>
          </a:p>
          <a:p>
            <a:pPr eaLnBrk="1" fontAlgn="auto">
              <a:spcAft>
                <a:spcPts val="0"/>
              </a:spcAft>
              <a:buFont typeface="Wingdings 3" charset="2"/>
              <a:buChar char=""/>
              <a:defRPr/>
            </a:pPr>
            <a:r>
              <a:rPr lang="en-AU" sz="3100" dirty="0">
                <a:solidFill>
                  <a:schemeClr val="bg1">
                    <a:lumMod val="50000"/>
                  </a:schemeClr>
                </a:solidFill>
              </a:rPr>
              <a:t>Education of the Public and Health Professionals</a:t>
            </a:r>
          </a:p>
          <a:p>
            <a:pPr eaLnBrk="1" fontAlgn="auto">
              <a:spcAft>
                <a:spcPts val="0"/>
              </a:spcAft>
              <a:buFont typeface="Wingdings 3" charset="2"/>
              <a:buChar char=""/>
              <a:defRPr/>
            </a:pPr>
            <a:r>
              <a:rPr lang="en-AU" sz="3100" dirty="0">
                <a:solidFill>
                  <a:schemeClr val="bg1">
                    <a:lumMod val="50000"/>
                  </a:schemeClr>
                </a:solidFill>
              </a:rPr>
              <a:t>Research: Patient Advocacy</a:t>
            </a:r>
          </a:p>
          <a:p>
            <a:pPr eaLnBrk="1" fontAlgn="auto">
              <a:spcAft>
                <a:spcPts val="0"/>
              </a:spcAft>
              <a:buFont typeface="Wingdings 3" charset="2"/>
              <a:buChar char=""/>
              <a:defRPr/>
            </a:pPr>
            <a:r>
              <a:rPr lang="en-AU" sz="3100" dirty="0">
                <a:solidFill>
                  <a:schemeClr val="bg1">
                    <a:lumMod val="50000"/>
                  </a:schemeClr>
                </a:solidFill>
              </a:rPr>
              <a:t>Promotion of exercise e.g. warm water exercise, Nordic walking and Tai Chi</a:t>
            </a:r>
          </a:p>
          <a:p>
            <a:pPr eaLnBrk="1" fontAlgn="auto">
              <a:spcAft>
                <a:spcPts val="0"/>
              </a:spcAft>
              <a:buFont typeface="Wingdings 3" charset="2"/>
              <a:buChar char=""/>
              <a:defRPr/>
            </a:pPr>
            <a:r>
              <a:rPr lang="en-AU" sz="3100" dirty="0">
                <a:solidFill>
                  <a:schemeClr val="bg1">
                    <a:lumMod val="50000"/>
                  </a:schemeClr>
                </a:solidFill>
              </a:rPr>
              <a:t>Peer Group meetings and interactions</a:t>
            </a:r>
          </a:p>
          <a:p>
            <a:pPr eaLnBrk="1" fontAlgn="auto">
              <a:spcAft>
                <a:spcPts val="0"/>
              </a:spcAft>
              <a:buFont typeface="Wingdings 3" charset="2"/>
              <a:buChar char=""/>
              <a:defRPr/>
            </a:pPr>
            <a:r>
              <a:rPr lang="en-AU" sz="3100" dirty="0">
                <a:solidFill>
                  <a:schemeClr val="bg1">
                    <a:lumMod val="50000"/>
                  </a:schemeClr>
                </a:solidFill>
              </a:rPr>
              <a:t>Social Dinners and Lunches</a:t>
            </a:r>
          </a:p>
          <a:p>
            <a:pPr eaLnBrk="1" fontAlgn="auto">
              <a:spcAft>
                <a:spcPts val="0"/>
              </a:spcAft>
              <a:buFont typeface="Wingdings 3" charset="2"/>
              <a:buChar char=""/>
              <a:defRPr/>
            </a:pPr>
            <a:r>
              <a:rPr lang="en-AU" sz="3100" dirty="0">
                <a:solidFill>
                  <a:schemeClr val="bg1">
                    <a:lumMod val="50000"/>
                  </a:schemeClr>
                </a:solidFill>
              </a:rPr>
              <a:t>Coffee and Chat meetings: group chat or one to one  mutual support , exchange of ideas and experiences.</a:t>
            </a:r>
          </a:p>
          <a:p>
            <a:pPr marL="0" indent="0" eaLnBrk="1" fontAlgn="auto" hangingPunct="1">
              <a:spcAft>
                <a:spcPts val="0"/>
              </a:spcAft>
              <a:buFont typeface="Wingdings 3" charset="2"/>
              <a:buNone/>
              <a:defRPr/>
            </a:pPr>
            <a:endParaRPr lang="en-AU" dirty="0">
              <a:solidFill>
                <a:schemeClr val="tx1">
                  <a:lumMod val="75000"/>
                  <a:lumOff val="25000"/>
                </a:schemeClr>
              </a:solidFill>
            </a:endParaRPr>
          </a:p>
        </p:txBody>
      </p:sp>
    </p:spTree>
    <p:extLst>
      <p:ext uri="{BB962C8B-B14F-4D97-AF65-F5344CB8AC3E}">
        <p14:creationId xmlns:p14="http://schemas.microsoft.com/office/powerpoint/2010/main" val="2320016220"/>
      </p:ext>
    </p:extLst>
  </p:cSld>
  <p:clrMapOvr>
    <a:masterClrMapping/>
  </p:clrMapOvr>
  <mc:AlternateContent xmlns:mc="http://schemas.openxmlformats.org/markup-compatibility/2006" xmlns:p14="http://schemas.microsoft.com/office/powerpoint/2010/main">
    <mc:Choice Requires="p14">
      <p:transition spd="med" p14:dur="700" advClick="0" advTm="6000">
        <p:fade/>
      </p:transition>
    </mc:Choice>
    <mc:Fallback xmlns="">
      <p:transition spd="med" advClick="0" advTm="60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mbria"/>
        <a:ea typeface="ＭＳ Ｐゴシック"/>
        <a:cs typeface="ＭＳ Ｐゴシック"/>
      </a:majorFont>
      <a:minorFont>
        <a:latin typeface="Calibri"/>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mbria"/>
        <a:ea typeface="ＭＳ Ｐゴシック"/>
        <a:cs typeface="ＭＳ Ｐゴシック"/>
      </a:majorFont>
      <a:minorFont>
        <a:latin typeface="Calibri"/>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mbria"/>
        <a:ea typeface="ＭＳ Ｐゴシック"/>
        <a:cs typeface="ＭＳ Ｐゴシック"/>
      </a:majorFont>
      <a:minorFont>
        <a:latin typeface="Calibri"/>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SIF_PowerPoint template">
  <a:themeElements>
    <a:clrScheme name="ASIF Colours">
      <a:dk1>
        <a:srgbClr val="79ACA9"/>
      </a:dk1>
      <a:lt1>
        <a:srgbClr val="F1EDEA"/>
      </a:lt1>
      <a:dk2>
        <a:srgbClr val="757E93"/>
      </a:dk2>
      <a:lt2>
        <a:srgbClr val="B0B5C1"/>
      </a:lt2>
      <a:accent1>
        <a:srgbClr val="79ACA9"/>
      </a:accent1>
      <a:accent2>
        <a:srgbClr val="AFCDCB"/>
      </a:accent2>
      <a:accent3>
        <a:srgbClr val="D7E6E5"/>
      </a:accent3>
      <a:accent4>
        <a:srgbClr val="757E93"/>
      </a:accent4>
      <a:accent5>
        <a:srgbClr val="B0B5C1"/>
      </a:accent5>
      <a:accent6>
        <a:srgbClr val="E3E5E9"/>
      </a:accent6>
      <a:hlink>
        <a:srgbClr val="79ACA9"/>
      </a:hlink>
      <a:folHlink>
        <a:srgbClr val="79ACA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lIns="0" tIns="0" rIns="0" bIns="0" rtlCol="0" anchor="t" anchorCtr="0"/>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defRPr sz="1200" dirty="0" err="1" smtClean="0">
            <a:solidFill>
              <a:schemeClr val="tx2"/>
            </a:solidFill>
            <a:latin typeface="Trebuchet MS" pitchFamily="34" charset="0"/>
          </a:defRPr>
        </a:defPPr>
      </a:lstStyle>
    </a:txDef>
  </a:objectDefaults>
  <a:extraClrSchemeLst/>
</a:theme>
</file>

<file path=ppt/theme/theme3.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itelblat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echterew Standard">
      <a:majorFont>
        <a:latin typeface="Univers LT Pro 45 Light"/>
        <a:ea typeface=""/>
        <a:cs typeface=""/>
      </a:majorFont>
      <a:minorFont>
        <a:latin typeface="Univers LT Std 47 Cn L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Inhal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echterew Standard">
      <a:majorFont>
        <a:latin typeface="Univers LT Pro 45 Light"/>
        <a:ea typeface=""/>
        <a:cs typeface=""/>
      </a:majorFont>
      <a:minorFont>
        <a:latin typeface="Univers LT Std 47 Cn L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3016</Words>
  <Application>Microsoft Office PowerPoint</Application>
  <PresentationFormat>Widescreen</PresentationFormat>
  <Paragraphs>512</Paragraphs>
  <Slides>81</Slides>
  <Notes>31</Notes>
  <HiddenSlides>0</HiddenSlides>
  <MMClips>0</MMClips>
  <ScaleCrop>false</ScaleCrop>
  <HeadingPairs>
    <vt:vector size="6" baseType="variant">
      <vt:variant>
        <vt:lpstr>Fonts Used</vt:lpstr>
      </vt:variant>
      <vt:variant>
        <vt:i4>19</vt:i4>
      </vt:variant>
      <vt:variant>
        <vt:lpstr>Theme</vt:lpstr>
      </vt:variant>
      <vt:variant>
        <vt:i4>14</vt:i4>
      </vt:variant>
      <vt:variant>
        <vt:lpstr>Slide Titles</vt:lpstr>
      </vt:variant>
      <vt:variant>
        <vt:i4>81</vt:i4>
      </vt:variant>
    </vt:vector>
  </HeadingPairs>
  <TitlesOfParts>
    <vt:vector size="114" baseType="lpstr">
      <vt:lpstr>MS PGothic</vt:lpstr>
      <vt:lpstr>MS PGothic</vt:lpstr>
      <vt:lpstr>Arial</vt:lpstr>
      <vt:lpstr>Arial Black</vt:lpstr>
      <vt:lpstr>Arial Narrow</vt:lpstr>
      <vt:lpstr>Calibri</vt:lpstr>
      <vt:lpstr>Calibri Light</vt:lpstr>
      <vt:lpstr>Cambria</vt:lpstr>
      <vt:lpstr>Courier</vt:lpstr>
      <vt:lpstr>Sylfaen</vt:lpstr>
      <vt:lpstr>Symbol</vt:lpstr>
      <vt:lpstr>Times New Roman</vt:lpstr>
      <vt:lpstr>Trebuchet MS</vt:lpstr>
      <vt:lpstr>Univers 45 Light</vt:lpstr>
      <vt:lpstr>Univers LT Pro 45 Light</vt:lpstr>
      <vt:lpstr>Univers LT Std 47 Cn Lt</vt:lpstr>
      <vt:lpstr>Verdana</vt:lpstr>
      <vt:lpstr>Wingdings 3</vt:lpstr>
      <vt:lpstr>ヒラギノ角ゴ Pro W3</vt:lpstr>
      <vt:lpstr>Office Theme</vt:lpstr>
      <vt:lpstr>ASIF_PowerPoint template</vt:lpstr>
      <vt:lpstr>Facet</vt:lpstr>
      <vt:lpstr>1_Office Theme</vt:lpstr>
      <vt:lpstr>Standarddesign</vt:lpstr>
      <vt:lpstr>Office-tema</vt:lpstr>
      <vt:lpstr>Тема Office</vt:lpstr>
      <vt:lpstr>Titelblatt</vt:lpstr>
      <vt:lpstr>Inhalt</vt:lpstr>
      <vt:lpstr>2_Office Theme</vt:lpstr>
      <vt:lpstr>3_Office Theme</vt:lpstr>
      <vt:lpstr>4_Office Theme</vt:lpstr>
      <vt:lpstr>5_Office Theme</vt:lpstr>
      <vt:lpstr>6_Office Theme</vt:lpstr>
      <vt:lpstr>PowerPoint Presentation</vt:lpstr>
      <vt:lpstr>Ankylosing Spondylitis – What is it?</vt:lpstr>
      <vt:lpstr>PowerPoint Presentation</vt:lpstr>
      <vt:lpstr>PowerPoint Presentation</vt:lpstr>
      <vt:lpstr>PowerPoint Presentation</vt:lpstr>
      <vt:lpstr>2018 Selfie Challenge photos </vt:lpstr>
      <vt:lpstr>World AS Day 2018</vt:lpstr>
      <vt:lpstr>Ankylosing Spondylitis  Victoria  Inc</vt:lpstr>
      <vt:lpstr>AS Victoria Inc was founded in 2005 and currently has 80 members. Most members live around the capital city of Melbourne. </vt:lpstr>
      <vt:lpstr>PowerPoint Presentation</vt:lpstr>
      <vt:lpstr>AS Victoria Inc Annual Seminar or Webinar is held each October. We have had speakers from the fields of Rheumatology, Ophthalmology , Gastroenterology , Endocrinology, Psychology, Exercise Physiology and various representatives from Move muscle bone and joint health.  </vt:lpstr>
      <vt:lpstr>Information table at Austin Repatriation Hospital Outpatient Department This initiative saw us talking to patients and distributing AS fact sheets, AStretch newsletters, booklets and related information on the same day as the Rheumatology and Spondylitis Clinics. </vt:lpstr>
      <vt:lpstr>AS Patient Talks to Medical Students Monash University Clayton Campus, talks to 300 first year medical students. Annual event since 2015,some 900 medical students have gained a better understanding of AS.  We want them to carry this knowledge into their career as a GP and identify AS patients at an early stage. </vt:lpstr>
      <vt:lpstr>Celebrating AS World Day with the Czech AS Club “Klub bechtěreviků” with a walking trip joining the Walk Your A.S. Off initiative</vt:lpstr>
      <vt:lpstr>World AS Day in Czechia</vt:lpstr>
      <vt:lpstr>PowerPoint Presentation</vt:lpstr>
      <vt:lpstr>PowerPoint Presentation</vt:lpstr>
      <vt:lpstr>PowerPoint Presentation</vt:lpstr>
      <vt:lpstr>PowerPoint Presentation</vt:lpstr>
      <vt:lpstr>PowerPoint Presentation</vt:lpstr>
      <vt:lpstr>PowerPoint Presentation</vt:lpstr>
      <vt:lpstr>Ankylosing spondylitis society in Norway Bekhterev Norge</vt:lpstr>
      <vt:lpstr>Board members</vt:lpstr>
      <vt:lpstr>Exercise in pools is a very popular activity in Norwegian AS associations</vt:lpstr>
      <vt:lpstr>In Norway, the therapy pools are threatened with closure. Here from the  campaign against closure of the pool at Diakonhjemmet hospital, which was unfortunately filled with concrete in march 2018.</vt:lpstr>
      <vt:lpstr>At World AS Day we walk ours AS off</vt:lpstr>
      <vt:lpstr>In Norway the government send AS patients to a warmer climate for treatment. AS Norway is fighting for retaining and improving of this treatment, which has proven good effect</vt:lpstr>
      <vt:lpstr>Climatic treatment</vt:lpstr>
      <vt:lpstr>PowerPoint Presentation</vt:lpstr>
      <vt:lpstr>PowerPoint Presentation</vt:lpstr>
      <vt:lpstr>PowerPoint Presentation</vt:lpstr>
      <vt:lpstr>PowerPoint Presentation</vt:lpstr>
      <vt:lpstr>PowerPoint Presentation</vt:lpstr>
      <vt:lpstr>About us</vt:lpstr>
      <vt:lpstr>Activities</vt:lpstr>
      <vt:lpstr>Website</vt:lpstr>
      <vt:lpstr>Backpain?</vt:lpstr>
      <vt:lpstr>PowerPoint Presentation</vt:lpstr>
      <vt:lpstr>PowerPoint Presentation</vt:lpstr>
      <vt:lpstr>Website</vt:lpstr>
      <vt:lpstr>Videos</vt:lpstr>
      <vt:lpstr>Publications</vt:lpstr>
      <vt:lpstr>Supporting exercise</vt:lpstr>
      <vt:lpstr>ASone, a portal for young people living with AS</vt:lpstr>
      <vt:lpstr>ASone social media </vt:lpstr>
      <vt:lpstr>SPONDYLITIS ASSOCIATION  OF AMERICA</vt:lpstr>
      <vt:lpstr>Our Goals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 Davies</dc:creator>
  <cp:lastModifiedBy>Jo Davies</cp:lastModifiedBy>
  <cp:revision>9</cp:revision>
  <dcterms:created xsi:type="dcterms:W3CDTF">2018-06-08T15:59:54Z</dcterms:created>
  <dcterms:modified xsi:type="dcterms:W3CDTF">2018-06-12T15:28:17Z</dcterms:modified>
</cp:coreProperties>
</file>